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1" r:id="rId11"/>
    <p:sldId id="269" r:id="rId12"/>
    <p:sldId id="270" r:id="rId13"/>
    <p:sldId id="260" r:id="rId14"/>
    <p:sldId id="257" r:id="rId15"/>
    <p:sldId id="258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90147-C8E6-40F6-BB67-895DF4083E84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0E4AD-FA9F-4D28-B71D-F7FA99A81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5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E4AD-FA9F-4D28-B71D-F7FA99A819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0DD-7D90-4DB6-B4D9-1B6F94451407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D14C-3C8F-4A5D-A788-279499F43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4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0DD-7D90-4DB6-B4D9-1B6F94451407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D14C-3C8F-4A5D-A788-279499F43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5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0DD-7D90-4DB6-B4D9-1B6F94451407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D14C-3C8F-4A5D-A788-279499F43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0DD-7D90-4DB6-B4D9-1B6F94451407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D14C-3C8F-4A5D-A788-279499F43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9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0DD-7D90-4DB6-B4D9-1B6F94451407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D14C-3C8F-4A5D-A788-279499F43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5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0DD-7D90-4DB6-B4D9-1B6F94451407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D14C-3C8F-4A5D-A788-279499F43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0DD-7D90-4DB6-B4D9-1B6F94451407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D14C-3C8F-4A5D-A788-279499F43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1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0DD-7D90-4DB6-B4D9-1B6F94451407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D14C-3C8F-4A5D-A788-279499F43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0DD-7D90-4DB6-B4D9-1B6F94451407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D14C-3C8F-4A5D-A788-279499F43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0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0DD-7D90-4DB6-B4D9-1B6F94451407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D14C-3C8F-4A5D-A788-279499F43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4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0DD-7D90-4DB6-B4D9-1B6F94451407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D14C-3C8F-4A5D-A788-279499F43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0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E60DD-7D90-4DB6-B4D9-1B6F94451407}" type="datetimeFigureOut">
              <a:rPr lang="en-US" smtClean="0"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AD14C-3C8F-4A5D-A788-279499F43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Stigmergy</a:t>
            </a:r>
            <a:r>
              <a:rPr lang="en-US" dirty="0" smtClean="0"/>
              <a:t>: A Biological Way to Think about Collaboration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Thoughts from </a:t>
            </a:r>
            <a:r>
              <a:rPr lang="en-US" dirty="0"/>
              <a:t>s</a:t>
            </a:r>
            <a:r>
              <a:rPr lang="en-US" dirty="0" smtClean="0"/>
              <a:t>tigmergicsystems.com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444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具体机制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altLang="zh-CN" dirty="0" smtClean="0"/>
              <a:t>Create: cost of creative activities</a:t>
            </a:r>
          </a:p>
          <a:p>
            <a:pPr lvl="1"/>
            <a:r>
              <a:rPr lang="en-US" altLang="zh-CN" dirty="0" smtClean="0"/>
              <a:t>Attributes </a:t>
            </a:r>
            <a:r>
              <a:rPr lang="en-US" altLang="zh-CN" dirty="0" smtClean="0">
                <a:solidFill>
                  <a:srgbClr val="FF0000"/>
                </a:solidFill>
              </a:rPr>
              <a:t>except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-type: 1 </a:t>
            </a:r>
            <a:r>
              <a:rPr lang="en-US" altLang="zh-CN" dirty="0" err="1" smtClean="0"/>
              <a:t>cp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Total cost = Sum of attribute-cost</a:t>
            </a:r>
          </a:p>
          <a:p>
            <a:pPr lvl="1"/>
            <a:r>
              <a:rPr lang="en-US" altLang="zh-CN" dirty="0" smtClean="0"/>
              <a:t>(TODO: relationship cost)</a:t>
            </a:r>
          </a:p>
          <a:p>
            <a:r>
              <a:rPr lang="en-US" altLang="zh-CN" dirty="0" smtClean="0"/>
              <a:t>Select: gain = cost (price </a:t>
            </a:r>
            <a:r>
              <a:rPr lang="en-US" altLang="zh-CN" smtClean="0"/>
              <a:t>= cost ?)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 time: </a:t>
            </a:r>
            <a:r>
              <a:rPr lang="zh-CN" altLang="en-US" dirty="0" smtClean="0"/>
              <a:t>回本；</a:t>
            </a:r>
            <a:r>
              <a:rPr lang="en-US" altLang="zh-CN" dirty="0" smtClean="0"/>
              <a:t>&gt; 1 times: </a:t>
            </a:r>
            <a:r>
              <a:rPr lang="zh-CN" altLang="en-US" dirty="0" smtClean="0"/>
              <a:t>赚钱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36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结果（预期）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促进特征的精化</a:t>
            </a:r>
            <a:endParaRPr lang="en-US" altLang="zh-CN" dirty="0" smtClean="0"/>
          </a:p>
          <a:p>
            <a:pPr lvl="1"/>
            <a:r>
              <a:rPr lang="zh-CN" altLang="en-US" dirty="0"/>
              <a:t>想</a:t>
            </a:r>
            <a:r>
              <a:rPr lang="zh-CN" altLang="en-US" dirty="0" smtClean="0"/>
              <a:t>象：如何使我创建的特征收益增加？我会把我的几个特征建在一处，这样增加别人一次浏览我多个特征的机会（就像一个品牌想开专卖店一样，把我的多个产品都摆出来让人一次看够）</a:t>
            </a:r>
            <a:endParaRPr lang="en-US" altLang="zh-CN" dirty="0" smtClean="0"/>
          </a:p>
          <a:p>
            <a:pPr lvl="2"/>
            <a:r>
              <a:rPr lang="zh-CN" altLang="en-US" dirty="0"/>
              <a:t>何</a:t>
            </a:r>
            <a:r>
              <a:rPr lang="zh-CN" altLang="en-US" dirty="0" smtClean="0"/>
              <a:t>谓“建在一处”？即：父子、兄弟，也就是一棵树，这就促使我去精化我的特征。</a:t>
            </a:r>
            <a:endParaRPr lang="en-US" altLang="zh-CN" dirty="0" smtClean="0"/>
          </a:p>
          <a:p>
            <a:r>
              <a:rPr lang="zh-CN" altLang="en-US" dirty="0" smtClean="0"/>
              <a:t>促进新特征的发现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同样想象：如何增加我的收入？我一定希望第一个找出那些有价值的特征，让别人都来选我。于是有助于发现新特征。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459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zh-CN" altLang="en-US" dirty="0" smtClean="0"/>
              <a:t>促进浏览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上：如何发现新特征？如何保证我是第一个？我会随时注意别人的进展，这样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、不浪费思考时间在别人已经做得很好的地方；</a:t>
            </a: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、容易发现别人做得不好的地方（如：不合适的名字），并立即加以纠正（显然，发现旧特征的问题往往比想新特征要容易）；</a:t>
            </a:r>
            <a:r>
              <a:rPr lang="en-US" altLang="zh-CN" dirty="0" smtClean="0">
                <a:sym typeface="Wingdings" pitchFamily="2" charset="2"/>
              </a:rPr>
              <a:t>3</a:t>
            </a:r>
            <a:r>
              <a:rPr lang="zh-CN" altLang="en-US" dirty="0" smtClean="0">
                <a:sym typeface="Wingdings" pitchFamily="2" charset="2"/>
              </a:rPr>
              <a:t>、多看别人的东西我会得到更多灵感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促</a:t>
            </a:r>
            <a:r>
              <a:rPr lang="zh-CN" altLang="en-US" dirty="0" smtClean="0">
                <a:sym typeface="Wingdings" pitchFamily="2" charset="2"/>
              </a:rPr>
              <a:t>进浏览、促进创新：无疑将提高建模效率和协同频度</a:t>
            </a:r>
            <a:endParaRPr lang="en-US" altLang="zh-CN" dirty="0" smtClean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CoFM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设</a:t>
            </a:r>
            <a:r>
              <a:rPr lang="zh-CN" altLang="en-US" dirty="0" smtClean="0"/>
              <a:t>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于协同式建模仿真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数据来源：一个特征集合（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原</a:t>
            </a:r>
            <a:r>
              <a:rPr lang="zh-CN" altLang="en-US" dirty="0" smtClean="0"/>
              <a:t>子动作：</a:t>
            </a:r>
            <a:r>
              <a:rPr lang="en-US" altLang="zh-CN" dirty="0" smtClean="0"/>
              <a:t>Browse/Create/Select </a:t>
            </a:r>
            <a:r>
              <a:rPr lang="en-US" altLang="zh-CN" dirty="0" smtClean="0"/>
              <a:t>an element</a:t>
            </a:r>
          </a:p>
          <a:p>
            <a:r>
              <a:rPr lang="zh-CN" altLang="en-US" dirty="0"/>
              <a:t>每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有</a:t>
            </a:r>
            <a:endParaRPr lang="en-US" altLang="zh-CN" dirty="0" smtClean="0"/>
          </a:p>
          <a:p>
            <a:pPr lvl="1"/>
            <a:r>
              <a:rPr lang="zh-CN" altLang="en-US" dirty="0"/>
              <a:t>知</a:t>
            </a:r>
            <a:r>
              <a:rPr lang="zh-CN" altLang="en-US" dirty="0" smtClean="0"/>
              <a:t>识：是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一个子集</a:t>
            </a:r>
            <a:endParaRPr lang="en-US" altLang="zh-CN" dirty="0" smtClean="0"/>
          </a:p>
          <a:p>
            <a:pPr lvl="1"/>
            <a:r>
              <a:rPr lang="zh-CN" altLang="en-US" dirty="0"/>
              <a:t>建</a:t>
            </a:r>
            <a:r>
              <a:rPr lang="zh-CN" altLang="en-US" dirty="0" smtClean="0"/>
              <a:t>模习惯（行为模式）：是原子动作的（符合某种概率分布的）组合，如“习惯逐一浏览特征并修改”，“喜</a:t>
            </a:r>
            <a:r>
              <a:rPr lang="zh-CN" altLang="en-US" dirty="0" smtClean="0"/>
              <a:t>欢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而</a:t>
            </a:r>
            <a:r>
              <a:rPr lang="zh-CN" altLang="en-US" dirty="0" smtClean="0"/>
              <a:t>很少创建”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3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</a:t>
            </a:r>
            <a:r>
              <a:rPr lang="zh-CN" altLang="en-US" dirty="0" smtClean="0"/>
              <a:t>作的执行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动作序列将根据行为模式来确定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Browse a name</a:t>
            </a:r>
            <a:r>
              <a:rPr lang="zh-CN" altLang="en-US" dirty="0" smtClean="0"/>
              <a:t>，后续是“考虑</a:t>
            </a:r>
            <a:r>
              <a:rPr lang="en-US" altLang="zh-CN" dirty="0" smtClean="0"/>
              <a:t>create a different name</a:t>
            </a:r>
            <a:r>
              <a:rPr lang="zh-CN" altLang="en-US" dirty="0" smtClean="0"/>
              <a:t>”还是“考</a:t>
            </a:r>
            <a:r>
              <a:rPr lang="zh-CN" altLang="en-US" dirty="0" smtClean="0"/>
              <a:t>虑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”</a:t>
            </a:r>
            <a:endParaRPr lang="en-US" dirty="0" smtClean="0"/>
          </a:p>
          <a:p>
            <a:r>
              <a:rPr lang="zh-CN" altLang="en-US" dirty="0"/>
              <a:t>序列</a:t>
            </a:r>
            <a:r>
              <a:rPr lang="zh-CN" altLang="en-US" dirty="0" smtClean="0"/>
              <a:t>中每一动作的执行结果将根据所具备的知识来</a:t>
            </a:r>
            <a:r>
              <a:rPr lang="zh-CN" altLang="en-US" dirty="0"/>
              <a:t>确定</a:t>
            </a:r>
            <a:endParaRPr lang="en-US" altLang="zh-CN" dirty="0" smtClean="0"/>
          </a:p>
          <a:p>
            <a:pPr lvl="1"/>
            <a:r>
              <a:rPr lang="zh-CN" altLang="en-US" i="1" dirty="0" smtClean="0"/>
              <a:t>（细节待定）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34203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dirty="0" smtClean="0"/>
              <a:t>知识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通</a:t>
            </a:r>
            <a:r>
              <a:rPr lang="zh-CN" altLang="en-US" dirty="0" smtClean="0"/>
              <a:t>过对每个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的初始知识的设定，可以模拟出不同的角色（领域专家、开发者、普通用户等）</a:t>
            </a:r>
            <a:endParaRPr lang="en-US" altLang="zh-CN" dirty="0" smtClean="0"/>
          </a:p>
          <a:p>
            <a:r>
              <a:rPr lang="zh-CN" altLang="en-US" dirty="0"/>
              <a:t>知</a:t>
            </a:r>
            <a:r>
              <a:rPr lang="zh-CN" altLang="en-US" dirty="0" smtClean="0"/>
              <a:t>识的结构划</a:t>
            </a:r>
            <a:r>
              <a:rPr lang="zh-CN" altLang="en-US" dirty="0" smtClean="0"/>
              <a:t>分可按</a:t>
            </a:r>
            <a:r>
              <a:rPr lang="zh-CN" altLang="en-US" dirty="0" smtClean="0"/>
              <a:t>照特征的层次（</a:t>
            </a:r>
            <a:r>
              <a:rPr lang="en-US" altLang="zh-CN" dirty="0" smtClean="0"/>
              <a:t>Service Level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Technical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等）来进行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知识积累：每个人</a:t>
            </a:r>
            <a:r>
              <a:rPr lang="zh-CN" altLang="en-US" dirty="0" smtClean="0">
                <a:solidFill>
                  <a:srgbClr val="FF0000"/>
                </a:solidFill>
              </a:rPr>
              <a:t>已理解的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将加入到他的知识中。什么是“已理解的”？</a:t>
            </a:r>
            <a:endParaRPr lang="en-US" altLang="zh-CN" dirty="0" smtClean="0"/>
          </a:p>
          <a:p>
            <a:pPr marL="742950" lvl="2" indent="-342900"/>
            <a:r>
              <a:rPr lang="en-US" altLang="zh-CN" dirty="0" smtClean="0"/>
              <a:t>Simple</a:t>
            </a:r>
            <a:r>
              <a:rPr lang="zh-CN" altLang="en-US" dirty="0" smtClean="0"/>
              <a:t>：看过即理解</a:t>
            </a:r>
            <a:endParaRPr lang="en-US" altLang="zh-CN" dirty="0" smtClean="0"/>
          </a:p>
          <a:p>
            <a:pPr marL="742950" lvl="2" indent="-342900"/>
            <a:r>
              <a:rPr lang="en-US" altLang="zh-CN" dirty="0" smtClean="0"/>
              <a:t>Complex</a:t>
            </a:r>
            <a:r>
              <a:rPr lang="zh-CN" altLang="en-US" dirty="0" smtClean="0"/>
              <a:t>：不属于自己可掌握的层次的知识只有一定的概率可理解（例如普通用户对于</a:t>
            </a:r>
            <a:r>
              <a:rPr lang="en-US" altLang="zh-CN" dirty="0" smtClean="0"/>
              <a:t>Technical</a:t>
            </a:r>
            <a:r>
              <a:rPr lang="zh-CN" altLang="en-US" dirty="0" smtClean="0"/>
              <a:t>知识很可能无法理解）</a:t>
            </a:r>
            <a:endParaRPr lang="en-US" altLang="zh-CN" dirty="0" smtClean="0"/>
          </a:p>
          <a:p>
            <a:pPr marL="742950" lvl="2" indent="-342900"/>
            <a:r>
              <a:rPr lang="en-US" altLang="zh-CN" dirty="0" smtClean="0"/>
              <a:t>More Complex</a:t>
            </a:r>
            <a:r>
              <a:rPr lang="zh-CN" altLang="en-US" dirty="0" smtClean="0"/>
              <a:t>：根据已有知识和新知识的关系来计算出上述概率</a:t>
            </a:r>
            <a:endParaRPr lang="en-US" altLang="zh-CN" dirty="0" smtClean="0"/>
          </a:p>
          <a:p>
            <a:pPr marL="742950" lvl="2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4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Stigmergy</a:t>
            </a:r>
            <a:r>
              <a:rPr lang="en-US" dirty="0" smtClean="0"/>
              <a:t> (from Wikipedia)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Stigmergy</a:t>
            </a:r>
            <a:r>
              <a:rPr lang="en-US" dirty="0"/>
              <a:t> is a mechanism of indirect coordination between agents or actions.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principle is that </a:t>
            </a:r>
            <a:r>
              <a:rPr lang="en-US" dirty="0">
                <a:solidFill>
                  <a:srgbClr val="FF0000"/>
                </a:solidFill>
              </a:rPr>
              <a:t>the trace </a:t>
            </a:r>
            <a:r>
              <a:rPr lang="en-US" dirty="0"/>
              <a:t>left in the environment </a:t>
            </a:r>
            <a:r>
              <a:rPr lang="en-US" dirty="0">
                <a:solidFill>
                  <a:srgbClr val="FF0000"/>
                </a:solidFill>
              </a:rPr>
              <a:t>by an action stimulates </a:t>
            </a:r>
            <a:r>
              <a:rPr lang="en-US" dirty="0"/>
              <a:t>the performance of </a:t>
            </a:r>
            <a:r>
              <a:rPr lang="en-US" dirty="0">
                <a:solidFill>
                  <a:srgbClr val="FF0000"/>
                </a:solidFill>
              </a:rPr>
              <a:t>a next action</a:t>
            </a:r>
            <a:r>
              <a:rPr lang="en-US" dirty="0"/>
              <a:t>, by the same or a different agent. In that way, </a:t>
            </a:r>
            <a:r>
              <a:rPr lang="en-US" dirty="0">
                <a:solidFill>
                  <a:srgbClr val="FF0000"/>
                </a:solidFill>
              </a:rPr>
              <a:t>subsequent actions tend to reinforce and build on each other</a:t>
            </a:r>
            <a:r>
              <a:rPr lang="en-US" dirty="0"/>
              <a:t>, leading to the spontaneous emergence of coherent, apparently systematic activity.</a:t>
            </a:r>
          </a:p>
          <a:p>
            <a:r>
              <a:rPr lang="en-US" dirty="0" err="1"/>
              <a:t>Stigmergy</a:t>
            </a:r>
            <a:r>
              <a:rPr lang="en-US" dirty="0"/>
              <a:t> is a form of </a:t>
            </a:r>
            <a:r>
              <a:rPr lang="en-US" b="1" dirty="0">
                <a:solidFill>
                  <a:srgbClr val="FF0000"/>
                </a:solidFill>
              </a:rPr>
              <a:t>self-organization</a:t>
            </a:r>
            <a:r>
              <a:rPr lang="en-US" dirty="0"/>
              <a:t>. It produces complex, seemingly intelligent structures, </a:t>
            </a:r>
            <a:r>
              <a:rPr lang="en-US" b="1" dirty="0" smtClean="0">
                <a:solidFill>
                  <a:srgbClr val="FF0000"/>
                </a:solidFill>
              </a:rPr>
              <a:t>without </a:t>
            </a:r>
            <a:r>
              <a:rPr lang="en-US" dirty="0" smtClean="0"/>
              <a:t>need </a:t>
            </a:r>
            <a:r>
              <a:rPr lang="en-US" dirty="0"/>
              <a:t>for any planning, control, or even direct communication between the </a:t>
            </a:r>
            <a:r>
              <a:rPr lang="en-US" dirty="0" smtClean="0"/>
              <a:t>agents.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Simplified Process of Evolution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1817132"/>
            <a:ext cx="20574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306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System: Initial State (</a:t>
            </a:r>
            <a:r>
              <a:rPr lang="en-US" b="1" i="1" dirty="0" smtClean="0"/>
              <a:t>Unstable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371600" y="20457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21981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43200" y="2198132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11613" y="2655332"/>
            <a:ext cx="62975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71600" y="28077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24000" y="21981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37821" y="31887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3"/>
                </a:solidFill>
              </a:rPr>
              <a:t>good</a:t>
            </a:r>
            <a:endParaRPr lang="en-US" b="1" i="1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endCxn id="12" idx="0"/>
          </p:cNvCxnSpPr>
          <p:nvPr/>
        </p:nvCxnSpPr>
        <p:spPr>
          <a:xfrm flipH="1">
            <a:off x="1873811" y="2731532"/>
            <a:ext cx="6928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6021" y="318873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bad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8" idx="0"/>
            <a:endCxn id="16" idx="0"/>
          </p:cNvCxnSpPr>
          <p:nvPr/>
        </p:nvCxnSpPr>
        <p:spPr>
          <a:xfrm flipH="1">
            <a:off x="2651097" y="2198132"/>
            <a:ext cx="130203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318873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average</a:t>
            </a:r>
            <a:endParaRPr lang="en-US" b="1" i="1" dirty="0">
              <a:solidFill>
                <a:schemeClr val="accent1"/>
              </a:solidFill>
            </a:endParaRPr>
          </a:p>
        </p:txBody>
      </p:sp>
      <p:cxnSp>
        <p:nvCxnSpPr>
          <p:cNvPr id="21" name="Straight Connector 20"/>
          <p:cNvCxnSpPr>
            <a:stCxn id="19" idx="0"/>
            <a:endCxn id="10" idx="3"/>
          </p:cNvCxnSpPr>
          <p:nvPr/>
        </p:nvCxnSpPr>
        <p:spPr>
          <a:xfrm flipV="1">
            <a:off x="1017668" y="2872773"/>
            <a:ext cx="365091" cy="315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83066" y="3558064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33400" y="3558064"/>
            <a:ext cx="2392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257800" y="1817132"/>
            <a:ext cx="20574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26514" y="1447800"/>
            <a:ext cx="348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System: Deteriorated State (</a:t>
            </a:r>
            <a:r>
              <a:rPr lang="en-US" b="1" i="1" dirty="0" smtClean="0"/>
              <a:t>Stable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388514" y="2045732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45714" y="21981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60114" y="2198132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88514" y="2807732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40914" y="2198132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912514" y="2350532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64914" y="2579132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858000" y="2502932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24600" y="2731532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2502932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064914" y="2045732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477000" y="2807732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43600" y="2807732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096000" y="2045732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43600" y="2426732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096000" y="2731532"/>
            <a:ext cx="62975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09225" y="2198132"/>
            <a:ext cx="62975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185425" y="2502932"/>
            <a:ext cx="62975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705600" y="2579132"/>
            <a:ext cx="62975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15000" y="2579132"/>
            <a:ext cx="62975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324600" y="23505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553200" y="23505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477000" y="25029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20457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3505200" y="2198132"/>
            <a:ext cx="1371600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Grow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937639" y="4712732"/>
            <a:ext cx="20574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57200" y="4343400"/>
            <a:ext cx="304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System: Efficient State (</a:t>
            </a:r>
            <a:r>
              <a:rPr lang="en-US" b="1" i="1" dirty="0" smtClean="0"/>
              <a:t>Stable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1068353" y="4941332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525553" y="50937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439953" y="5093732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068353" y="57033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220753" y="5093732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92353" y="5246132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744753" y="5474732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37839" y="5398532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004439" y="56271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90039" y="53985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744753" y="4941332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56839" y="5703332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623439" y="5703332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775839" y="4941332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623439" y="5322332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775839" y="5627132"/>
            <a:ext cx="62975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89064" y="5093732"/>
            <a:ext cx="62975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865264" y="5398532"/>
            <a:ext cx="6297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85439" y="5474732"/>
            <a:ext cx="62975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394839" y="5474732"/>
            <a:ext cx="62975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004439" y="52461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233039" y="52461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56839" y="53985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547239" y="49413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 rot="5400000">
            <a:off x="5778758" y="3410724"/>
            <a:ext cx="939284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92066" y="3417332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Intervene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3287486" y="3237327"/>
            <a:ext cx="2667000" cy="7561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special mechanism for evolution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5715000" y="4712732"/>
            <a:ext cx="1195961" cy="800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4876800" y="4343400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System: Intermediate State (</a:t>
            </a:r>
            <a:r>
              <a:rPr lang="en-US" b="1" i="1" dirty="0" smtClean="0"/>
              <a:t>Unstable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9" name="Left Arrow 118"/>
          <p:cNvSpPr/>
          <p:nvPr/>
        </p:nvSpPr>
        <p:spPr>
          <a:xfrm>
            <a:off x="3429000" y="4884182"/>
            <a:ext cx="1752600" cy="5715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Self-Organize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6" grpId="0"/>
      <p:bldP spid="19" grpId="0"/>
      <p:bldP spid="22" grpId="0"/>
      <p:bldP spid="26" grpId="0" animBg="1"/>
      <p:bldP spid="27" grpId="0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/>
      <p:bldP spid="88" grpId="0" animBg="1"/>
      <p:bldP spid="92" grpId="0" animBg="1"/>
      <p:bldP spid="93" grpId="0"/>
      <p:bldP spid="1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Biological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mechanism for evolution</a:t>
            </a:r>
          </a:p>
          <a:p>
            <a:pPr lvl="1"/>
            <a:r>
              <a:rPr lang="en-US" dirty="0" smtClean="0"/>
              <a:t>Introduce enemies: Only “good” individuals can survive</a:t>
            </a:r>
          </a:p>
          <a:p>
            <a:pPr lvl="1"/>
            <a:r>
              <a:rPr lang="en-US" dirty="0" smtClean="0"/>
              <a:t>Breeding: Individual genes can be preserved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result on the whole system</a:t>
            </a:r>
          </a:p>
          <a:p>
            <a:pPr lvl="1"/>
            <a:r>
              <a:rPr lang="en-US" dirty="0" smtClean="0"/>
              <a:t>Good genes have much higher probability of being preserved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Bookmark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An online pool where everyone can share bookmarks (</a:t>
            </a:r>
            <a:r>
              <a:rPr lang="en-US" i="1" dirty="0" smtClean="0"/>
              <a:t>from stigmergicsystems.com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mechanism of evolution</a:t>
            </a:r>
          </a:p>
          <a:p>
            <a:pPr lvl="1"/>
            <a:r>
              <a:rPr lang="en-US" dirty="0" smtClean="0"/>
              <a:t>People can select bookmarks into their </a:t>
            </a:r>
            <a:r>
              <a:rPr lang="en-US" b="1" dirty="0" smtClean="0"/>
              <a:t>personal pool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bookmark </a:t>
            </a:r>
            <a:r>
              <a:rPr lang="en-US" b="1" dirty="0" smtClean="0"/>
              <a:t>category</a:t>
            </a:r>
            <a:r>
              <a:rPr lang="en-US" dirty="0" smtClean="0"/>
              <a:t> can hold only </a:t>
            </a:r>
            <a:r>
              <a:rPr lang="en-US" b="1" dirty="0" smtClean="0"/>
              <a:t>a fixed numbe</a:t>
            </a:r>
            <a:r>
              <a:rPr lang="en-US" dirty="0" smtClean="0"/>
              <a:t>r of bookmarks. </a:t>
            </a:r>
          </a:p>
          <a:p>
            <a:pPr lvl="1"/>
            <a:r>
              <a:rPr lang="en-US" dirty="0" smtClean="0"/>
              <a:t>When adding new bookmarks into a </a:t>
            </a:r>
            <a:r>
              <a:rPr lang="en-US" b="1" dirty="0" smtClean="0">
                <a:solidFill>
                  <a:srgbClr val="FF0000"/>
                </a:solidFill>
              </a:rPr>
              <a:t>full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category, </a:t>
            </a:r>
            <a:r>
              <a:rPr lang="en-US" b="1" dirty="0" smtClean="0"/>
              <a:t>the least selected </a:t>
            </a:r>
            <a:r>
              <a:rPr lang="en-US" dirty="0" smtClean="0"/>
              <a:t>bookmarks in the category will be replaced by the new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the Bookmark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Useful bookmarks are preserved.</a:t>
            </a:r>
          </a:p>
          <a:p>
            <a:r>
              <a:rPr lang="en-US" dirty="0" smtClean="0"/>
              <a:t>People has pressure to work better.</a:t>
            </a:r>
          </a:p>
          <a:p>
            <a:r>
              <a:rPr lang="en-US" dirty="0" smtClean="0"/>
              <a:t>Each person tends to focus on specific categories.</a:t>
            </a:r>
          </a:p>
          <a:p>
            <a:r>
              <a:rPr lang="en-US" dirty="0" smtClean="0"/>
              <a:t>People are likely to change improper categories, e.g. split a large category into more specific sub-categories. (</a:t>
            </a:r>
            <a:r>
              <a:rPr lang="en-US" dirty="0" smtClean="0">
                <a:solidFill>
                  <a:srgbClr val="FF0000"/>
                </a:solidFill>
              </a:rPr>
              <a:t>This is an interesting response to the “Fixed-Number” rule!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err="1" smtClean="0"/>
              <a:t>CoFM</a:t>
            </a:r>
            <a:r>
              <a:rPr lang="zh-CN" altLang="en-US" dirty="0" smtClean="0"/>
              <a:t>的启发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zh-CN" altLang="en-US" dirty="0"/>
              <a:t>去掉</a:t>
            </a:r>
            <a:r>
              <a:rPr lang="en-US" altLang="zh-CN" dirty="0" smtClean="0"/>
              <a:t>vote</a:t>
            </a:r>
            <a:r>
              <a:rPr lang="zh-CN" altLang="en-US" dirty="0" smtClean="0"/>
              <a:t>的说法，改为：</a:t>
            </a:r>
            <a:r>
              <a:rPr lang="en-US" altLang="zh-CN" dirty="0" smtClean="0"/>
              <a:t>Select (into personal view)</a:t>
            </a:r>
            <a:r>
              <a:rPr lang="zh-CN" altLang="en-US" dirty="0" smtClean="0"/>
              <a:t>和</a:t>
            </a:r>
            <a:r>
              <a:rPr lang="zh-CN" altLang="en-US" dirty="0"/>
              <a:t>取</a:t>
            </a:r>
            <a:r>
              <a:rPr lang="zh-CN" altLang="en-US" dirty="0" smtClean="0"/>
              <a:t>消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，这样语义更加明确</a:t>
            </a:r>
            <a:endParaRPr lang="en-US" altLang="zh-CN" dirty="0" smtClean="0"/>
          </a:p>
          <a:p>
            <a:r>
              <a:rPr lang="zh-CN" altLang="en-US" dirty="0" smtClean="0"/>
              <a:t>引入竞</a:t>
            </a:r>
            <a:r>
              <a:rPr lang="zh-CN" altLang="en-US" dirty="0"/>
              <a:t>争机</a:t>
            </a:r>
            <a:r>
              <a:rPr lang="zh-CN" altLang="en-US" dirty="0" smtClean="0"/>
              <a:t>制，其目的是消除</a:t>
            </a:r>
            <a:r>
              <a:rPr lang="en-US" altLang="zh-CN" dirty="0" smtClean="0"/>
              <a:t>least-selected features</a:t>
            </a:r>
          </a:p>
          <a:p>
            <a:pPr lvl="1"/>
            <a:r>
              <a:rPr lang="en-US" altLang="zh-CN" dirty="0" smtClean="0"/>
              <a:t>“Fixed Number” may not be suitable here</a:t>
            </a:r>
          </a:p>
          <a:p>
            <a:r>
              <a:rPr lang="zh-CN" altLang="en-US" dirty="0"/>
              <a:t>下</a:t>
            </a:r>
            <a:r>
              <a:rPr lang="zh-CN" altLang="en-US" dirty="0" smtClean="0"/>
              <a:t>面提两个候选机制（这两个机制也可以结合起来）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0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竞争机制</a:t>
            </a:r>
            <a:r>
              <a:rPr lang="zh-CN" altLang="en-US" dirty="0"/>
              <a:t>候</a:t>
            </a:r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：定期清除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altLang="zh-CN" dirty="0" smtClean="0"/>
              <a:t>.1 </a:t>
            </a:r>
            <a:r>
              <a:rPr lang="zh-CN" altLang="en-US" dirty="0" smtClean="0"/>
              <a:t>以时间为准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隔固定时间清除一次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缺点：对活跃度较低的项目不太适用</a:t>
            </a:r>
            <a:endParaRPr lang="en-US" altLang="zh-CN" dirty="0" smtClean="0"/>
          </a:p>
          <a:p>
            <a:r>
              <a:rPr lang="en-US" dirty="0" smtClean="0"/>
              <a:t>1</a:t>
            </a:r>
            <a:r>
              <a:rPr lang="en-US" altLang="zh-CN" dirty="0" smtClean="0"/>
              <a:t>.2 </a:t>
            </a:r>
            <a:r>
              <a:rPr lang="zh-CN" altLang="en-US" dirty="0" smtClean="0"/>
              <a:t>以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活动为准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操作在整体上达到一定比例后进行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竞争机制候选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：能力限制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9436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基本思路：能力强（认可度高）的人可以负担更多的建模（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）职责</a:t>
            </a:r>
            <a:endParaRPr lang="en-US" altLang="zh-CN" dirty="0" smtClean="0"/>
          </a:p>
          <a:p>
            <a:r>
              <a:rPr lang="zh-CN" altLang="en-US" dirty="0"/>
              <a:t>具</a:t>
            </a:r>
            <a:r>
              <a:rPr lang="zh-CN" altLang="en-US" dirty="0" smtClean="0"/>
              <a:t>体规则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人拥有初始的</a:t>
            </a:r>
            <a:r>
              <a:rPr lang="en-US" altLang="zh-CN" dirty="0" smtClean="0"/>
              <a:t>creation-point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CP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Create</a:t>
            </a:r>
            <a:r>
              <a:rPr lang="zh-CN" altLang="en-US" dirty="0" smtClean="0"/>
              <a:t>需要消耗</a:t>
            </a:r>
            <a:r>
              <a:rPr lang="en-US" altLang="zh-CN" dirty="0" smtClean="0"/>
              <a:t>CP</a:t>
            </a:r>
          </a:p>
          <a:p>
            <a:pPr lvl="1"/>
            <a:r>
              <a:rPr lang="zh-CN" altLang="en-US" dirty="0"/>
              <a:t>别</a:t>
            </a:r>
            <a:r>
              <a:rPr lang="zh-CN" altLang="en-US" dirty="0" smtClean="0"/>
              <a:t>人</a:t>
            </a:r>
            <a:r>
              <a:rPr lang="en-US" altLang="zh-CN" dirty="0" smtClean="0"/>
              <a:t>select</a:t>
            </a:r>
            <a:r>
              <a:rPr lang="zh-CN" altLang="en-US" dirty="0"/>
              <a:t>我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creation</a:t>
            </a:r>
            <a:r>
              <a:rPr lang="zh-CN" altLang="en-US" dirty="0" smtClean="0"/>
              <a:t>可以增加我的</a:t>
            </a:r>
            <a:r>
              <a:rPr lang="en-US" altLang="zh-CN" dirty="0" smtClean="0"/>
              <a:t>CP</a:t>
            </a:r>
          </a:p>
          <a:p>
            <a:pPr lvl="2"/>
            <a:r>
              <a:rPr lang="zh-CN" altLang="en-US" dirty="0"/>
              <a:t>根</a:t>
            </a:r>
            <a:r>
              <a:rPr lang="zh-CN" altLang="en-US" dirty="0" smtClean="0"/>
              <a:t>据</a:t>
            </a:r>
            <a:r>
              <a:rPr lang="en-US" altLang="zh-CN" dirty="0" smtClean="0"/>
              <a:t>feature, relationship, attributes</a:t>
            </a:r>
            <a:r>
              <a:rPr lang="zh-CN" altLang="en-US" dirty="0" smtClean="0"/>
              <a:t>的关系可以有更细的计算规则（比如考虑到</a:t>
            </a:r>
            <a:r>
              <a:rPr lang="en-US" altLang="zh-CN" dirty="0" smtClean="0"/>
              <a:t>select relationship</a:t>
            </a:r>
            <a:r>
              <a:rPr lang="zh-CN" altLang="en-US" dirty="0"/>
              <a:t>隐含</a:t>
            </a:r>
            <a:r>
              <a:rPr lang="zh-CN" altLang="en-US" dirty="0" smtClean="0"/>
              <a:t>了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进一</a:t>
            </a:r>
            <a:r>
              <a:rPr lang="zh-CN" altLang="en-US" dirty="0" smtClean="0"/>
              <a:t>步的扩展</a:t>
            </a:r>
            <a:endParaRPr lang="en-US" altLang="zh-CN" dirty="0" smtClean="0"/>
          </a:p>
          <a:p>
            <a:pPr lvl="1"/>
            <a:r>
              <a:rPr lang="zh-CN" altLang="en-US" dirty="0"/>
              <a:t>加</a:t>
            </a:r>
            <a:r>
              <a:rPr lang="zh-CN" altLang="en-US" dirty="0" smtClean="0"/>
              <a:t>入</a:t>
            </a:r>
            <a:r>
              <a:rPr lang="en-US" altLang="zh-CN" dirty="0" smtClean="0"/>
              <a:t>modify my creation</a:t>
            </a:r>
            <a:r>
              <a:rPr lang="zh-CN" altLang="en-US" dirty="0" smtClean="0"/>
              <a:t>操作：这样既允许我反复修改自己的</a:t>
            </a:r>
            <a:r>
              <a:rPr lang="en-US" altLang="zh-CN" dirty="0" smtClean="0"/>
              <a:t>creation</a:t>
            </a:r>
            <a:r>
              <a:rPr lang="zh-CN" altLang="en-US" dirty="0" smtClean="0"/>
              <a:t>（比如特征描述）以增加被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的几率，又不会随意覆盖别人的贡献</a:t>
            </a:r>
            <a:endParaRPr lang="en-US" altLang="zh-CN" dirty="0" smtClean="0"/>
          </a:p>
          <a:p>
            <a:pPr lvl="1"/>
            <a:r>
              <a:rPr lang="zh-CN" altLang="en-US" dirty="0"/>
              <a:t>允</a:t>
            </a:r>
            <a:r>
              <a:rPr lang="zh-CN" altLang="en-US" dirty="0" smtClean="0"/>
              <a:t>许</a:t>
            </a:r>
            <a:r>
              <a:rPr lang="en-US" altLang="zh-CN" dirty="0" smtClean="0"/>
              <a:t>delete my creation</a:t>
            </a:r>
            <a:r>
              <a:rPr lang="zh-CN" altLang="en-US" dirty="0" smtClean="0"/>
              <a:t>：但是其代价是我从这个</a:t>
            </a:r>
            <a:r>
              <a:rPr lang="en-US" altLang="zh-CN" dirty="0" smtClean="0"/>
              <a:t>creation</a:t>
            </a:r>
            <a:r>
              <a:rPr lang="zh-CN" altLang="en-US" dirty="0" smtClean="0"/>
              <a:t>上收获的</a:t>
            </a:r>
            <a:r>
              <a:rPr lang="en-US" altLang="zh-CN" dirty="0" smtClean="0"/>
              <a:t>CP</a:t>
            </a:r>
            <a:r>
              <a:rPr lang="zh-CN" altLang="en-US" dirty="0" smtClean="0"/>
              <a:t>将相应扣除。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5710</TotalTime>
  <Words>1428</Words>
  <Application>Microsoft Office PowerPoint</Application>
  <PresentationFormat>On-screen Show (4:3)</PresentationFormat>
  <Paragraphs>97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Stigmergy: A Biological Way to Think about Collaboration</vt:lpstr>
      <vt:lpstr>Stigmergy (from Wikipedia)</vt:lpstr>
      <vt:lpstr>The Simplified Process of Evolution</vt:lpstr>
      <vt:lpstr>Example: Biological System</vt:lpstr>
      <vt:lpstr>Example: Bookmark Pool</vt:lpstr>
      <vt:lpstr>Results on the Bookmark Pool</vt:lpstr>
      <vt:lpstr>对CoFM的启发</vt:lpstr>
      <vt:lpstr>竞争机制候选1：定期清除</vt:lpstr>
      <vt:lpstr>竞争机制候选2：能力限制</vt:lpstr>
      <vt:lpstr>具体机制</vt:lpstr>
      <vt:lpstr>结果（预期）</vt:lpstr>
      <vt:lpstr>PowerPoint Presentation</vt:lpstr>
      <vt:lpstr>CoFM Agent设计</vt:lpstr>
      <vt:lpstr>总体结构</vt:lpstr>
      <vt:lpstr>动作的执行</vt:lpstr>
      <vt:lpstr>知识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CoFM仿真实验设计</dc:title>
  <dc:creator>Yi Li</dc:creator>
  <cp:lastModifiedBy>Yi Li</cp:lastModifiedBy>
  <cp:revision>52</cp:revision>
  <dcterms:created xsi:type="dcterms:W3CDTF">2011-06-27T04:50:22Z</dcterms:created>
  <dcterms:modified xsi:type="dcterms:W3CDTF">2011-07-09T02:46:07Z</dcterms:modified>
</cp:coreProperties>
</file>