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0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8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AB3E-3504-43AD-B313-B8E8AB608722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54D9-82D4-49BA-B29E-7E839002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AB3E-3504-43AD-B313-B8E8AB608722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54D9-82D4-49BA-B29E-7E839002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AB3E-3504-43AD-B313-B8E8AB608722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54D9-82D4-49BA-B29E-7E839002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6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AB3E-3504-43AD-B313-B8E8AB608722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54D9-82D4-49BA-B29E-7E839002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9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AB3E-3504-43AD-B313-B8E8AB608722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54D9-82D4-49BA-B29E-7E839002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9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AB3E-3504-43AD-B313-B8E8AB608722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54D9-82D4-49BA-B29E-7E839002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1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AB3E-3504-43AD-B313-B8E8AB608722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54D9-82D4-49BA-B29E-7E839002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9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AB3E-3504-43AD-B313-B8E8AB608722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54D9-82D4-49BA-B29E-7E839002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AB3E-3504-43AD-B313-B8E8AB608722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54D9-82D4-49BA-B29E-7E839002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AB3E-3504-43AD-B313-B8E8AB608722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54D9-82D4-49BA-B29E-7E839002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9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AB3E-3504-43AD-B313-B8E8AB608722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54D9-82D4-49BA-B29E-7E839002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AB3E-3504-43AD-B313-B8E8AB608722}" type="datetimeFigureOut">
              <a:rPr lang="en-US" smtClean="0"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A54D9-82D4-49BA-B29E-7E839002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3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Automated Relationship Analysis </a:t>
            </a:r>
            <a:br>
              <a:rPr lang="en-US" dirty="0" smtClean="0"/>
            </a:br>
            <a:r>
              <a:rPr lang="en-US" dirty="0" smtClean="0"/>
              <a:t>on Requirements Documents: </a:t>
            </a:r>
            <a:br>
              <a:rPr lang="en-US" dirty="0" smtClean="0"/>
            </a:br>
            <a:r>
              <a:rPr lang="en-US" sz="3600" dirty="0" smtClean="0"/>
              <a:t>An Introduction to Some Recent Work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6.29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9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657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211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 methods for calculating similarity of requirements A and B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Given a similarity threshold, the quality of methods is assessed as: 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57" y="1676400"/>
            <a:ext cx="5029200" cy="232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778826"/>
            <a:ext cx="58293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1629" y="5358496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=</a:t>
            </a:r>
          </a:p>
          <a:p>
            <a:r>
              <a:rPr lang="en-US" dirty="0" smtClean="0"/>
              <a:t> (A+D) / (A+B+C+D)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77358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(Dice)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654038"/>
            <a:ext cx="101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Jaccard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429000"/>
            <a:ext cx="9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(cosine)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4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Empirical Study: 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Full Set: 1891 requirements from </a:t>
            </a:r>
            <a:r>
              <a:rPr lang="en-US" dirty="0" err="1" smtClean="0"/>
              <a:t>Telelogic</a:t>
            </a:r>
            <a:r>
              <a:rPr lang="en-US" dirty="0" smtClean="0"/>
              <a:t> AB company, with status being tagged </a:t>
            </a:r>
          </a:p>
          <a:p>
            <a:pPr lvl="1"/>
            <a:r>
              <a:rPr lang="en-US" dirty="0" smtClean="0"/>
              <a:t>New, Assigned, Classified, Implemented, Rejected, Duplicated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Reduced Set: already analyzed requirements</a:t>
            </a:r>
          </a:p>
          <a:p>
            <a:pPr lvl="1"/>
            <a:r>
              <a:rPr lang="en-US" dirty="0" smtClean="0"/>
              <a:t>All: classified, implemented, rejected, duplicated</a:t>
            </a:r>
          </a:p>
          <a:p>
            <a:pPr lvl="1"/>
            <a:r>
              <a:rPr lang="en-US" dirty="0" smtClean="0"/>
              <a:t>Priority = 1: new, assigned</a:t>
            </a:r>
          </a:p>
          <a:p>
            <a:pPr lvl="1"/>
            <a:r>
              <a:rPr lang="en-US" dirty="0" smtClean="0"/>
              <a:t>1089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4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3 similarity methods</a:t>
            </a:r>
          </a:p>
          <a:p>
            <a:r>
              <a:rPr lang="en-US" dirty="0" smtClean="0"/>
              <a:t>2 sets (full, reduced)</a:t>
            </a:r>
          </a:p>
          <a:p>
            <a:r>
              <a:rPr lang="en-US" dirty="0" smtClean="0"/>
              <a:t>3 fields </a:t>
            </a:r>
          </a:p>
          <a:p>
            <a:pPr lvl="1"/>
            <a:r>
              <a:rPr lang="en-US" dirty="0" smtClean="0"/>
              <a:t>Summary only</a:t>
            </a:r>
          </a:p>
          <a:p>
            <a:pPr lvl="1"/>
            <a:r>
              <a:rPr lang="en-US" dirty="0" smtClean="0"/>
              <a:t>Description only</a:t>
            </a:r>
          </a:p>
          <a:p>
            <a:pPr lvl="1"/>
            <a:r>
              <a:rPr lang="en-US" dirty="0" smtClean="0"/>
              <a:t>Summary + Description</a:t>
            </a:r>
          </a:p>
          <a:p>
            <a:r>
              <a:rPr lang="en-US" dirty="0" smtClean="0"/>
              <a:t>9 similarity threshold </a:t>
            </a:r>
          </a:p>
          <a:p>
            <a:pPr lvl="1"/>
            <a:r>
              <a:rPr lang="en-US" dirty="0" smtClean="0"/>
              <a:t>0, 0.125, 0.25, 0.375, …, 1</a:t>
            </a:r>
          </a:p>
          <a:p>
            <a:endParaRPr lang="en-US" dirty="0" smtClean="0"/>
          </a:p>
          <a:p>
            <a:r>
              <a:rPr lang="en-US" dirty="0" smtClean="0"/>
              <a:t>Totally 3*2*3*9 = 162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(Example)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57300"/>
            <a:ext cx="846122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838200"/>
            <a:ext cx="447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Field = Summary, Method = Cosine, Set = Full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1999" y="1328449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4188728" cy="315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4008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876800" y="3733800"/>
            <a:ext cx="990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41649" y="3663434"/>
            <a:ext cx="246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(of 3 methods)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8581" y="4899890"/>
            <a:ext cx="281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 (of 3 methods)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72100" y="6216134"/>
            <a:ext cx="287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Positive (of 3 methods)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3505200" y="5084556"/>
            <a:ext cx="1893381" cy="554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1881408" y="6216134"/>
            <a:ext cx="3490692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1325" y="3135477"/>
            <a:ext cx="45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Field = Summary + Description, Set = Reduced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24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 smtClean="0"/>
              <a:t>Extra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Does human miss duplicates?</a:t>
            </a:r>
          </a:p>
          <a:p>
            <a:endParaRPr lang="en-US" dirty="0"/>
          </a:p>
          <a:p>
            <a:r>
              <a:rPr lang="en-US" dirty="0" smtClean="0"/>
              <a:t>Give the experts 75 False Positives under {method = cosine, threshold = 0.75, set = full, field = Summary}</a:t>
            </a:r>
          </a:p>
          <a:p>
            <a:pPr lvl="1"/>
            <a:r>
              <a:rPr lang="en-US" dirty="0" smtClean="0"/>
              <a:t>28 are True (i.e. previously missed by human)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3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reasonably high accuracy</a:t>
            </a:r>
          </a:p>
          <a:p>
            <a:r>
              <a:rPr lang="en-US" dirty="0" smtClean="0"/>
              <a:t>Dice and cosine methods give better results</a:t>
            </a:r>
          </a:p>
          <a:p>
            <a:r>
              <a:rPr lang="en-US" dirty="0" smtClean="0"/>
              <a:t>A large textual field (Description) tends to give </a:t>
            </a:r>
            <a:r>
              <a:rPr lang="en-US" dirty="0" smtClean="0">
                <a:solidFill>
                  <a:srgbClr val="C00000"/>
                </a:solidFill>
              </a:rPr>
              <a:t>worse</a:t>
            </a:r>
            <a:r>
              <a:rPr lang="en-US" dirty="0" smtClean="0"/>
              <a:t> results; it should only be used when the Summary field contains too few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4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Towards Automated Requirements Prioritization and Triage</a:t>
            </a:r>
          </a:p>
          <a:p>
            <a:pPr lvl="1"/>
            <a:r>
              <a:rPr lang="en-US" dirty="0" smtClean="0"/>
              <a:t>C. </a:t>
            </a:r>
            <a:r>
              <a:rPr lang="en-US" dirty="0" err="1" smtClean="0"/>
              <a:t>Duan</a:t>
            </a:r>
            <a:r>
              <a:rPr lang="en-US" dirty="0" smtClean="0"/>
              <a:t>, Cleland-Huang, RE Journal, 2009</a:t>
            </a:r>
          </a:p>
          <a:p>
            <a:pPr lvl="1"/>
            <a:endParaRPr lang="en-US" dirty="0"/>
          </a:p>
          <a:p>
            <a:r>
              <a:rPr lang="en-US" dirty="0" smtClean="0"/>
              <a:t>Which Relationship?</a:t>
            </a:r>
          </a:p>
          <a:p>
            <a:pPr lvl="1"/>
            <a:r>
              <a:rPr lang="en-US" dirty="0" smtClean="0"/>
              <a:t>Ordering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An interesting idea based on a deep thought of the nature of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3126418" y="5641630"/>
            <a:ext cx="762000" cy="4543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153632" y="5120531"/>
            <a:ext cx="1646968" cy="454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164518" y="4325873"/>
            <a:ext cx="1333500" cy="6829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Idea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209800"/>
          </a:xfrm>
        </p:spPr>
        <p:txBody>
          <a:bodyPr/>
          <a:lstStyle/>
          <a:p>
            <a:r>
              <a:rPr lang="en-US" dirty="0" smtClean="0"/>
              <a:t>The basic idea is to reduce human work by asking people to prioritize </a:t>
            </a:r>
            <a:r>
              <a:rPr lang="en-US" dirty="0" smtClean="0">
                <a:solidFill>
                  <a:srgbClr val="C00000"/>
                </a:solidFill>
              </a:rPr>
              <a:t>dozens of requirements clusters</a:t>
            </a:r>
            <a:r>
              <a:rPr lang="en-US" dirty="0" smtClean="0"/>
              <a:t> instead of </a:t>
            </a:r>
            <a:r>
              <a:rPr lang="en-US" dirty="0" smtClean="0">
                <a:solidFill>
                  <a:schemeClr val="tx2"/>
                </a:solidFill>
              </a:rPr>
              <a:t>thousands of individual requirements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144" y="3365101"/>
            <a:ext cx="1556656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3656" y="3593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8456" y="3593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23256" y="3593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28056" y="3593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32856" y="3593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2772" y="3974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7572" y="3974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12372" y="3974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17172" y="3974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21972" y="3974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1000" y="4355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5800" y="4355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90600" y="4355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95400" y="4355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00200" y="4355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00" y="48129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5800" y="48129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0600" y="48129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295400" y="48129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00200" y="48129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1000" y="52701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85800" y="52701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90600" y="52701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295400" y="52701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00200" y="52701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057400" y="4127101"/>
            <a:ext cx="914400" cy="4846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126418" y="3365101"/>
            <a:ext cx="1674182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311474" y="3593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16274" y="3593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921074" y="3593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25874" y="3593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530674" y="35937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0059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0539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1019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1499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1979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78818" y="44645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583618" y="44645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888418" y="44645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583618" y="58035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278818" y="58035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278818" y="47693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583618" y="47693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888418" y="47693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193218" y="47693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78818" y="52701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583618" y="52701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888418" y="52701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93218" y="52701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498018" y="52701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0" y="6096000"/>
            <a:ext cx="246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 Requirements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048000" y="6117771"/>
            <a:ext cx="22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Requirements Clusters</a:t>
            </a:r>
            <a:endParaRPr lang="en-US" dirty="0"/>
          </a:p>
        </p:txBody>
      </p:sp>
      <p:sp>
        <p:nvSpPr>
          <p:cNvPr id="74" name="Right Arrow 73"/>
          <p:cNvSpPr/>
          <p:nvPr/>
        </p:nvSpPr>
        <p:spPr>
          <a:xfrm>
            <a:off x="4876800" y="4191000"/>
            <a:ext cx="1108126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104668" y="3442716"/>
            <a:ext cx="688017" cy="4543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04669" y="5501531"/>
            <a:ext cx="688017" cy="454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04668" y="4845557"/>
            <a:ext cx="688017" cy="4245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04668" y="4182726"/>
            <a:ext cx="688018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643028" y="6117771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 Clusters</a:t>
            </a:r>
            <a:endParaRPr lang="en-US" dirty="0"/>
          </a:p>
        </p:txBody>
      </p:sp>
      <p:sp>
        <p:nvSpPr>
          <p:cNvPr id="80" name="Right Arrow 79"/>
          <p:cNvSpPr/>
          <p:nvPr/>
        </p:nvSpPr>
        <p:spPr>
          <a:xfrm>
            <a:off x="7010400" y="4227685"/>
            <a:ext cx="914400" cy="4846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8066312" y="356245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8055428" y="394345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033656" y="432445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033656" y="478165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033656" y="523885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893290" y="521960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513149" y="6096000"/>
            <a:ext cx="163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Sorted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it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nature of requirements: An individual requirements often plays a complex and diverse role. For example:</a:t>
            </a:r>
          </a:p>
          <a:p>
            <a:pPr lvl="1"/>
            <a:r>
              <a:rPr lang="en-US" dirty="0" smtClean="0"/>
              <a:t>An individual requirements may address both functionality and NFR needs.</a:t>
            </a:r>
          </a:p>
          <a:p>
            <a:pPr lvl="1"/>
            <a:r>
              <a:rPr lang="en-US" dirty="0" smtClean="0"/>
              <a:t>An individual requirements may involve several functionalities.</a:t>
            </a:r>
          </a:p>
          <a:p>
            <a:endParaRPr lang="en-US" dirty="0"/>
          </a:p>
          <a:p>
            <a:r>
              <a:rPr lang="en-US" dirty="0" smtClean="0"/>
              <a:t>How to take it into account?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73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Multiple Orthogonal Clustering Criteria</a:t>
            </a:r>
          </a:p>
          <a:p>
            <a:pPr lvl="1"/>
            <a:r>
              <a:rPr lang="en-US" dirty="0" smtClean="0"/>
              <a:t>Repeat the “Basic Idea” multiple times, for each time the clustering criteria is different.</a:t>
            </a:r>
          </a:p>
          <a:p>
            <a:pPr lvl="1"/>
            <a:r>
              <a:rPr lang="en-US" dirty="0" smtClean="0"/>
              <a:t>Clustering criteria</a:t>
            </a:r>
          </a:p>
          <a:p>
            <a:pPr lvl="2"/>
            <a:r>
              <a:rPr lang="en-US" dirty="0" smtClean="0"/>
              <a:t>Similarity with each other (Traditional clustering)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Similarity with predefined text</a:t>
            </a:r>
            <a:r>
              <a:rPr lang="en-US" dirty="0" smtClean="0"/>
              <a:t>, such as: NFR indicator words, business goals, main use cases</a:t>
            </a:r>
          </a:p>
          <a:p>
            <a:endParaRPr lang="en-US" dirty="0" smtClean="0"/>
          </a:p>
          <a:p>
            <a:r>
              <a:rPr lang="en-US" dirty="0" smtClean="0"/>
              <a:t>Fuzzy Clustering: an individual requirements has </a:t>
            </a:r>
            <a:r>
              <a:rPr lang="en-US" dirty="0" smtClean="0">
                <a:solidFill>
                  <a:srgbClr val="C00000"/>
                </a:solidFill>
              </a:rPr>
              <a:t>various degrees of membership </a:t>
            </a:r>
            <a:r>
              <a:rPr lang="en-US" dirty="0" smtClean="0"/>
              <a:t>to each cluster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Recent Work (Type 1)</a:t>
            </a:r>
          </a:p>
          <a:p>
            <a:r>
              <a:rPr lang="en-US" dirty="0" smtClean="0"/>
              <a:t>Recent Work (Type 2)</a:t>
            </a:r>
          </a:p>
          <a:p>
            <a:r>
              <a:rPr lang="en-US" dirty="0" smtClean="0"/>
              <a:t>Inspirations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43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1: Traditional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Similar requirements form a cluster</a:t>
            </a:r>
          </a:p>
          <a:p>
            <a:pPr lvl="1"/>
            <a:r>
              <a:rPr lang="en-US" dirty="0" smtClean="0"/>
              <a:t>Cosine method for similarity calculation</a:t>
            </a:r>
          </a:p>
          <a:p>
            <a:r>
              <a:rPr lang="en-US" dirty="0" smtClean="0"/>
              <a:t>2. Manually assign a score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RC</a:t>
            </a:r>
            <a:r>
              <a:rPr lang="en-US" b="1" i="1" dirty="0" smtClean="0"/>
              <a:t> </a:t>
            </a:r>
            <a:r>
              <a:rPr lang="en-US" dirty="0" smtClean="0"/>
              <a:t>for each cluster</a:t>
            </a:r>
          </a:p>
          <a:p>
            <a:pPr algn="just"/>
            <a:r>
              <a:rPr lang="en-US" dirty="0" smtClean="0"/>
              <a:t>3. Similarity between each requirement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dirty="0" smtClean="0"/>
              <a:t> </a:t>
            </a:r>
            <a:r>
              <a:rPr lang="en-US" dirty="0" smtClean="0"/>
              <a:t>and cluster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+mj-lt"/>
                <a:cs typeface="Times New Roman" pitchFamily="18" charset="0"/>
              </a:rPr>
              <a:t>denoted as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|r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dirty="0" smtClean="0"/>
              <a:t>4. Final score for each requirement:</a:t>
            </a:r>
          </a:p>
          <a:p>
            <a:pPr algn="just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4876800"/>
            <a:ext cx="3581400" cy="122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9021" y="5260624"/>
            <a:ext cx="296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 is the set of clusters.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30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“Clustering” with Pre-defined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</a:t>
            </a:r>
            <a:r>
              <a:rPr lang="en-US" dirty="0" smtClean="0"/>
              <a:t>. Each pre-defined cluster is described in text (e.g. business goal description, use case, NFR indicator words)</a:t>
            </a:r>
          </a:p>
          <a:p>
            <a:r>
              <a:rPr lang="en-US" dirty="0" smtClean="0"/>
              <a:t>1. “Clustering” is done by computing similarity between requirements and cluster text, but only top X% similar ones are valid. </a:t>
            </a:r>
            <a:endParaRPr lang="en-US" dirty="0"/>
          </a:p>
          <a:p>
            <a:pPr lvl="1"/>
            <a:r>
              <a:rPr lang="en-US" dirty="0" smtClean="0"/>
              <a:t>Reason: NOT all requirements are related to these concerns. </a:t>
            </a:r>
          </a:p>
          <a:p>
            <a:r>
              <a:rPr lang="en-US" dirty="0" smtClean="0"/>
              <a:t>2 – 4. Remains the same.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1535"/>
            <a:ext cx="107823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03435" y="1652396"/>
            <a:ext cx="1512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Traditional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5959540" y="2114061"/>
            <a:ext cx="0" cy="319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8800" y="5024735"/>
            <a:ext cx="3220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Blank means not related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086600" y="4034135"/>
            <a:ext cx="1447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39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Step: Combine the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Manually assign weights to each clustering criteria.</a:t>
            </a:r>
          </a:p>
          <a:p>
            <a:r>
              <a:rPr lang="en-US" dirty="0" smtClean="0"/>
              <a:t>2. Final score is the weighted sum of scores under each criteria.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107823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3745859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0.5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2800" y="3745859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0.2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34400" y="3745468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0.3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6172200"/>
            <a:ext cx="485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 of first requirements = 1.77 * 0.5 + 1.1 * 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 in Requirements Triage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Requirements Triage: Decide which requirements should be implemented in next release.</a:t>
            </a:r>
          </a:p>
          <a:p>
            <a:pPr lvl="1"/>
            <a:r>
              <a:rPr lang="en-US" dirty="0" smtClean="0"/>
              <a:t>It is the purpose of prioritization.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5 levels: Must have, recommend having, nice to have, can live without, defer</a:t>
            </a:r>
          </a:p>
          <a:p>
            <a:pPr lvl="1"/>
            <a:r>
              <a:rPr lang="en-US" dirty="0" smtClean="0"/>
              <a:t>Top 20% priority </a:t>
            </a:r>
            <a:r>
              <a:rPr lang="en-US" dirty="0" smtClean="0">
                <a:sym typeface="Wingdings" pitchFamily="2" charset="2"/>
              </a:rPr>
              <a:t> Must have, next 20%  Recommend having, …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Results (202 requirements)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Inclusion Error (false important): 17%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Exclusion Error </a:t>
            </a:r>
            <a:r>
              <a:rPr lang="en-US" dirty="0" smtClean="0">
                <a:sym typeface="Wingdings" pitchFamily="2" charset="2"/>
              </a:rPr>
              <a:t>(false non-important): &lt;2%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Recent Work (Type 1)</a:t>
            </a:r>
          </a:p>
          <a:p>
            <a:r>
              <a:rPr lang="en-US" dirty="0" smtClean="0"/>
              <a:t>Recent Work (Type 2: Linguistic Approach)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Inspirations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90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Semantic Conflict Detection in Aspect-Oriented Requirements</a:t>
            </a:r>
          </a:p>
          <a:p>
            <a:pPr lvl="1"/>
            <a:r>
              <a:rPr lang="en-US" dirty="0" smtClean="0"/>
              <a:t>N. Weston, A. Rashid. RE Journal, 2009</a:t>
            </a:r>
          </a:p>
          <a:p>
            <a:r>
              <a:rPr lang="en-US" dirty="0" smtClean="0"/>
              <a:t>Which relationship?</a:t>
            </a:r>
          </a:p>
          <a:p>
            <a:pPr lvl="1"/>
            <a:r>
              <a:rPr lang="en-US" dirty="0" smtClean="0"/>
              <a:t>Conflict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7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1763"/>
          </a:xfrm>
        </p:spPr>
        <p:txBody>
          <a:bodyPr/>
          <a:lstStyle/>
          <a:p>
            <a:r>
              <a:rPr lang="en-US" dirty="0" smtClean="0"/>
              <a:t>Aspect-oriented requirements (AORs): Separated requirements for each concern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438400"/>
            <a:ext cx="8153400" cy="335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dirty="0" smtClean="0"/>
              <a:t>Concern: Customer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b="1" dirty="0" err="1" smtClean="0"/>
              <a:t>Req</a:t>
            </a:r>
            <a:r>
              <a:rPr lang="en-US" sz="2000" dirty="0" smtClean="0"/>
              <a:t> 1: The customer selects the room type to view room facilitates and room rates.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b="1" dirty="0" err="1" smtClean="0"/>
              <a:t>Req</a:t>
            </a:r>
            <a:r>
              <a:rPr lang="en-US" sz="2000" dirty="0" smtClean="0"/>
              <a:t> 2: The customer makes a reservation for the chosen room type.</a:t>
            </a:r>
          </a:p>
          <a:p>
            <a:endParaRPr lang="en-US" sz="2000" dirty="0"/>
          </a:p>
          <a:p>
            <a:r>
              <a:rPr lang="en-US" sz="2000" dirty="0" smtClean="0"/>
              <a:t>Concern: </a:t>
            </a:r>
            <a:r>
              <a:rPr lang="en-US" sz="2000" dirty="0" err="1" smtClean="0"/>
              <a:t>CacheAccess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b="1" dirty="0" err="1" smtClean="0"/>
              <a:t>Req</a:t>
            </a:r>
            <a:r>
              <a:rPr lang="en-US" sz="2000" dirty="0" smtClean="0"/>
              <a:t> 1: The system looks up cache when: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1.1:  room type data is accessed;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1.2:  room pricing data is accessed.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01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Requirements of different concerns are composed together, traditionally, in a </a:t>
            </a:r>
            <a:r>
              <a:rPr lang="en-US" dirty="0" smtClean="0">
                <a:solidFill>
                  <a:srgbClr val="C00000"/>
                </a:solidFill>
              </a:rPr>
              <a:t>syntactic</a:t>
            </a:r>
            <a:r>
              <a:rPr lang="en-US" dirty="0" smtClean="0"/>
              <a:t> way.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Conflict detection: Requirements (Base) constrained by </a:t>
            </a:r>
            <a:r>
              <a:rPr lang="en-US" dirty="0" smtClean="0">
                <a:solidFill>
                  <a:srgbClr val="C00000"/>
                </a:solidFill>
              </a:rPr>
              <a:t>multiple</a:t>
            </a:r>
            <a:r>
              <a:rPr lang="en-US" dirty="0" smtClean="0"/>
              <a:t> aspects are possible places of conflicts.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971800"/>
            <a:ext cx="54864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dirty="0" smtClean="0"/>
              <a:t>Composition: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b="1" dirty="0" smtClean="0"/>
              <a:t>Aspect</a:t>
            </a:r>
            <a:r>
              <a:rPr lang="en-US" sz="2000" dirty="0" smtClean="0"/>
              <a:t> name = “</a:t>
            </a:r>
            <a:r>
              <a:rPr lang="en-US" sz="2000" dirty="0" err="1" smtClean="0"/>
              <a:t>CacheAccess</a:t>
            </a:r>
            <a:r>
              <a:rPr lang="en-US" sz="2000" dirty="0" smtClean="0"/>
              <a:t>”, </a:t>
            </a:r>
            <a:r>
              <a:rPr lang="en-US" sz="2000" dirty="0" err="1" smtClean="0"/>
              <a:t>req</a:t>
            </a:r>
            <a:r>
              <a:rPr lang="en-US" sz="2000" dirty="0"/>
              <a:t> </a:t>
            </a:r>
            <a:r>
              <a:rPr lang="en-US" sz="2000" dirty="0" smtClean="0"/>
              <a:t>id = “all”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b="1" dirty="0" smtClean="0"/>
              <a:t>Base</a:t>
            </a:r>
            <a:r>
              <a:rPr lang="en-US" sz="2000" dirty="0" smtClean="0"/>
              <a:t> name = “Customer”, </a:t>
            </a:r>
            <a:r>
              <a:rPr lang="en-US" sz="2000" dirty="0" err="1" smtClean="0"/>
              <a:t>req</a:t>
            </a:r>
            <a:r>
              <a:rPr lang="en-US" sz="2000" dirty="0" smtClean="0"/>
              <a:t> id = “1”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b="1" dirty="0" smtClean="0"/>
              <a:t>Constraint</a:t>
            </a:r>
            <a:r>
              <a:rPr lang="en-US" sz="2000" dirty="0" smtClean="0"/>
              <a:t> action = “provide” operator = “for”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3511034"/>
            <a:ext cx="291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Rely on reference name or ID</a:t>
            </a:r>
            <a:endParaRPr lang="en-US" dirty="0"/>
          </a:p>
        </p:txBody>
      </p:sp>
      <p:cxnSp>
        <p:nvCxnSpPr>
          <p:cNvPr id="7" name="Straight Connector 6"/>
          <p:cNvCxnSpPr>
            <a:endCxn id="5" idx="1"/>
          </p:cNvCxnSpPr>
          <p:nvPr/>
        </p:nvCxnSpPr>
        <p:spPr>
          <a:xfrm>
            <a:off x="5638800" y="3511034"/>
            <a:ext cx="45720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05400" y="36957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Semantic AOR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The sentences in requirements are tagged with linguistic attributes</a:t>
            </a:r>
          </a:p>
          <a:p>
            <a:pPr lvl="1"/>
            <a:r>
              <a:rPr lang="en-US" dirty="0" smtClean="0"/>
              <a:t>It can be done by tools like </a:t>
            </a:r>
            <a:r>
              <a:rPr lang="en-US" dirty="0" err="1" smtClean="0"/>
              <a:t>WMatrix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581400"/>
            <a:ext cx="8686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dirty="0" smtClean="0"/>
              <a:t>The </a:t>
            </a:r>
            <a:r>
              <a:rPr lang="en-US" sz="2000" u="sng" dirty="0" smtClean="0"/>
              <a:t>customer</a:t>
            </a:r>
            <a:r>
              <a:rPr lang="en-US" sz="2000" dirty="0" smtClean="0"/>
              <a:t>  </a:t>
            </a:r>
            <a:r>
              <a:rPr lang="en-US" sz="2000" u="sng" dirty="0" smtClean="0"/>
              <a:t>selects</a:t>
            </a:r>
            <a:r>
              <a:rPr lang="en-US" sz="2000" dirty="0" smtClean="0"/>
              <a:t> the </a:t>
            </a:r>
            <a:r>
              <a:rPr lang="en-US" sz="2000" u="sng" dirty="0" smtClean="0"/>
              <a:t>room type</a:t>
            </a:r>
            <a:r>
              <a:rPr lang="en-US" sz="2000" dirty="0" smtClean="0"/>
              <a:t>  to view </a:t>
            </a:r>
            <a:r>
              <a:rPr lang="en-US" sz="2000" u="sng" dirty="0" smtClean="0"/>
              <a:t>room facilitates</a:t>
            </a:r>
            <a:r>
              <a:rPr lang="en-US" sz="2000" dirty="0" smtClean="0"/>
              <a:t> and </a:t>
            </a:r>
            <a:r>
              <a:rPr lang="en-US" sz="2000" u="sng" dirty="0" smtClean="0"/>
              <a:t>room rates.</a:t>
            </a:r>
          </a:p>
          <a:p>
            <a:endParaRPr lang="en-US" sz="2000" u="sng" dirty="0"/>
          </a:p>
          <a:p>
            <a:endParaRPr lang="en-US" sz="2000" u="sng" dirty="0" smtClean="0"/>
          </a:p>
          <a:p>
            <a:endParaRPr lang="en-US" sz="2000" u="sng" dirty="0"/>
          </a:p>
          <a:p>
            <a:endParaRPr lang="en-US" sz="2000" u="sng" dirty="0" smtClean="0"/>
          </a:p>
          <a:p>
            <a:endParaRPr lang="en-US" sz="2000" u="sng" dirty="0"/>
          </a:p>
          <a:p>
            <a:endParaRPr lang="en-US" sz="2000" u="sng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838200" y="4027714"/>
            <a:ext cx="9144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200" y="4038600"/>
            <a:ext cx="914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0" y="4038600"/>
            <a:ext cx="914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239000" y="4038600"/>
            <a:ext cx="914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4724400"/>
            <a:ext cx="40386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Relationship: type = “Mental Action”, semantics = “Decide”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0" y="3962400"/>
            <a:ext cx="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According to a </a:t>
            </a:r>
            <a:r>
              <a:rPr lang="en-US" i="1" dirty="0" smtClean="0"/>
              <a:t>“Market Research for Requirement Analysis using Linguistic Tools” (Luisa M. et al., RE Journal, 2004)  </a:t>
            </a:r>
            <a:r>
              <a:rPr lang="en-US" dirty="0" smtClean="0">
                <a:sym typeface="Wingdings" pitchFamily="2" charset="2"/>
              </a:rPr>
              <a:t>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71.8% </a:t>
            </a:r>
            <a:r>
              <a:rPr lang="en-US" dirty="0" smtClean="0">
                <a:sym typeface="Wingdings" pitchFamily="2" charset="2"/>
              </a:rPr>
              <a:t>of requirements documents are written in </a:t>
            </a:r>
            <a:r>
              <a:rPr lang="en-US" b="1" dirty="0" smtClean="0">
                <a:sym typeface="Wingdings" pitchFamily="2" charset="2"/>
              </a:rPr>
              <a:t>unconstrained natural language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However, most activities in RE and its later stage rely on </a:t>
            </a:r>
            <a:r>
              <a:rPr lang="en-US" b="1" dirty="0" smtClean="0">
                <a:sym typeface="Wingdings" pitchFamily="2" charset="2"/>
              </a:rPr>
              <a:t>requirements models </a:t>
            </a:r>
            <a:r>
              <a:rPr lang="en-US" dirty="0" smtClean="0">
                <a:sym typeface="Wingdings" pitchFamily="2" charset="2"/>
              </a:rPr>
              <a:t>or even </a:t>
            </a:r>
            <a:r>
              <a:rPr lang="en-US" b="1" dirty="0" smtClean="0">
                <a:sym typeface="Wingdings" pitchFamily="2" charset="2"/>
              </a:rPr>
              <a:t>formal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specifications</a:t>
            </a:r>
            <a:r>
              <a:rPr lang="en-US" dirty="0" smtClean="0"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4884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60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Semantic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Interpretation</a:t>
            </a:r>
            <a:r>
              <a:rPr lang="en-US" sz="2800" dirty="0" smtClean="0"/>
              <a:t>: The aspect requirements (look up cache) </a:t>
            </a:r>
            <a:r>
              <a:rPr lang="en-US" sz="2800" dirty="0" smtClean="0">
                <a:solidFill>
                  <a:srgbClr val="C00000"/>
                </a:solidFill>
              </a:rPr>
              <a:t>happens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just before </a:t>
            </a:r>
            <a:r>
              <a:rPr lang="en-US" sz="2800" dirty="0" smtClean="0"/>
              <a:t>(meets) the access of frequently used data, the result must satisfy the requirements dealing with update cache.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24542" y="1371600"/>
            <a:ext cx="7728858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dirty="0" smtClean="0"/>
              <a:t>Composition: </a:t>
            </a:r>
            <a:r>
              <a:rPr lang="en-US" sz="2000" dirty="0" err="1" smtClean="0"/>
              <a:t>AccessCache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b="1" dirty="0" smtClean="0"/>
              <a:t>Aspect</a:t>
            </a:r>
            <a:r>
              <a:rPr lang="en-US" sz="2000" dirty="0" smtClean="0"/>
              <a:t> </a:t>
            </a:r>
            <a:r>
              <a:rPr lang="en-US" sz="2000" b="1" dirty="0" smtClean="0"/>
              <a:t>Query: </a:t>
            </a:r>
            <a:r>
              <a:rPr lang="en-US" sz="2000" dirty="0" smtClean="0"/>
              <a:t>relationship = “look up” AND object = “cache”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b="1" dirty="0" smtClean="0"/>
              <a:t>Base Query: </a:t>
            </a:r>
            <a:r>
              <a:rPr lang="en-US" sz="2000" dirty="0" smtClean="0"/>
              <a:t>subject = “frequently used data” OR object = “frequently used data”</a:t>
            </a:r>
          </a:p>
          <a:p>
            <a:r>
              <a:rPr lang="en-US" sz="2000" b="1" dirty="0" smtClean="0"/>
              <a:t>         Outcome Query: </a:t>
            </a:r>
            <a:r>
              <a:rPr lang="en-US" sz="2000" dirty="0" smtClean="0"/>
              <a:t>relationship = “update” AND object = “cache”</a:t>
            </a:r>
          </a:p>
          <a:p>
            <a:r>
              <a:rPr lang="en-US" sz="2000" b="1" dirty="0" smtClean="0"/>
              <a:t>         Constraint: </a:t>
            </a:r>
            <a:r>
              <a:rPr lang="en-US" sz="2000" dirty="0" smtClean="0"/>
              <a:t>aspect operator = “apply”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base operator = “meets”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outcome operator = “satisfied”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096000" y="3276600"/>
            <a:ext cx="9144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</a:t>
            </a:r>
            <a:endParaRPr lang="en-US" b="1" dirty="0"/>
          </a:p>
        </p:txBody>
      </p:sp>
      <p:cxnSp>
        <p:nvCxnSpPr>
          <p:cNvPr id="9" name="Straight Connector 8"/>
          <p:cNvCxnSpPr>
            <a:endCxn id="7" idx="1"/>
          </p:cNvCxnSpPr>
          <p:nvPr/>
        </p:nvCxnSpPr>
        <p:spPr>
          <a:xfrm>
            <a:off x="4876800" y="3429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572000" y="762000"/>
            <a:ext cx="3581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matches one or more </a:t>
            </a:r>
            <a:r>
              <a:rPr lang="en-US" b="1" dirty="0" smtClean="0"/>
              <a:t>requirements</a:t>
            </a:r>
            <a:endParaRPr lang="en-US" b="1" dirty="0"/>
          </a:p>
        </p:txBody>
      </p:sp>
      <p:cxnSp>
        <p:nvCxnSpPr>
          <p:cNvPr id="12" name="Straight Connector 11"/>
          <p:cNvCxnSpPr>
            <a:stCxn id="10" idx="1"/>
          </p:cNvCxnSpPr>
          <p:nvPr/>
        </p:nvCxnSpPr>
        <p:spPr>
          <a:xfrm flipH="1">
            <a:off x="3505200" y="1028700"/>
            <a:ext cx="10668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0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Formalize the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Convert the queries and operators into </a:t>
            </a:r>
            <a:r>
              <a:rPr lang="en-US" dirty="0" smtClean="0">
                <a:solidFill>
                  <a:srgbClr val="C00000"/>
                </a:solidFill>
              </a:rPr>
              <a:t>first order temporal logical formula</a:t>
            </a:r>
            <a:r>
              <a:rPr lang="en-US" dirty="0" smtClean="0"/>
              <a:t>, the generic form is: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Interpretation: apply the aspect to base under the condition of </a:t>
            </a:r>
            <a:r>
              <a:rPr lang="en-US" dirty="0" err="1" smtClean="0"/>
              <a:t>baseOp</a:t>
            </a:r>
            <a:r>
              <a:rPr lang="en-US" dirty="0" smtClean="0"/>
              <a:t>; while ensuring that the </a:t>
            </a:r>
            <a:r>
              <a:rPr lang="en-US" dirty="0" err="1" smtClean="0"/>
              <a:t>aspectOp</a:t>
            </a:r>
            <a:r>
              <a:rPr lang="en-US" dirty="0" smtClean="0"/>
              <a:t> is correctly established and the conditions of outcome are upheld.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4542" y="2667000"/>
                <a:ext cx="8490858" cy="14097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2000" dirty="0" smtClean="0"/>
                  <a:t>Composition (aspect, base, outcome, </a:t>
                </a:r>
                <a:r>
                  <a:rPr lang="en-US" sz="2000" dirty="0" err="1" smtClean="0"/>
                  <a:t>aspectOp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baseOp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outcomeOp</a:t>
                </a:r>
                <a:r>
                  <a:rPr lang="en-US" sz="2000" dirty="0" smtClean="0"/>
                  <a:t>) </a:t>
                </a:r>
              </a:p>
              <a:p>
                <a:r>
                  <a:rPr lang="en-US" sz="2000" dirty="0" smtClean="0"/>
                  <a:t>=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: 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𝑀𝑎𝑡𝑐h𝑒𝑠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𝑎𝑠𝑝𝑒𝑐𝑡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𝑀𝑎𝑡𝑐h𝑒𝑠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𝑏𝑎𝑠𝑒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𝑀𝑎𝑡𝑐h𝑒𝑠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𝑜𝑢𝑡𝑐𝑜𝑚𝑒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𝑜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𝑏𝑎𝑠𝑒𝑂𝑝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)∧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𝑜𝑢𝑡𝑐𝑜𝑚𝑒𝑂𝑝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𝑎𝑠𝑝𝑒𝑐𝑡𝑂𝑝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2" y="2667000"/>
                <a:ext cx="8490858" cy="1409700"/>
              </a:xfrm>
              <a:prstGeom prst="rect">
                <a:avLst/>
              </a:prstGeom>
              <a:blipFill rotWithShape="1">
                <a:blip r:embed="rId2"/>
                <a:stretch>
                  <a:fillRect l="-644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7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2"/>
            <a:ext cx="8229600" cy="7921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685800"/>
            <a:ext cx="5714999" cy="271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09950"/>
            <a:ext cx="562766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705600" y="2656114"/>
            <a:ext cx="9144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Time</a:t>
            </a:r>
            <a:endParaRPr lang="en-US" sz="1600" b="1" dirty="0"/>
          </a:p>
        </p:txBody>
      </p:sp>
      <p:cxnSp>
        <p:nvCxnSpPr>
          <p:cNvPr id="6" name="Elbow Connector 5"/>
          <p:cNvCxnSpPr>
            <a:endCxn id="4" idx="0"/>
          </p:cNvCxnSpPr>
          <p:nvPr/>
        </p:nvCxnSpPr>
        <p:spPr>
          <a:xfrm>
            <a:off x="5410200" y="1371600"/>
            <a:ext cx="1752600" cy="12845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endCxn id="4" idx="0"/>
          </p:cNvCxnSpPr>
          <p:nvPr/>
        </p:nvCxnSpPr>
        <p:spPr>
          <a:xfrm>
            <a:off x="5257800" y="1676400"/>
            <a:ext cx="1905000" cy="9797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4" idx="1"/>
          </p:cNvCxnSpPr>
          <p:nvPr/>
        </p:nvCxnSpPr>
        <p:spPr>
          <a:xfrm>
            <a:off x="5257800" y="2819400"/>
            <a:ext cx="1447800" cy="141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4" idx="1"/>
          </p:cNvCxnSpPr>
          <p:nvPr/>
        </p:nvCxnSpPr>
        <p:spPr>
          <a:xfrm flipV="1">
            <a:off x="5105400" y="2960914"/>
            <a:ext cx="1600200" cy="304800"/>
          </a:xfrm>
          <a:prstGeom prst="bentConnector3">
            <a:avLst>
              <a:gd name="adj1" fmla="val 547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4" idx="2"/>
          </p:cNvCxnSpPr>
          <p:nvPr/>
        </p:nvCxnSpPr>
        <p:spPr>
          <a:xfrm flipV="1">
            <a:off x="4953000" y="3265714"/>
            <a:ext cx="2209800" cy="10014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4" idx="2"/>
          </p:cNvCxnSpPr>
          <p:nvPr/>
        </p:nvCxnSpPr>
        <p:spPr>
          <a:xfrm flipV="1">
            <a:off x="4953000" y="3265714"/>
            <a:ext cx="2209800" cy="13062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4" idx="2"/>
          </p:cNvCxnSpPr>
          <p:nvPr/>
        </p:nvCxnSpPr>
        <p:spPr>
          <a:xfrm rot="5400000" flipH="1" flipV="1">
            <a:off x="4718957" y="3804557"/>
            <a:ext cx="2982686" cy="1905000"/>
          </a:xfrm>
          <a:prstGeom prst="bentConnector3">
            <a:avLst>
              <a:gd name="adj1" fmla="val -1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4" idx="2"/>
          </p:cNvCxnSpPr>
          <p:nvPr/>
        </p:nvCxnSpPr>
        <p:spPr>
          <a:xfrm rot="5400000" flipH="1" flipV="1">
            <a:off x="4566557" y="3956957"/>
            <a:ext cx="3287486" cy="19050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Formal Conflict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conflicts are possible if there is</a:t>
            </a:r>
            <a:r>
              <a:rPr lang="en-US" dirty="0" smtClean="0">
                <a:solidFill>
                  <a:srgbClr val="C00000"/>
                </a:solidFill>
              </a:rPr>
              <a:t> temporal overlap between compositions </a:t>
            </a:r>
          </a:p>
          <a:p>
            <a:r>
              <a:rPr lang="en-US" dirty="0" smtClean="0"/>
              <a:t>Use a theorem </a:t>
            </a:r>
            <a:r>
              <a:rPr lang="en-US" dirty="0" err="1" smtClean="0"/>
              <a:t>prover</a:t>
            </a:r>
            <a:r>
              <a:rPr lang="en-US" dirty="0" smtClean="0"/>
              <a:t> to find logical conflicts</a:t>
            </a:r>
          </a:p>
          <a:p>
            <a:pPr lvl="1"/>
            <a:r>
              <a:rPr lang="en-US" dirty="0" smtClean="0"/>
              <a:t>However, only those with </a:t>
            </a:r>
            <a:r>
              <a:rPr lang="en-US" dirty="0" smtClean="0">
                <a:solidFill>
                  <a:srgbClr val="C00000"/>
                </a:solidFill>
              </a:rPr>
              <a:t>the same predicates </a:t>
            </a:r>
            <a:r>
              <a:rPr lang="en-US" dirty="0" smtClean="0"/>
              <a:t>can be found automatically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9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Conflicts in Enroll and Log-in Compositions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the conjunction of the two compositions, we can deduce that</a:t>
            </a:r>
          </a:p>
          <a:p>
            <a:endParaRPr lang="en-US" dirty="0" smtClean="0"/>
          </a:p>
          <a:p>
            <a:r>
              <a:rPr lang="en-US" dirty="0" smtClean="0"/>
              <a:t>Therefore a conflict is detected. </a:t>
            </a:r>
          </a:p>
          <a:p>
            <a:pPr lvl="1"/>
            <a:r>
              <a:rPr lang="en-US" dirty="0" smtClean="0"/>
              <a:t>Reason: </a:t>
            </a:r>
            <a:r>
              <a:rPr lang="en-US" dirty="0" err="1" smtClean="0"/>
              <a:t>EnrollComposition</a:t>
            </a:r>
            <a:r>
              <a:rPr lang="en-US" dirty="0" smtClean="0"/>
              <a:t> states that “Enrollment happens before everything”; while </a:t>
            </a:r>
            <a:r>
              <a:rPr lang="en-US" dirty="0" err="1" smtClean="0"/>
              <a:t>LoginComposition</a:t>
            </a:r>
            <a:r>
              <a:rPr lang="en-US" dirty="0" smtClean="0"/>
              <a:t> also states that “Login happens before everything”.</a:t>
            </a:r>
          </a:p>
          <a:p>
            <a:pPr lvl="1"/>
            <a:r>
              <a:rPr lang="en-US" dirty="0" smtClean="0"/>
              <a:t>Resolve the conflict: change the composition to “Login happens before everything except Enrollment”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24150"/>
            <a:ext cx="5724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00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a solution for detection or resolution of all potential conflicts</a:t>
            </a:r>
          </a:p>
          <a:p>
            <a:r>
              <a:rPr lang="en-US" dirty="0" smtClean="0"/>
              <a:t>Relies on the quality of requirements text (the level it can be correctly annotated)</a:t>
            </a:r>
          </a:p>
          <a:p>
            <a:r>
              <a:rPr lang="en-US" dirty="0" smtClean="0"/>
              <a:t>Need capturing domain-specific semantics of common verbs </a:t>
            </a:r>
          </a:p>
          <a:p>
            <a:pPr lvl="1"/>
            <a:r>
              <a:rPr lang="en-US" dirty="0" smtClean="0"/>
              <a:t>E.g. “affiliate” can be “joining a group (enroll)” or “log in a group”</a:t>
            </a:r>
          </a:p>
          <a:p>
            <a:r>
              <a:rPr lang="en-US" dirty="0" smtClean="0"/>
              <a:t>Scalability is improved by the assumption of temporal overlap</a:t>
            </a:r>
          </a:p>
          <a:p>
            <a:r>
              <a:rPr lang="en-US" dirty="0" smtClean="0"/>
              <a:t>Full automation is impossible</a:t>
            </a:r>
          </a:p>
          <a:p>
            <a:r>
              <a:rPr lang="en-US" dirty="0" smtClean="0"/>
              <a:t>Much harder to implement comparing to statistical approaches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75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Recent Work (Type 1)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Recent Work (Type 2)</a:t>
            </a:r>
          </a:p>
          <a:p>
            <a:r>
              <a:rPr lang="en-US" dirty="0" smtClean="0"/>
              <a:t>Inspirations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Way to Co-FM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3276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inputs a name and a description of a feature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8700" y="2819400"/>
            <a:ext cx="2590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Automated Analysis (1)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3657600"/>
            <a:ext cx="38862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The feature is either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Merged with one or more existing features, or;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new feature, with recommended parent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8700" y="5486400"/>
            <a:ext cx="28575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 the above help, the user places the feature into the 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62600" y="1752600"/>
            <a:ext cx="2590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Automated Analysis (2)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6800" y="2955471"/>
            <a:ext cx="4191000" cy="1083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New constraints may be discovered, or;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Existing constraints are now discovered improper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0" y="4724400"/>
            <a:ext cx="3276600" cy="1083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 the above help, the user may revise the constraints</a:t>
            </a:r>
          </a:p>
        </p:txBody>
      </p: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2324100" y="2362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2324100" y="3276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2247900" y="5105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10" idx="0"/>
          </p:cNvCxnSpPr>
          <p:nvPr/>
        </p:nvCxnSpPr>
        <p:spPr>
          <a:xfrm flipV="1">
            <a:off x="3886200" y="1752600"/>
            <a:ext cx="2971800" cy="4191000"/>
          </a:xfrm>
          <a:prstGeom prst="bentConnector4">
            <a:avLst>
              <a:gd name="adj1" fmla="val 28205"/>
              <a:gd name="adj2" fmla="val 105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6858000" y="2209800"/>
            <a:ext cx="0" cy="745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6972300" y="4038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249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Inspirations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“Constraint Keyword” may be similar to the idea of “NFR indicator words” in the work #2</a:t>
            </a:r>
          </a:p>
          <a:p>
            <a:endParaRPr lang="en-US" dirty="0" smtClean="0"/>
          </a:p>
          <a:p>
            <a:r>
              <a:rPr lang="en-US" dirty="0" smtClean="0"/>
              <a:t>A mixed approach may be prefer because, at least, the semantics of the verb is significantly related to the constraints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9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486"/>
            <a:ext cx="8229600" cy="7511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3163"/>
          </a:xfrm>
        </p:spPr>
        <p:txBody>
          <a:bodyPr/>
          <a:lstStyle/>
          <a:p>
            <a:r>
              <a:rPr lang="en-US" dirty="0" smtClean="0"/>
              <a:t>Requirements Documents (Input)</a:t>
            </a:r>
          </a:p>
          <a:p>
            <a:pPr lvl="1"/>
            <a:r>
              <a:rPr lang="en-US" dirty="0" smtClean="0"/>
              <a:t>Any textual materials related to requirements, written in natural language (English)</a:t>
            </a:r>
          </a:p>
          <a:p>
            <a:r>
              <a:rPr lang="en-US" dirty="0" smtClean="0"/>
              <a:t>Relationship (Output)</a:t>
            </a:r>
          </a:p>
          <a:p>
            <a:pPr lvl="1"/>
            <a:r>
              <a:rPr lang="en-US" dirty="0" smtClean="0"/>
              <a:t>Specific relationships between the requirements items (or simply “the requirements”)</a:t>
            </a:r>
          </a:p>
          <a:p>
            <a:r>
              <a:rPr lang="en-US" dirty="0" smtClean="0"/>
              <a:t>Automated </a:t>
            </a:r>
            <a:r>
              <a:rPr lang="en-US" i="1" dirty="0" smtClean="0"/>
              <a:t>Text Analysis</a:t>
            </a:r>
          </a:p>
          <a:p>
            <a:pPr lvl="1"/>
            <a:r>
              <a:rPr lang="en-US" dirty="0" smtClean="0"/>
              <a:t>Statistical Approach</a:t>
            </a:r>
          </a:p>
          <a:p>
            <a:pPr lvl="1"/>
            <a:r>
              <a:rPr lang="en-US" dirty="0" smtClean="0"/>
              <a:t>Linguistic Approach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0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Statistical vs. Linguistic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Statistical approaches analyze text based on probabilities</a:t>
            </a:r>
          </a:p>
          <a:p>
            <a:pPr lvl="1"/>
            <a:r>
              <a:rPr lang="en-US" dirty="0" smtClean="0"/>
              <a:t>Keywords: frequency, similarity, clustering, …</a:t>
            </a:r>
          </a:p>
          <a:p>
            <a:endParaRPr lang="en-US" dirty="0" smtClean="0"/>
          </a:p>
          <a:p>
            <a:r>
              <a:rPr lang="en-US" dirty="0" smtClean="0"/>
              <a:t>Linguistic approaches analyze text based on the syntax and semantics of words</a:t>
            </a:r>
          </a:p>
          <a:p>
            <a:pPr lvl="1"/>
            <a:r>
              <a:rPr lang="en-US" dirty="0" smtClean="0"/>
              <a:t>Keywords: part-of-speech, ontology, word net,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3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dirty="0" smtClean="0"/>
              <a:t>Recent Work (Type 1: Statistical Approaches)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Recent Work (Type 2)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Inspirations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4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Feasibility Study of Automated Natural Language Requirements Analysis in Market-Driven Development</a:t>
            </a:r>
          </a:p>
          <a:p>
            <a:pPr lvl="1"/>
            <a:r>
              <a:rPr lang="en-US" dirty="0" smtClean="0"/>
              <a:t>J. </a:t>
            </a:r>
            <a:r>
              <a:rPr lang="en-US" dirty="0" err="1" smtClean="0"/>
              <a:t>Natt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Dag et al. (Sweden), RE Journal, 2002</a:t>
            </a:r>
          </a:p>
          <a:p>
            <a:r>
              <a:rPr lang="en-US" dirty="0" smtClean="0"/>
              <a:t>Which relationship?</a:t>
            </a:r>
          </a:p>
          <a:p>
            <a:pPr lvl="1"/>
            <a:r>
              <a:rPr lang="en-US" dirty="0" smtClean="0"/>
              <a:t>Similar / Dissimilar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A carefully designed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121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</a:t>
            </a:r>
            <a:r>
              <a:rPr lang="en-US" b="1" dirty="0" err="1" smtClean="0"/>
              <a:t>Telelogic</a:t>
            </a:r>
            <a:r>
              <a:rPr lang="en-US" b="1" dirty="0" smtClean="0"/>
              <a:t> Techs AB </a:t>
            </a:r>
            <a:r>
              <a:rPr lang="en-US" dirty="0" smtClean="0"/>
              <a:t>(a famous CASE company in Sweden), the requirements are collected like this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24200"/>
            <a:ext cx="12192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147" y="41587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Issuer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2514600"/>
            <a:ext cx="3733800" cy="312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Quality Gateway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667000" y="3200400"/>
            <a:ext cx="1752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Completeness Analysis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67000" y="3994666"/>
            <a:ext cx="1752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Ambiguity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7000" y="4800600"/>
            <a:ext cx="1752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Similarity Analysis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167743"/>
            <a:ext cx="1219200" cy="121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4130736"/>
            <a:ext cx="1524000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Requirements Engineer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7315200" y="3352800"/>
            <a:ext cx="1524000" cy="117526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 Database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72200" y="377734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26630" y="3352800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Approved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95400" y="34671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280103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Requirements Candidates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95400" y="4261366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4400" y="4343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 for Clarification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57400" y="6096000"/>
            <a:ext cx="371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paper focuses on automating this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657600" y="5334000"/>
            <a:ext cx="45720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Form of Requirements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47800"/>
            <a:ext cx="4800600" cy="536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76600" y="1965960"/>
            <a:ext cx="45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2400300"/>
            <a:ext cx="45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76600" y="4746172"/>
            <a:ext cx="45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4996546"/>
            <a:ext cx="45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76600" y="5519060"/>
            <a:ext cx="45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6600" y="5758544"/>
            <a:ext cx="45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76600" y="6259286"/>
            <a:ext cx="45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76600" y="4245430"/>
            <a:ext cx="45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496786" y="2209800"/>
            <a:ext cx="56061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496786" y="3276600"/>
            <a:ext cx="560614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886" y="2476500"/>
            <a:ext cx="148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process summary and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7968</TotalTime>
  <Words>1762</Words>
  <Application>Microsoft Office PowerPoint</Application>
  <PresentationFormat>On-screen Show (4:3)</PresentationFormat>
  <Paragraphs>267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Automated Relationship Analysis  on Requirements Documents:  An Introduction to Some Recent Work</vt:lpstr>
      <vt:lpstr>Outline</vt:lpstr>
      <vt:lpstr>Background</vt:lpstr>
      <vt:lpstr>Keywords</vt:lpstr>
      <vt:lpstr>Statistical vs. Linguistic</vt:lpstr>
      <vt:lpstr>Outline</vt:lpstr>
      <vt:lpstr>Work #1</vt:lpstr>
      <vt:lpstr>Background</vt:lpstr>
      <vt:lpstr>The Form of Requirements</vt:lpstr>
      <vt:lpstr>The Similarity</vt:lpstr>
      <vt:lpstr>Empirical Study: Data Preparation</vt:lpstr>
      <vt:lpstr>Experiments</vt:lpstr>
      <vt:lpstr>Results (Example)</vt:lpstr>
      <vt:lpstr>Extra Evaluation</vt:lpstr>
      <vt:lpstr>Summary</vt:lpstr>
      <vt:lpstr>Work #2</vt:lpstr>
      <vt:lpstr>Basic Idea </vt:lpstr>
      <vt:lpstr>What makes it interesting?</vt:lpstr>
      <vt:lpstr>The Proposed Approach</vt:lpstr>
      <vt:lpstr>Clustering 1: Traditional</vt:lpstr>
      <vt:lpstr>“Clustering” with Pre-defined Clusters</vt:lpstr>
      <vt:lpstr>An Example</vt:lpstr>
      <vt:lpstr>Final Step: Combine the Scores</vt:lpstr>
      <vt:lpstr>Evaluation in Requirements Triage</vt:lpstr>
      <vt:lpstr>Outline</vt:lpstr>
      <vt:lpstr>Work #3</vt:lpstr>
      <vt:lpstr>Background</vt:lpstr>
      <vt:lpstr>Background</vt:lpstr>
      <vt:lpstr>Semantic AOR</vt:lpstr>
      <vt:lpstr>Semantic Composition</vt:lpstr>
      <vt:lpstr>Formalize the Composition</vt:lpstr>
      <vt:lpstr>Example</vt:lpstr>
      <vt:lpstr>Formal Conflict Detection</vt:lpstr>
      <vt:lpstr>Example: Conflicts in Enroll and Log-in Compositions</vt:lpstr>
      <vt:lpstr>Discussions</vt:lpstr>
      <vt:lpstr>Outline</vt:lpstr>
      <vt:lpstr>A Way to Co-FM</vt:lpstr>
      <vt:lpstr>Other Inspirations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73</cp:revision>
  <dcterms:created xsi:type="dcterms:W3CDTF">2011-06-28T04:30:29Z</dcterms:created>
  <dcterms:modified xsi:type="dcterms:W3CDTF">2011-10-18T10:08:46Z</dcterms:modified>
</cp:coreProperties>
</file>