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62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63" r:id="rId30"/>
    <p:sldId id="287" r:id="rId31"/>
    <p:sldId id="288" r:id="rId32"/>
    <p:sldId id="2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1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8E73-905E-4957-8082-453CDCFDBA5F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8C3E5-C20E-488B-9B55-800436C8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romisedata.org/?p=3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Detection and Classification of NFRs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 Yi </a:t>
            </a:r>
          </a:p>
          <a:p>
            <a:r>
              <a:rPr lang="en-US" dirty="0" smtClean="0"/>
              <a:t>6.30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 the Indicator Strength: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Q</a:t>
            </a:r>
            <a:r>
              <a:rPr lang="en-US" dirty="0" smtClean="0"/>
              <a:t>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need to find an equation between </a:t>
                </a:r>
                <a:r>
                  <a:rPr lang="en-US" b="1" i="1" dirty="0" smtClean="0"/>
                  <a:t>t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Q.</a:t>
                </a:r>
                <a:r>
                  <a:rPr lang="en-US" dirty="0" smtClean="0"/>
                  <a:t> Typically, this can be done by formalize a series of observations, then multiply them.</a:t>
                </a:r>
                <a:endParaRPr lang="en-US" b="1" i="1" dirty="0" smtClean="0"/>
              </a:p>
              <a:p>
                <a:endParaRPr lang="en-US" b="1" i="1" dirty="0" smtClean="0"/>
              </a:p>
              <a:p>
                <a:r>
                  <a:rPr lang="en-US" dirty="0" smtClean="0"/>
                  <a:t>1. Indicator terms should occur more times than “trivial” terms</a:t>
                </a:r>
              </a:p>
              <a:p>
                <a:pPr lvl="1"/>
                <a:r>
                  <a:rPr lang="en-US" dirty="0" smtClean="0"/>
                  <a:t>For requirement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Frequency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/>
                      </a:rPr>
                      <m:t>r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𝑤𝑜𝑟𝑑𝑠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Therefore, for type </a:t>
                </a:r>
                <a:r>
                  <a:rPr lang="en-US" b="1" i="1" dirty="0" smtClean="0"/>
                  <a:t>Q</a:t>
                </a:r>
                <a:r>
                  <a:rPr lang="en-US" dirty="0" smtClean="0"/>
                  <a:t>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Frequency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/>
                      </a:rPr>
                      <m:t>Q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Frequency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5"/>
                <a:stretch>
                  <a:fillRect l="-1630" t="-144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7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 the Indicator Strength: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Q</a:t>
            </a:r>
            <a:r>
              <a:rPr lang="en-US" dirty="0" smtClean="0"/>
              <a:t>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2. However, if a term occurs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more</a:t>
                </a:r>
                <a:r>
                  <a:rPr lang="en-US" dirty="0" smtClean="0"/>
                  <a:t> types, it has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less</a:t>
                </a:r>
                <a:r>
                  <a:rPr lang="en-US" dirty="0" smtClean="0"/>
                  <a:t> power to distinguish these types</a:t>
                </a:r>
              </a:p>
              <a:p>
                <a:pPr lvl="1"/>
                <a:r>
                  <a:rPr lang="en-US" dirty="0" smtClean="0"/>
                  <a:t>The distinguish-power (</a:t>
                </a:r>
                <a:r>
                  <a:rPr lang="en-US" dirty="0" err="1" smtClean="0"/>
                  <a:t>DisPow</a:t>
                </a:r>
                <a:r>
                  <a:rPr lang="en-US" dirty="0" smtClean="0"/>
                  <a:t>) of term </a:t>
                </a:r>
                <a:r>
                  <a:rPr lang="en-US" b="1" i="1" dirty="0" smtClean="0"/>
                  <a:t>t</a:t>
                </a:r>
                <a:r>
                  <a:rPr lang="en-US" dirty="0" smtClean="0"/>
                  <a:t> can be measured (simply) as a constant: </a:t>
                </a:r>
              </a:p>
              <a:p>
                <a:pPr marL="457200" lvl="1" indent="0">
                  <a:buNone/>
                </a:pPr>
                <a:r>
                  <a:rPr lang="en-US" b="0" i="0" dirty="0" smtClean="0">
                    <a:latin typeface="Cambria Math"/>
                  </a:rPr>
                  <a:t/>
                </a:r>
                <a:br>
                  <a:rPr lang="en-US" b="0" i="0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DisPow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𝑎𝑙𝑙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𝑡𝑦𝑝𝑒𝑠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𝑡𝑦𝑝𝑒𝑠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or (sophisticatedly) as a relation to Q: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DisPow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/>
                      </a:rPr>
                      <m:t>Q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𝑟𝑒𝑞𝑢𝑖𝑟𝑒𝑚𝑒𝑛𝑡𝑠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𝑡𝑦𝑝𝑒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𝑐𝑜𝑛𝑡𝑎𝑖𝑛𝑖𝑛𝑔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𝑟𝑒𝑞𝑢𝑖𝑟𝑒𝑚𝑒𝑛𝑡𝑠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𝑐𝑜𝑛𝑡𝑎𝑖𝑛𝑖𝑛𝑔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4"/>
                <a:stretch>
                  <a:fillRect l="-1481" t="-328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 the Indicator Strength: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Q</a:t>
            </a:r>
            <a:r>
              <a:rPr lang="en-US" dirty="0" smtClean="0"/>
              <a:t>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3. The classifier is intended to be used in many projects. Commonly used terms are better.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Common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/>
                        </a:rPr>
                        <m:t>Q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𝑝𝑟𝑜𝑗𝑒𝑐𝑡𝑠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𝑢𝑠𝑖𝑛𝑔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𝑡𝑦𝑝𝑒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𝑝𝑟𝑜𝑗𝑒𝑐𝑡𝑠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h𝑎𝑣𝑖𝑛𝑔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𝑡𝑦𝑝𝑒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Finally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</m:t>
                      </m:r>
                      <m:r>
                        <a:rPr lang="en-US" b="0" i="1" baseline="-25000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𝐹𝑟𝑒𝑞𝑢𝑒𝑛𝑐𝑦𝑄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𝐷𝑖𝑠𝑃𝑜𝑤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𝐶𝑜𝑚𝑚𝑜𝑛𝑄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1630" t="-1641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3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is done by compute the probability of requirements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belongs to type </a:t>
                </a:r>
                <a:r>
                  <a:rPr lang="en-US" b="1" i="1" dirty="0" smtClean="0"/>
                  <a:t>Q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</m:t>
                      </m:r>
                      <m:r>
                        <a:rPr lang="en-US" b="0" i="1" baseline="-25000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𝐼𝑄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𝑃𝑟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𝐼𝑄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𝑃𝑟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="1" i="1" baseline="-25000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 smtClean="0"/>
                  <a:t> is the indicator term set of </a:t>
                </a:r>
                <a:r>
                  <a:rPr lang="en-US" b="1" i="1" dirty="0" smtClean="0"/>
                  <a:t>Q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An individual requirements can be classified to multiple types.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5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Experiment 1: Student’s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830763"/>
          </a:xfrm>
        </p:spPr>
        <p:txBody>
          <a:bodyPr/>
          <a:lstStyle/>
          <a:p>
            <a:r>
              <a:rPr lang="en-US" dirty="0" smtClean="0"/>
              <a:t>80% students have experience in industry</a:t>
            </a:r>
          </a:p>
          <a:p>
            <a:r>
              <a:rPr lang="en-US" dirty="0" smtClean="0"/>
              <a:t>The data</a:t>
            </a:r>
          </a:p>
          <a:p>
            <a:pPr lvl="1"/>
            <a:r>
              <a:rPr lang="en-US" dirty="0" smtClean="0"/>
              <a:t>15 projects, 326 NFRs, 358 FRs</a:t>
            </a:r>
          </a:p>
          <a:p>
            <a:pPr lvl="1"/>
            <a:r>
              <a:rPr lang="en-US" dirty="0" smtClean="0"/>
              <a:t>9 NFR types</a:t>
            </a:r>
          </a:p>
          <a:p>
            <a:pPr lvl="1"/>
            <a:r>
              <a:rPr lang="en-US" dirty="0" err="1" smtClean="0"/>
              <a:t>Avaiable</a:t>
            </a:r>
            <a:r>
              <a:rPr lang="en-US" dirty="0" smtClean="0"/>
              <a:t> at </a:t>
            </a:r>
            <a:r>
              <a:rPr lang="en-US" dirty="0" smtClean="0">
                <a:hlinkClick r:id="rId2"/>
              </a:rPr>
              <a:t>http://promisedata.org/?p=38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839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 1.1: Leave-one-out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4525963"/>
          </a:xfrm>
        </p:spPr>
        <p:txBody>
          <a:bodyPr/>
          <a:lstStyle/>
          <a:p>
            <a:r>
              <a:rPr lang="en-US" dirty="0" smtClean="0"/>
              <a:t>Result: choose top 15 as indicator terms, and classification threshold = 0.04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71005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05600" y="1752600"/>
            <a:ext cx="2133600" cy="510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 1.2: Increase Training Set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24000"/>
            <a:ext cx="70580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2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Industrial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project in Siemens, and its domain is entirely unrelated to any of the 30 student projects.</a:t>
            </a:r>
          </a:p>
          <a:p>
            <a:r>
              <a:rPr lang="en-US" dirty="0" smtClean="0"/>
              <a:t>The data</a:t>
            </a:r>
          </a:p>
          <a:p>
            <a:pPr lvl="1"/>
            <a:r>
              <a:rPr lang="en-US" dirty="0" smtClean="0"/>
              <a:t>A requirement specification organized by FR. It contains 137 pages, 30374 words</a:t>
            </a:r>
          </a:p>
          <a:p>
            <a:pPr lvl="1"/>
            <a:r>
              <a:rPr lang="en-US" dirty="0" smtClean="0"/>
              <a:t>Break it to 2064 sentences (requirements)</a:t>
            </a:r>
          </a:p>
          <a:p>
            <a:pPr lvl="1"/>
            <a:r>
              <a:rPr lang="en-US" dirty="0" smtClean="0"/>
              <a:t>The authors took 20 hours to manually classify the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2.1: Old Knowledge vs. New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/>
              <a:t>T</a:t>
            </a:r>
            <a:r>
              <a:rPr lang="en-US" dirty="0" smtClean="0"/>
              <a:t>he classifier is trained by previous student projects</a:t>
            </a:r>
          </a:p>
          <a:p>
            <a:r>
              <a:rPr lang="en-US" dirty="0" smtClean="0"/>
              <a:t>B. The classifier is retrained by 30% of Siemens data</a:t>
            </a:r>
          </a:p>
          <a:p>
            <a:r>
              <a:rPr lang="en-US" dirty="0" smtClean="0"/>
              <a:t>Result: Recall of most NFR types increase significantly (Precision is still 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Experiment 2.2: Iterative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dirty="0" smtClean="0"/>
              <a:t>In each iteration, 5 classified NFRs and top 15 unclassified requirements (near-classified) are displayed to analyst.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Near-classified</a:t>
            </a:r>
            <a:r>
              <a:rPr lang="en-US" dirty="0" smtClean="0"/>
              <a:t> requirements contains lots of potential indicator terms.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5029200" cy="330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4495800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initial training set</a:t>
            </a:r>
            <a:endParaRPr lang="en-US" dirty="0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 flipV="1">
            <a:off x="5029200" y="4680466"/>
            <a:ext cx="762000" cy="72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0" y="5943600"/>
            <a:ext cx="21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initial training set</a:t>
            </a:r>
            <a:endParaRPr lang="en-US" dirty="0"/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029200" y="5943600"/>
            <a:ext cx="11430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Approach 1</a:t>
            </a:r>
          </a:p>
          <a:p>
            <a:r>
              <a:rPr lang="en-US" dirty="0" smtClean="0"/>
              <a:t>Approach 2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Potential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need of pre-classification on a subset of data when applied in a new project.</a:t>
            </a:r>
          </a:p>
          <a:p>
            <a:pPr lvl="1"/>
            <a:r>
              <a:rPr lang="en-US" dirty="0" smtClean="0"/>
              <a:t>This can be labor-intensive, for example, a number of requirements must be classified for </a:t>
            </a:r>
            <a:r>
              <a:rPr lang="en-US" b="1" dirty="0" smtClean="0">
                <a:solidFill>
                  <a:srgbClr val="FF0000"/>
                </a:solidFill>
              </a:rPr>
              <a:t>every</a:t>
            </a:r>
            <a:r>
              <a:rPr lang="en-US" dirty="0" smtClean="0"/>
              <a:t> NFR type</a:t>
            </a:r>
          </a:p>
          <a:p>
            <a:r>
              <a:rPr lang="en-US" dirty="0" smtClean="0"/>
              <a:t>The low precision (&lt;20%) may greatly increase the work load of human feedback</a:t>
            </a:r>
          </a:p>
          <a:p>
            <a:pPr lvl="1"/>
            <a:r>
              <a:rPr lang="en-US" dirty="0" smtClean="0"/>
              <a:t>Consider experiment 1: Generally, analysts </a:t>
            </a:r>
            <a:r>
              <a:rPr lang="en-US" dirty="0" smtClean="0">
                <a:solidFill>
                  <a:srgbClr val="FF0000"/>
                </a:solidFill>
              </a:rPr>
              <a:t>get 1 NFR after review 5 </a:t>
            </a:r>
            <a:r>
              <a:rPr lang="en-US" dirty="0" smtClean="0"/>
              <a:t>requirements; however, </a:t>
            </a:r>
            <a:r>
              <a:rPr lang="en-US" dirty="0" smtClean="0">
                <a:solidFill>
                  <a:srgbClr val="FF0000"/>
                </a:solidFill>
              </a:rPr>
              <a:t>50%</a:t>
            </a:r>
            <a:r>
              <a:rPr lang="en-US" dirty="0" smtClean="0"/>
              <a:t> of the requirements are NFRs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Eventually analysts have to browse all requirements!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 1</a:t>
            </a:r>
          </a:p>
          <a:p>
            <a:r>
              <a:rPr lang="en-US" dirty="0" smtClean="0"/>
              <a:t>Approach 2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Discussion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i="1" dirty="0" smtClean="0"/>
              <a:t>Identification of NFRs in textual specifications: A semi-supervised learning approach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Casamayor</a:t>
            </a:r>
            <a:r>
              <a:rPr lang="en-US" dirty="0" smtClean="0"/>
              <a:t> et al., Information and Software Technology, 2010</a:t>
            </a:r>
          </a:p>
          <a:p>
            <a:endParaRPr lang="en-US" dirty="0" smtClean="0"/>
          </a:p>
          <a:p>
            <a:r>
              <a:rPr lang="en-US" dirty="0" smtClean="0"/>
              <a:t>High precision (70%+), but relatively low recall</a:t>
            </a:r>
          </a:p>
          <a:p>
            <a:r>
              <a:rPr lang="en-US" dirty="0" smtClean="0"/>
              <a:t>The process is almost the same as approach 1</a:t>
            </a:r>
          </a:p>
          <a:p>
            <a:r>
              <a:rPr lang="en-US" dirty="0" smtClean="0"/>
              <a:t>“Semi-” reduces the need of pre-classified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Semi-Supervised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means the training set = Few pre-classified data (P) + Many unclassified data (U)</a:t>
            </a:r>
          </a:p>
          <a:p>
            <a:r>
              <a:rPr lang="en-US" dirty="0" smtClean="0"/>
              <a:t>The idea is simple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924" y="2819400"/>
            <a:ext cx="1676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with P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1924" y="3886200"/>
            <a:ext cx="1676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 U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1424" y="5001985"/>
            <a:ext cx="20574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with P and classified U 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4275124" y="4953000"/>
            <a:ext cx="2362200" cy="70757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27524" y="6096000"/>
            <a:ext cx="2057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is finished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370124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70124" y="4343400"/>
            <a:ext cx="0" cy="65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3398824" y="5306785"/>
            <a:ext cx="8763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5" idx="3"/>
          </p:cNvCxnSpPr>
          <p:nvPr/>
        </p:nvCxnSpPr>
        <p:spPr>
          <a:xfrm flipH="1" flipV="1">
            <a:off x="3208324" y="4114800"/>
            <a:ext cx="3429000" cy="1191986"/>
          </a:xfrm>
          <a:prstGeom prst="bentConnector3">
            <a:avLst>
              <a:gd name="adj1" fmla="val -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5456224" y="5660571"/>
            <a:ext cx="0" cy="435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1124" y="4953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94324" y="5562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Phase: The Bayesian Method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09600"/>
                <a:ext cx="8839200" cy="6096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a specific requirement r, what’s the probability of it being classified as a specific class c? That is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c|r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From Bayesian method, we know that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𝐶𝑙𝑎𝑠𝑠𝑒𝑠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)×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𝑐𝑙𝑎𝑠𝑠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𝑟𝑒𝑞𝑢𝑖𝑟𝑒𝑚𝑒𝑛𝑡𝑠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𝑐𝑙𝑎𝑠𝑠𝑖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𝑟𝑒𝑞𝑢𝑖𝑟𝑒𝑚𝑒𝑛𝑡𝑠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𝑐𝑙𝑎𝑠𝑠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𝑒𝑟𝑚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𝑐𝑙𝑎𝑠𝑠</m:t>
                                  </m:r>
                                  <m:r>
                                    <a:rPr lang="en-US" b="0" i="1" baseline="-25000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𝑒𝑟𝑚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#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𝑐𝑙𝑎𝑠𝑠𝑖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#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𝑤𝑜𝑟𝑑𝑠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𝑐𝑙𝑎𝑠𝑠𝑖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09600"/>
                <a:ext cx="8839200" cy="6096000"/>
              </a:xfrm>
              <a:blipFill rotWithShape="1">
                <a:blip r:embed="rId2"/>
                <a:stretch>
                  <a:fillRect l="-1517" t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0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unclassified requirements </a:t>
            </a:r>
            <a:r>
              <a:rPr lang="en-US" b="1" i="1" dirty="0" smtClean="0"/>
              <a:t>u</a:t>
            </a:r>
            <a:r>
              <a:rPr lang="en-US" dirty="0" smtClean="0"/>
              <a:t>, calculate </a:t>
            </a:r>
            <a:r>
              <a:rPr lang="en-US" b="1" i="1" dirty="0" err="1" smtClean="0"/>
              <a:t>Pr</a:t>
            </a:r>
            <a:r>
              <a:rPr lang="en-US" b="1" i="1" dirty="0" smtClean="0"/>
              <a:t>(</a:t>
            </a:r>
            <a:r>
              <a:rPr lang="en-US" b="1" i="1" dirty="0" err="1" smtClean="0"/>
              <a:t>c|u</a:t>
            </a:r>
            <a:r>
              <a:rPr lang="en-US" b="1" i="1" dirty="0" smtClean="0"/>
              <a:t>)</a:t>
            </a:r>
            <a:r>
              <a:rPr lang="en-US" dirty="0" smtClean="0"/>
              <a:t> for every class </a:t>
            </a:r>
            <a:r>
              <a:rPr lang="en-US" b="1" i="1" dirty="0" smtClean="0"/>
              <a:t>c</a:t>
            </a:r>
            <a:r>
              <a:rPr lang="en-US" dirty="0" smtClean="0"/>
              <a:t>, and take the maximal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the same as the student projects in approach 1</a:t>
            </a:r>
          </a:p>
          <a:p>
            <a:r>
              <a:rPr lang="en-US" dirty="0" smtClean="0"/>
              <a:t>468 requirements (75%) for training</a:t>
            </a:r>
          </a:p>
          <a:p>
            <a:pPr lvl="1"/>
            <a:r>
              <a:rPr lang="en-US" dirty="0" smtClean="0"/>
              <a:t>Change the proportion of pre-classified ones</a:t>
            </a:r>
          </a:p>
          <a:p>
            <a:r>
              <a:rPr lang="en-US" dirty="0" smtClean="0"/>
              <a:t>The rest (156) for testing</a:t>
            </a:r>
          </a:p>
          <a:p>
            <a:r>
              <a:rPr lang="en-US" dirty="0" smtClean="0"/>
              <a:t>Also evaluate the effect of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66788"/>
          </a:xfrm>
        </p:spPr>
        <p:txBody>
          <a:bodyPr/>
          <a:lstStyle/>
          <a:p>
            <a:r>
              <a:rPr lang="en-US" dirty="0" smtClean="0"/>
              <a:t>Results: No Iteration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1628775"/>
            <a:ext cx="73247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914400"/>
            <a:ext cx="589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30%</a:t>
            </a:r>
            <a:r>
              <a:rPr lang="en-US" dirty="0" smtClean="0"/>
              <a:t> (=0.75*0.4) </a:t>
            </a:r>
            <a:r>
              <a:rPr lang="en-US" b="1" dirty="0" smtClean="0">
                <a:solidFill>
                  <a:srgbClr val="FF0000"/>
                </a:solidFill>
              </a:rPr>
              <a:t>of all requirements are pre-classified,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70%+ precision is achieved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52800" y="1283732"/>
            <a:ext cx="38100" cy="5450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/>
              <a:t>W</a:t>
            </a:r>
            <a:r>
              <a:rPr lang="en-US" dirty="0" smtClean="0"/>
              <a:t>ith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16" y="1219200"/>
            <a:ext cx="70389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3392" y="213360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Display top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160020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Display top 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 1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 2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4983163"/>
          </a:xfrm>
        </p:spPr>
        <p:txBody>
          <a:bodyPr/>
          <a:lstStyle/>
          <a:p>
            <a:r>
              <a:rPr lang="en-US" dirty="0" smtClean="0"/>
              <a:t>NFRs specify a broad range of qualities </a:t>
            </a:r>
          </a:p>
          <a:p>
            <a:pPr lvl="1"/>
            <a:r>
              <a:rPr lang="en-US" dirty="0" smtClean="0"/>
              <a:t>security, performance, extensibility, …</a:t>
            </a:r>
          </a:p>
          <a:p>
            <a:r>
              <a:rPr lang="en-US" dirty="0" smtClean="0"/>
              <a:t>NFRs should be identified as early as possible </a:t>
            </a:r>
          </a:p>
          <a:p>
            <a:pPr lvl="1"/>
            <a:r>
              <a:rPr lang="en-US" dirty="0" smtClean="0"/>
              <a:t>These qualities strongly affect decision making in architectural design</a:t>
            </a:r>
          </a:p>
          <a:p>
            <a:r>
              <a:rPr lang="en-US" dirty="0" smtClean="0"/>
              <a:t>Problem: NFRs are scattered across documents</a:t>
            </a:r>
          </a:p>
          <a:p>
            <a:pPr lvl="1"/>
            <a:r>
              <a:rPr lang="en-US" dirty="0" smtClean="0"/>
              <a:t>Requirements specifications are organized by FR</a:t>
            </a:r>
          </a:p>
          <a:p>
            <a:pPr lvl="1"/>
            <a:r>
              <a:rPr lang="en-US" dirty="0" smtClean="0"/>
              <a:t>Many NFRs are documented across a range of elicitation activities: meeting, interview,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Precision vs.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Recall rate is crucial because a miss would give high penalty, in many scenarios (e.g. NFR detection, feature constraints detection.)</a:t>
            </a:r>
          </a:p>
          <a:p>
            <a:r>
              <a:rPr lang="en-US" dirty="0" smtClean="0"/>
              <a:t>However, low precision rate significantly increases the work load of human feedback. Sometimes it means analysts may browse all data eventually.</a:t>
            </a:r>
          </a:p>
          <a:p>
            <a:endParaRPr lang="en-US" dirty="0"/>
          </a:p>
          <a:p>
            <a:r>
              <a:rPr lang="en-US" dirty="0" smtClean="0"/>
              <a:t>A mixed approach might work:</a:t>
            </a:r>
          </a:p>
          <a:p>
            <a:pPr lvl="1"/>
            <a:r>
              <a:rPr lang="en-US" dirty="0" smtClean="0"/>
              <a:t>First, use high-precision methods to find as many NFRs as possible</a:t>
            </a:r>
          </a:p>
          <a:p>
            <a:pPr lvl="1"/>
            <a:r>
              <a:rPr lang="en-US" dirty="0" smtClean="0"/>
              <a:t>Then use high-recall methods on the rest data to capture the misses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Open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Is there a perfect method in detecting NFRs (or even in requirements analysis)? If not, why?</a:t>
            </a:r>
          </a:p>
          <a:p>
            <a:pPr lvl="1"/>
            <a:r>
              <a:rPr lang="en-US" dirty="0" smtClean="0"/>
              <a:t>In comparison, spam filters work perfectly</a:t>
            </a:r>
          </a:p>
          <a:p>
            <a:pPr lvl="2"/>
            <a:r>
              <a:rPr lang="en-US" dirty="0" smtClean="0"/>
              <a:t>High precision: almost all detected spams are true</a:t>
            </a:r>
          </a:p>
          <a:p>
            <a:pPr lvl="2"/>
            <a:r>
              <a:rPr lang="en-US" dirty="0" smtClean="0"/>
              <a:t>Extremely high recall: never miss </a:t>
            </a:r>
          </a:p>
          <a:p>
            <a:pPr lvl="1"/>
            <a:r>
              <a:rPr lang="en-US" dirty="0" smtClean="0"/>
              <a:t>Why: almost all spams </a:t>
            </a:r>
            <a:r>
              <a:rPr lang="en-US" dirty="0" smtClean="0">
                <a:solidFill>
                  <a:srgbClr val="FF0000"/>
                </a:solidFill>
              </a:rPr>
              <a:t>focus on specific topics </a:t>
            </a:r>
            <a:r>
              <a:rPr lang="en-US" dirty="0" smtClean="0"/>
              <a:t>such as “money”. If we generate spams as random text, I don’t believe that current filters still </a:t>
            </a:r>
            <a:r>
              <a:rPr lang="en-US" smtClean="0"/>
              <a:t>work perfectly.</a:t>
            </a:r>
            <a:endParaRPr lang="en-US" dirty="0" smtClean="0"/>
          </a:p>
          <a:p>
            <a:pPr lvl="1"/>
            <a:r>
              <a:rPr lang="en-US" dirty="0" smtClean="0"/>
              <a:t>But requirements documents contain considerable domain and project specific information</a:t>
            </a:r>
          </a:p>
          <a:p>
            <a:pPr lvl="1"/>
            <a:r>
              <a:rPr lang="en-US" dirty="0" smtClean="0"/>
              <a:t>Furthermore, the design/code seems not so diverse as requirements, there may be perfect methods for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NFR Detection &amp; Classification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94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895600" y="25908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3429000"/>
            <a:ext cx="121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8006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2759" y="4800600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48006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46482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80060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Functionality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1" idx="2"/>
          </p:cNvCxnSpPr>
          <p:nvPr/>
        </p:nvCxnSpPr>
        <p:spPr>
          <a:xfrm flipH="1">
            <a:off x="762000" y="4038600"/>
            <a:ext cx="2362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3" idx="0"/>
          </p:cNvCxnSpPr>
          <p:nvPr/>
        </p:nvCxnSpPr>
        <p:spPr>
          <a:xfrm flipH="1">
            <a:off x="1978687" y="4038600"/>
            <a:ext cx="1145513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4" idx="0"/>
          </p:cNvCxnSpPr>
          <p:nvPr/>
        </p:nvCxnSpPr>
        <p:spPr>
          <a:xfrm>
            <a:off x="3124200" y="4038600"/>
            <a:ext cx="19229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</p:cNvCxnSpPr>
          <p:nvPr/>
        </p:nvCxnSpPr>
        <p:spPr>
          <a:xfrm>
            <a:off x="3124200" y="4038600"/>
            <a:ext cx="97856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>
            <a:off x="3124200" y="4038600"/>
            <a:ext cx="216370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00600" y="1743670"/>
            <a:ext cx="3533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Textual material in natural 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Extracted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the Classifier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94240"/>
              </p:ext>
            </p:extLst>
          </p:nvPr>
        </p:nvGraphicFramePr>
        <p:xfrm>
          <a:off x="457200" y="1600200"/>
          <a:ext cx="7548055" cy="1981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061655"/>
                <a:gridCol w="2743200"/>
              </a:tblGrid>
              <a:tr h="4864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Classified</a:t>
                      </a:r>
                      <a:r>
                        <a:rPr lang="en-US" baseline="0" dirty="0" smtClean="0"/>
                        <a:t> as Type X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Classified</a:t>
                      </a:r>
                      <a:r>
                        <a:rPr lang="en-US" baseline="0" dirty="0" smtClean="0"/>
                        <a:t> as Other Types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2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belongs to Type X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 anchor="ctr"/>
                </a:tc>
              </a:tr>
              <a:tr h="6818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Actually belongs to Other Types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98055" y="3962400"/>
                <a:ext cx="4977388" cy="2382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For type X: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𝑃𝑟𝑒𝑐𝑖𝑠𝑖𝑜𝑛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𝑃𝑜𝑠𝑖𝑡𝑖𝑣𝑒𝑠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𝑅𝑒𝑐𝑎𝑙𝑙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𝑁𝑒𝑔𝑎𝑡𝑖𝑣𝑒𝑠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55" y="3962400"/>
                <a:ext cx="4977388" cy="2382960"/>
              </a:xfrm>
              <a:prstGeom prst="rect">
                <a:avLst/>
              </a:prstGeom>
              <a:blipFill rotWithShape="1">
                <a:blip r:embed="rId2"/>
                <a:stretch>
                  <a:fillRect l="-1961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 smtClean="0"/>
              <a:t>Approach 1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Discussion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Automated Classification of Non-Functional Requirements</a:t>
            </a:r>
          </a:p>
          <a:p>
            <a:pPr lvl="1"/>
            <a:r>
              <a:rPr lang="en-US" dirty="0" smtClean="0"/>
              <a:t>J. Cleland-Huang et al., RE Journal, 2007</a:t>
            </a:r>
          </a:p>
          <a:p>
            <a:r>
              <a:rPr lang="en-US" dirty="0" smtClean="0"/>
              <a:t>Strive for </a:t>
            </a:r>
            <a:r>
              <a:rPr lang="en-US" dirty="0" smtClean="0">
                <a:solidFill>
                  <a:srgbClr val="FF0000"/>
                </a:solidFill>
              </a:rPr>
              <a:t>high recall </a:t>
            </a:r>
            <a:r>
              <a:rPr lang="en-US" dirty="0" smtClean="0"/>
              <a:t>(Detect as many as possible)</a:t>
            </a:r>
          </a:p>
          <a:p>
            <a:pPr lvl="1"/>
            <a:r>
              <a:rPr lang="en-US" dirty="0" smtClean="0"/>
              <a:t>Evaluating candidate NFRs and reject false ones </a:t>
            </a:r>
            <a:br>
              <a:rPr lang="en-US" dirty="0" smtClean="0"/>
            </a:br>
            <a:r>
              <a:rPr lang="en-US" dirty="0" smtClean="0"/>
              <a:t>                is much </a:t>
            </a:r>
            <a:r>
              <a:rPr lang="en-US" dirty="0" smtClean="0">
                <a:solidFill>
                  <a:srgbClr val="FF0000"/>
                </a:solidFill>
              </a:rPr>
              <a:t>simpler</a:t>
            </a:r>
            <a:r>
              <a:rPr lang="en-US" dirty="0" smtClean="0"/>
              <a:t> than </a:t>
            </a:r>
            <a:br>
              <a:rPr lang="en-US" dirty="0" smtClean="0"/>
            </a:br>
            <a:r>
              <a:rPr lang="en-US" dirty="0" smtClean="0"/>
              <a:t>looking for misses in the entire document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838200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609600"/>
            <a:ext cx="6858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990600" y="6224397"/>
            <a:ext cx="7086600" cy="276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769429" y="6248400"/>
            <a:ext cx="1707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Application Phase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12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requirements = A list of terms </a:t>
            </a:r>
          </a:p>
          <a:p>
            <a:pPr lvl="1"/>
            <a:r>
              <a:rPr lang="en-US" dirty="0" smtClean="0"/>
              <a:t>Stop-words removal, term stemming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Pr</a:t>
            </a:r>
            <a:r>
              <a:rPr lang="en-US" baseline="-25000" dirty="0" err="1" smtClean="0"/>
              <a:t>Q</a:t>
            </a:r>
            <a:r>
              <a:rPr lang="en-US" dirty="0" smtClean="0"/>
              <a:t>(t) = How strongly the term </a:t>
            </a:r>
            <a:r>
              <a:rPr lang="en-US" b="1" i="1" dirty="0" smtClean="0"/>
              <a:t>t</a:t>
            </a:r>
            <a:r>
              <a:rPr lang="en-US" dirty="0" smtClean="0"/>
              <a:t> represents the requirement type </a:t>
            </a:r>
            <a:r>
              <a:rPr lang="en-US" b="1" i="1" dirty="0" smtClean="0"/>
              <a:t>Q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Indicator terms </a:t>
            </a:r>
            <a:r>
              <a:rPr lang="en-US" dirty="0" smtClean="0"/>
              <a:t>for </a:t>
            </a:r>
            <a:r>
              <a:rPr lang="en-US" b="1" i="1" dirty="0" smtClean="0"/>
              <a:t>Q</a:t>
            </a:r>
            <a:r>
              <a:rPr lang="en-US" dirty="0" smtClean="0"/>
              <a:t> is the terms with highest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Q</a:t>
            </a:r>
            <a:r>
              <a:rPr lang="en-US" dirty="0" smtClean="0"/>
              <a:t>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1285</Words>
  <Application>Microsoft Office PowerPoint</Application>
  <PresentationFormat>全屏显示(4:3)</PresentationFormat>
  <Paragraphs>172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Theme</vt:lpstr>
      <vt:lpstr>Automated Detection and Classification of NFRs</vt:lpstr>
      <vt:lpstr>Outline</vt:lpstr>
      <vt:lpstr>Background</vt:lpstr>
      <vt:lpstr>Automated NFR Detection &amp; Classification</vt:lpstr>
      <vt:lpstr>Evaluate the Classifier</vt:lpstr>
      <vt:lpstr>Outline</vt:lpstr>
      <vt:lpstr>Overview</vt:lpstr>
      <vt:lpstr>Process</vt:lpstr>
      <vt:lpstr>Training Phase</vt:lpstr>
      <vt:lpstr>Compute the Indicator Strength: PrQ(t)</vt:lpstr>
      <vt:lpstr>Compute the Indicator Strength: PrQ(t)</vt:lpstr>
      <vt:lpstr>Compute the Indicator Strength: PrQ(t)</vt:lpstr>
      <vt:lpstr>Classification Phase</vt:lpstr>
      <vt:lpstr>Experiment 1: Student’s Project</vt:lpstr>
      <vt:lpstr>Experiment 1.1: Leave-one-out Validation</vt:lpstr>
      <vt:lpstr>Experiment 1.2: Increase Training Set Size</vt:lpstr>
      <vt:lpstr>Experiment 2: Industrial Case</vt:lpstr>
      <vt:lpstr>Experiment 2.1: Old Knowledge vs. New Knowledge</vt:lpstr>
      <vt:lpstr>Experiment 2.2: Iterative Approach</vt:lpstr>
      <vt:lpstr>Potential Drawbacks</vt:lpstr>
      <vt:lpstr>Outline</vt:lpstr>
      <vt:lpstr>Overview</vt:lpstr>
      <vt:lpstr>What’s Semi-Supervised</vt:lpstr>
      <vt:lpstr>Training Phase: The Bayesian Method </vt:lpstr>
      <vt:lpstr>Classification Phase</vt:lpstr>
      <vt:lpstr>Experiments</vt:lpstr>
      <vt:lpstr>Results: No Iteration</vt:lpstr>
      <vt:lpstr>Results: With Iteration</vt:lpstr>
      <vt:lpstr>Outline</vt:lpstr>
      <vt:lpstr>Precision vs. Recall</vt:lpstr>
      <vt:lpstr>An Open Question</vt:lpstr>
      <vt:lpstr>THANK YOU!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Detection and Classification of NFRs</dc:title>
  <dc:creator>Yi Li</dc:creator>
  <cp:lastModifiedBy>Li Yi</cp:lastModifiedBy>
  <cp:revision>64</cp:revision>
  <dcterms:created xsi:type="dcterms:W3CDTF">2011-06-29T07:43:37Z</dcterms:created>
  <dcterms:modified xsi:type="dcterms:W3CDTF">2011-11-15T13:02:46Z</dcterms:modified>
</cp:coreProperties>
</file>