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9" r:id="rId3"/>
    <p:sldId id="290" r:id="rId4"/>
    <p:sldId id="280" r:id="rId5"/>
    <p:sldId id="282" r:id="rId6"/>
    <p:sldId id="283" r:id="rId7"/>
    <p:sldId id="284" r:id="rId8"/>
    <p:sldId id="285" r:id="rId9"/>
    <p:sldId id="291" r:id="rId10"/>
    <p:sldId id="292" r:id="rId11"/>
    <p:sldId id="293" r:id="rId12"/>
    <p:sldId id="294" r:id="rId13"/>
    <p:sldId id="296" r:id="rId14"/>
    <p:sldId id="297" r:id="rId15"/>
    <p:sldId id="298" r:id="rId16"/>
    <p:sldId id="295" r:id="rId17"/>
    <p:sldId id="299" r:id="rId18"/>
    <p:sldId id="302" r:id="rId19"/>
    <p:sldId id="304" r:id="rId20"/>
    <p:sldId id="303" r:id="rId21"/>
    <p:sldId id="30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dirty="0" smtClean="0"/>
              <a:t>5 Bad Guys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 Risk</c:v>
                </c:pt>
              </c:strCache>
            </c:strRef>
          </c:tx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0.5</c:v>
                </c:pt>
                <c:pt idx="1">
                  <c:v>0.48799999999999999</c:v>
                </c:pt>
                <c:pt idx="2">
                  <c:v>0.501</c:v>
                </c:pt>
                <c:pt idx="3">
                  <c:v>0.50800000000000001</c:v>
                </c:pt>
                <c:pt idx="4">
                  <c:v>0.51600000000000001</c:v>
                </c:pt>
                <c:pt idx="5">
                  <c:v>0.52</c:v>
                </c:pt>
                <c:pt idx="6">
                  <c:v>0.52500000000000002</c:v>
                </c:pt>
                <c:pt idx="7">
                  <c:v>0.52800000000000002</c:v>
                </c:pt>
                <c:pt idx="8">
                  <c:v>0.53700000000000003</c:v>
                </c:pt>
                <c:pt idx="9">
                  <c:v>0.53900000000000003</c:v>
                </c:pt>
                <c:pt idx="10">
                  <c:v>0.54400000000000004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 Risk</c:v>
                </c:pt>
              </c:strCache>
            </c:strRef>
          </c:tx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0.5</c:v>
                </c:pt>
                <c:pt idx="1">
                  <c:v>0.44</c:v>
                </c:pt>
                <c:pt idx="2">
                  <c:v>0.45200000000000001</c:v>
                </c:pt>
                <c:pt idx="3">
                  <c:v>0.45600000000000002</c:v>
                </c:pt>
                <c:pt idx="4">
                  <c:v>0.46</c:v>
                </c:pt>
                <c:pt idx="5">
                  <c:v>0.45800000000000002</c:v>
                </c:pt>
                <c:pt idx="6">
                  <c:v>0.45800000000000002</c:v>
                </c:pt>
                <c:pt idx="7">
                  <c:v>0.45700000000000002</c:v>
                </c:pt>
                <c:pt idx="8">
                  <c:v>0.45600000000000002</c:v>
                </c:pt>
                <c:pt idx="9">
                  <c:v>0.45700000000000002</c:v>
                </c:pt>
                <c:pt idx="10">
                  <c:v>0.45700000000000002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281280"/>
        <c:axId val="153283200"/>
      </c:lineChart>
      <c:catAx>
        <c:axId val="1532812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Turn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3283200"/>
        <c:crosses val="autoZero"/>
        <c:auto val="1"/>
        <c:lblAlgn val="ctr"/>
        <c:lblOffset val="100"/>
        <c:noMultiLvlLbl val="0"/>
      </c:catAx>
      <c:valAx>
        <c:axId val="1532832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Average</a:t>
                </a:r>
                <a:r>
                  <a:rPr lang="en-US" baseline="0" dirty="0" smtClean="0"/>
                  <a:t> Quality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328128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15 Bad Guys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 Risk</c:v>
                </c:pt>
              </c:strCache>
            </c:strRef>
          </c:tx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0.5</c:v>
                </c:pt>
                <c:pt idx="1">
                  <c:v>0.436</c:v>
                </c:pt>
                <c:pt idx="2">
                  <c:v>0.45300000000000001</c:v>
                </c:pt>
                <c:pt idx="3">
                  <c:v>0.45400000000000001</c:v>
                </c:pt>
                <c:pt idx="4">
                  <c:v>0.45900000000000002</c:v>
                </c:pt>
                <c:pt idx="5">
                  <c:v>0.46400000000000002</c:v>
                </c:pt>
                <c:pt idx="6">
                  <c:v>0.46700000000000003</c:v>
                </c:pt>
                <c:pt idx="7">
                  <c:v>0.47499999999999998</c:v>
                </c:pt>
                <c:pt idx="8">
                  <c:v>0.47899999999999998</c:v>
                </c:pt>
                <c:pt idx="9">
                  <c:v>0.48199999999999998</c:v>
                </c:pt>
                <c:pt idx="10">
                  <c:v>0.48499999999999999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 Risk</c:v>
                </c:pt>
              </c:strCache>
            </c:strRef>
          </c:tx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0.5</c:v>
                </c:pt>
                <c:pt idx="1">
                  <c:v>0.39700000000000002</c:v>
                </c:pt>
                <c:pt idx="2">
                  <c:v>0.40600000000000003</c:v>
                </c:pt>
                <c:pt idx="3">
                  <c:v>0.40699999999999997</c:v>
                </c:pt>
                <c:pt idx="4">
                  <c:v>0.40500000000000003</c:v>
                </c:pt>
                <c:pt idx="5">
                  <c:v>0.40400000000000003</c:v>
                </c:pt>
                <c:pt idx="6">
                  <c:v>0.40100000000000002</c:v>
                </c:pt>
                <c:pt idx="7">
                  <c:v>0.40100000000000002</c:v>
                </c:pt>
                <c:pt idx="8">
                  <c:v>0.40100000000000002</c:v>
                </c:pt>
                <c:pt idx="9">
                  <c:v>0.39900000000000002</c:v>
                </c:pt>
                <c:pt idx="10">
                  <c:v>0.40100000000000002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553024"/>
        <c:axId val="157554560"/>
      </c:lineChart>
      <c:catAx>
        <c:axId val="157553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7554560"/>
        <c:crosses val="autoZero"/>
        <c:auto val="1"/>
        <c:lblAlgn val="ctr"/>
        <c:lblOffset val="100"/>
        <c:noMultiLvlLbl val="0"/>
      </c:catAx>
      <c:valAx>
        <c:axId val="157554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75530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25</a:t>
            </a:r>
            <a:r>
              <a:rPr lang="en-US" baseline="0" dirty="0" smtClean="0"/>
              <a:t> Bad Guys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 Risk</c:v>
                </c:pt>
              </c:strCache>
            </c:strRef>
          </c:tx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0.5</c:v>
                </c:pt>
                <c:pt idx="1">
                  <c:v>0.36499999999999999</c:v>
                </c:pt>
                <c:pt idx="2">
                  <c:v>0.40799999999999997</c:v>
                </c:pt>
                <c:pt idx="3">
                  <c:v>0.41599999999999998</c:v>
                </c:pt>
                <c:pt idx="4">
                  <c:v>0.42199999999999999</c:v>
                </c:pt>
                <c:pt idx="5">
                  <c:v>0.42599999999999999</c:v>
                </c:pt>
                <c:pt idx="6">
                  <c:v>0.42799999999999999</c:v>
                </c:pt>
                <c:pt idx="7">
                  <c:v>0.433</c:v>
                </c:pt>
                <c:pt idx="8">
                  <c:v>0.436</c:v>
                </c:pt>
                <c:pt idx="9">
                  <c:v>0.436</c:v>
                </c:pt>
                <c:pt idx="10">
                  <c:v>0.442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 Risk</c:v>
                </c:pt>
              </c:strCache>
            </c:strRef>
          </c:tx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0.5</c:v>
                </c:pt>
                <c:pt idx="1">
                  <c:v>0.34899999999999998</c:v>
                </c:pt>
                <c:pt idx="2">
                  <c:v>0.36399999999999999</c:v>
                </c:pt>
                <c:pt idx="3">
                  <c:v>0.36</c:v>
                </c:pt>
                <c:pt idx="4">
                  <c:v>0.35899999999999999</c:v>
                </c:pt>
                <c:pt idx="5">
                  <c:v>0.35299999999999998</c:v>
                </c:pt>
                <c:pt idx="6">
                  <c:v>0.34899999999999998</c:v>
                </c:pt>
                <c:pt idx="7">
                  <c:v>0.34699999999999998</c:v>
                </c:pt>
                <c:pt idx="8">
                  <c:v>0.34699999999999998</c:v>
                </c:pt>
                <c:pt idx="9">
                  <c:v>0.34799999999999998</c:v>
                </c:pt>
                <c:pt idx="10">
                  <c:v>0.34599999999999997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600768"/>
        <c:axId val="165556992"/>
      </c:lineChart>
      <c:catAx>
        <c:axId val="157600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5556992"/>
        <c:crosses val="autoZero"/>
        <c:auto val="1"/>
        <c:lblAlgn val="ctr"/>
        <c:lblOffset val="100"/>
        <c:noMultiLvlLbl val="0"/>
      </c:catAx>
      <c:valAx>
        <c:axId val="165556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76007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35 Bad Guys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 Risk</c:v>
                </c:pt>
              </c:strCache>
            </c:strRef>
          </c:tx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0.5</c:v>
                </c:pt>
                <c:pt idx="1">
                  <c:v>0.35099999999999998</c:v>
                </c:pt>
                <c:pt idx="2">
                  <c:v>0.375</c:v>
                </c:pt>
                <c:pt idx="3">
                  <c:v>0.379</c:v>
                </c:pt>
                <c:pt idx="4">
                  <c:v>0.38500000000000001</c:v>
                </c:pt>
                <c:pt idx="5">
                  <c:v>0.38400000000000001</c:v>
                </c:pt>
                <c:pt idx="6">
                  <c:v>0.39200000000000002</c:v>
                </c:pt>
                <c:pt idx="7">
                  <c:v>0.39300000000000002</c:v>
                </c:pt>
                <c:pt idx="8">
                  <c:v>0.39600000000000002</c:v>
                </c:pt>
                <c:pt idx="9">
                  <c:v>0.39800000000000002</c:v>
                </c:pt>
                <c:pt idx="10">
                  <c:v>0.39700000000000002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 Risk</c:v>
                </c:pt>
              </c:strCache>
            </c:strRef>
          </c:tx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0.5</c:v>
                </c:pt>
                <c:pt idx="1">
                  <c:v>0.314</c:v>
                </c:pt>
                <c:pt idx="2">
                  <c:v>0.308</c:v>
                </c:pt>
                <c:pt idx="3">
                  <c:v>0.307</c:v>
                </c:pt>
                <c:pt idx="4">
                  <c:v>0.30499999999999999</c:v>
                </c:pt>
                <c:pt idx="5">
                  <c:v>0.30599999999999999</c:v>
                </c:pt>
                <c:pt idx="6">
                  <c:v>0.30299999999999999</c:v>
                </c:pt>
                <c:pt idx="7">
                  <c:v>0.30299999999999999</c:v>
                </c:pt>
                <c:pt idx="8">
                  <c:v>0.30299999999999999</c:v>
                </c:pt>
                <c:pt idx="9">
                  <c:v>0.30299999999999999</c:v>
                </c:pt>
                <c:pt idx="10">
                  <c:v>0.30299999999999999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861248"/>
        <c:axId val="165862784"/>
      </c:lineChart>
      <c:catAx>
        <c:axId val="165861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5862784"/>
        <c:crosses val="autoZero"/>
        <c:auto val="1"/>
        <c:lblAlgn val="ctr"/>
        <c:lblOffset val="100"/>
        <c:noMultiLvlLbl val="0"/>
      </c:catAx>
      <c:valAx>
        <c:axId val="165862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58612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02-BDF9-4C5D-A2F5-FCF5367B0708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E48-BC08-4C42-9449-D93C5DAB7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8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02-BDF9-4C5D-A2F5-FCF5367B0708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E48-BC08-4C42-9449-D93C5DAB7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02-BDF9-4C5D-A2F5-FCF5367B0708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E48-BC08-4C42-9449-D93C5DAB7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1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02-BDF9-4C5D-A2F5-FCF5367B0708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E48-BC08-4C42-9449-D93C5DAB7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2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02-BDF9-4C5D-A2F5-FCF5367B0708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E48-BC08-4C42-9449-D93C5DAB7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02-BDF9-4C5D-A2F5-FCF5367B0708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E48-BC08-4C42-9449-D93C5DAB7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7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02-BDF9-4C5D-A2F5-FCF5367B0708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E48-BC08-4C42-9449-D93C5DAB7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1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02-BDF9-4C5D-A2F5-FCF5367B0708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E48-BC08-4C42-9449-D93C5DAB7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6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02-BDF9-4C5D-A2F5-FCF5367B0708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E48-BC08-4C42-9449-D93C5DAB7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1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02-BDF9-4C5D-A2F5-FCF5367B0708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E48-BC08-4C42-9449-D93C5DAB7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2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702-BDF9-4C5D-A2F5-FCF5367B0708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0E48-BC08-4C42-9449-D93C5DAB7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5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ED702-BDF9-4C5D-A2F5-FCF5367B0708}" type="datetimeFigureOut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0E48-BC08-4C42-9449-D93C5DAB7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2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CoFM</a:t>
            </a:r>
            <a:r>
              <a:rPr lang="zh-CN" altLang="en-US" dirty="0" smtClean="0"/>
              <a:t>中基于</a:t>
            </a:r>
            <a:r>
              <a:rPr lang="zh-CN" altLang="en-US" dirty="0"/>
              <a:t>风险</a:t>
            </a:r>
            <a:r>
              <a:rPr lang="zh-CN" altLang="en-US" dirty="0" smtClean="0"/>
              <a:t>的监管机制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2011.9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57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不同特性的</a:t>
            </a:r>
            <a:r>
              <a:rPr lang="en-US" dirty="0" smtClean="0"/>
              <a:t>Agent</a:t>
            </a:r>
            <a:r>
              <a:rPr lang="zh-CN" altLang="en-US" dirty="0" smtClean="0"/>
              <a:t>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638800"/>
          </a:xfrm>
        </p:spPr>
        <p:txBody>
          <a:bodyPr/>
          <a:lstStyle/>
          <a:p>
            <a:r>
              <a:rPr lang="zh-CN" altLang="en-US" dirty="0" smtClean="0"/>
              <a:t>专家：创建和选择都是高质量的，较平衡的创建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选择行为</a:t>
            </a:r>
            <a:endParaRPr lang="en-US" altLang="zh-CN" dirty="0" smtClean="0"/>
          </a:p>
          <a:p>
            <a:pPr lvl="1"/>
            <a:r>
              <a:rPr lang="zh-CN" altLang="en-US" dirty="0"/>
              <a:t>参</a:t>
            </a:r>
            <a:r>
              <a:rPr lang="zh-CN" altLang="en-US" dirty="0" smtClean="0"/>
              <a:t>数举例：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坏人：创建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选择低质量，创建得更多一些，无休止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普通人：质量一般，偶尔也会犯错，创建得较少</a:t>
            </a:r>
            <a:endParaRPr lang="en-US" altLang="zh-CN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0517"/>
              </p:ext>
            </p:extLst>
          </p:nvPr>
        </p:nvGraphicFramePr>
        <p:xfrm>
          <a:off x="3048000" y="2057400"/>
          <a:ext cx="6018722" cy="1010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69810"/>
                <a:gridCol w="1307402"/>
                <a:gridCol w="1016000"/>
                <a:gridCol w="1016000"/>
                <a:gridCol w="14095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 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Policy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质量优先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( &gt; 0.5)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404655"/>
              </p:ext>
            </p:extLst>
          </p:nvPr>
        </p:nvGraphicFramePr>
        <p:xfrm>
          <a:off x="2209800" y="3733800"/>
          <a:ext cx="6780722" cy="1005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07523"/>
                <a:gridCol w="1346231"/>
                <a:gridCol w="1155168"/>
                <a:gridCol w="1281552"/>
                <a:gridCol w="1690248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Min 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Policy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.2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r>
                        <a:rPr lang="en-US" altLang="zh-CN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低质量优先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(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&lt;= 0.2</a:t>
                      </a:r>
                      <a:r>
                        <a:rPr lang="en-US" altLang="zh-CN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293454"/>
              </p:ext>
            </p:extLst>
          </p:nvPr>
        </p:nvGraphicFramePr>
        <p:xfrm>
          <a:off x="76200" y="5791200"/>
          <a:ext cx="8963598" cy="736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69810"/>
                <a:gridCol w="1307402"/>
                <a:gridCol w="850138"/>
                <a:gridCol w="802005"/>
                <a:gridCol w="4734243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Min 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Policy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.15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altLang="zh-CN" dirty="0" smtClean="0"/>
                        <a:t>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质量优先</a:t>
                      </a:r>
                      <a:r>
                        <a:rPr lang="en-US" altLang="zh-CN" dirty="0" smtClean="0"/>
                        <a:t>( &gt;=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="1" baseline="0" dirty="0" smtClean="0">
                          <a:solidFill>
                            <a:srgbClr val="FF0000"/>
                          </a:solidFill>
                        </a:rPr>
                        <a:t>0.15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，或选择率优先</a:t>
                      </a:r>
                      <a:r>
                        <a:rPr lang="en-US" altLang="zh-CN" dirty="0" smtClean="0"/>
                        <a:t>(&gt;5%)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9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配置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dirty="0" smtClean="0"/>
              <a:t>5 </a:t>
            </a:r>
            <a:r>
              <a:rPr lang="zh-CN" altLang="en-US" dirty="0"/>
              <a:t>专</a:t>
            </a:r>
            <a:r>
              <a:rPr lang="zh-CN" altLang="en-US" dirty="0" smtClean="0"/>
              <a:t>家，</a:t>
            </a:r>
            <a:r>
              <a:rPr lang="en-US" altLang="zh-CN" dirty="0" smtClean="0"/>
              <a:t>5 </a:t>
            </a:r>
            <a:r>
              <a:rPr lang="zh-CN" altLang="en-US" dirty="0" smtClean="0"/>
              <a:t>坏人，</a:t>
            </a:r>
            <a:r>
              <a:rPr lang="en-US" altLang="zh-CN" dirty="0" smtClean="0"/>
              <a:t>90 </a:t>
            </a:r>
            <a:r>
              <a:rPr lang="zh-CN" altLang="en-US" dirty="0" smtClean="0"/>
              <a:t>普通人（其中采用“质量优先”和“选择率优先”的各占一半）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封顶</a:t>
            </a:r>
            <a:r>
              <a:rPr lang="en-US" altLang="zh-CN" dirty="0" smtClean="0"/>
              <a:t>Risk = 5.0</a:t>
            </a:r>
          </a:p>
          <a:p>
            <a:pPr lvl="1"/>
            <a:r>
              <a:rPr lang="en-US" altLang="zh-CN" dirty="0" smtClean="0"/>
              <a:t>Risk</a:t>
            </a:r>
            <a:r>
              <a:rPr lang="zh-CN" altLang="en-US" dirty="0" smtClean="0"/>
              <a:t>算法：反</a:t>
            </a:r>
            <a:r>
              <a:rPr lang="en-US" altLang="zh-CN" dirty="0" smtClean="0"/>
              <a:t>S</a:t>
            </a:r>
            <a:r>
              <a:rPr lang="zh-CN" altLang="en-US" dirty="0" smtClean="0"/>
              <a:t>型风险 </a:t>
            </a:r>
            <a:r>
              <a:rPr lang="en-US" altLang="zh-CN" dirty="0" smtClean="0"/>
              <a:t>(d=2) + </a:t>
            </a:r>
            <a:r>
              <a:rPr lang="zh-CN" altLang="en-US" dirty="0" smtClean="0"/>
              <a:t>均分，</a:t>
            </a:r>
            <a:r>
              <a:rPr lang="en-US" altLang="zh-CN" dirty="0" smtClean="0"/>
              <a:t>60%</a:t>
            </a:r>
            <a:r>
              <a:rPr lang="zh-CN" altLang="en-US" dirty="0" smtClean="0"/>
              <a:t>选择率后风险降为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/>
              <a:t>初</a:t>
            </a:r>
            <a:r>
              <a:rPr lang="zh-CN" altLang="en-US" dirty="0" smtClean="0"/>
              <a:t>始模型：平均质量为</a:t>
            </a:r>
            <a:r>
              <a:rPr lang="en-US" altLang="zh-CN" dirty="0" smtClean="0"/>
              <a:t>0.5</a:t>
            </a:r>
            <a:r>
              <a:rPr lang="en-US" altLang="zh-CN" dirty="0"/>
              <a:t>——</a:t>
            </a:r>
            <a:r>
              <a:rPr lang="zh-CN" altLang="en-US" dirty="0" smtClean="0"/>
              <a:t>包含一个质量为</a:t>
            </a:r>
            <a:r>
              <a:rPr lang="en-US" altLang="zh-CN" dirty="0" smtClean="0"/>
              <a:t>0.5</a:t>
            </a:r>
            <a:r>
              <a:rPr lang="zh-CN" altLang="en-US" dirty="0" smtClean="0"/>
              <a:t>的“占位”元素（不属于任何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，也不会被任何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选择的元素）</a:t>
            </a:r>
            <a:endParaRPr lang="en-US" altLang="zh-CN" dirty="0" smtClean="0"/>
          </a:p>
          <a:p>
            <a:pPr lvl="1"/>
            <a:r>
              <a:rPr lang="zh-CN" altLang="en-US" dirty="0"/>
              <a:t>停止条</a:t>
            </a:r>
            <a:r>
              <a:rPr lang="zh-CN" altLang="en-US" dirty="0" smtClean="0"/>
              <a:t>件：进行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轮</a:t>
            </a:r>
            <a:endParaRPr lang="en-US" altLang="zh-CN" dirty="0" smtClean="0"/>
          </a:p>
          <a:p>
            <a:r>
              <a:rPr lang="zh-CN" altLang="en-US" dirty="0" smtClean="0"/>
              <a:t>之后其余条件不变，坏人分别增加到</a:t>
            </a:r>
            <a:r>
              <a:rPr lang="en-US" altLang="zh-CN" dirty="0" smtClean="0"/>
              <a:t>15</a:t>
            </a:r>
            <a:r>
              <a:rPr lang="zh-CN" altLang="en-US" dirty="0" smtClean="0"/>
              <a:t>、</a:t>
            </a:r>
            <a:r>
              <a:rPr lang="en-US" altLang="zh-CN" dirty="0"/>
              <a:t>2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35</a:t>
            </a:r>
            <a:r>
              <a:rPr lang="zh-CN" altLang="en-US" dirty="0" smtClean="0"/>
              <a:t>个，普通人相应减少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2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770707"/>
              </p:ext>
            </p:extLst>
          </p:nvPr>
        </p:nvGraphicFramePr>
        <p:xfrm>
          <a:off x="1219200" y="685800"/>
          <a:ext cx="7315200" cy="5551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21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05923457"/>
              </p:ext>
            </p:extLst>
          </p:nvPr>
        </p:nvGraphicFramePr>
        <p:xfrm>
          <a:off x="1371600" y="1219200"/>
          <a:ext cx="66294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78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171424783"/>
              </p:ext>
            </p:extLst>
          </p:nvPr>
        </p:nvGraphicFramePr>
        <p:xfrm>
          <a:off x="762000" y="1066800"/>
          <a:ext cx="73914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98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8093364"/>
              </p:ext>
            </p:extLst>
          </p:nvPr>
        </p:nvGraphicFramePr>
        <p:xfrm>
          <a:off x="762000" y="838200"/>
          <a:ext cx="7315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630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</a:t>
            </a:r>
            <a:r>
              <a:rPr lang="zh-CN" altLang="en-US" dirty="0" smtClean="0"/>
              <a:t>续模拟要加入的内容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模型</a:t>
            </a:r>
            <a:r>
              <a:rPr lang="zh-CN" altLang="en-US" dirty="0" smtClean="0"/>
              <a:t>饱和：在实际的建模中，正常元素的数量是有限的，而恶意元素理论上可以无限添加</a:t>
            </a:r>
            <a:r>
              <a:rPr lang="zh-CN" altLang="en-US" dirty="0"/>
              <a:t>。</a:t>
            </a:r>
            <a:r>
              <a:rPr lang="zh-CN" altLang="en-US" dirty="0" smtClean="0"/>
              <a:t>体现到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中，即正常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实施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行动的次数越来越少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考虑的实现方式：正常的元素来源于一个</a:t>
            </a:r>
            <a:r>
              <a:rPr lang="en-US" altLang="zh-CN" dirty="0" smtClean="0"/>
              <a:t>Repository</a:t>
            </a:r>
            <a:r>
              <a:rPr lang="zh-CN" altLang="en-US" dirty="0" smtClean="0"/>
              <a:t>，其中的元素是有限的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在模型饱和的前提下，无监管的模型质量会下降得越来越厉害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31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动态环境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加入新人 </a:t>
            </a:r>
            <a:r>
              <a:rPr lang="en-US" altLang="zh-CN" dirty="0" smtClean="0"/>
              <a:t>(DONE)</a:t>
            </a:r>
          </a:p>
          <a:p>
            <a:pPr lvl="1"/>
            <a:r>
              <a:rPr lang="en-US" altLang="zh-CN" dirty="0" smtClean="0"/>
              <a:t>Element Risk</a:t>
            </a:r>
            <a:r>
              <a:rPr lang="zh-CN" altLang="en-US" dirty="0" smtClean="0"/>
              <a:t>会升高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 -&gt; N+1</a:t>
            </a:r>
          </a:p>
          <a:p>
            <a:r>
              <a:rPr lang="en-US" altLang="zh-CN" dirty="0" smtClean="0"/>
              <a:t>Deselect</a:t>
            </a:r>
            <a:r>
              <a:rPr lang="zh-CN" altLang="en-US" dirty="0" smtClean="0"/>
              <a:t>操作 （</a:t>
            </a:r>
            <a:r>
              <a:rPr lang="en-US" altLang="zh-CN" dirty="0" smtClean="0"/>
              <a:t>DONE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 -&gt; s – 1</a:t>
            </a:r>
          </a:p>
          <a:p>
            <a:r>
              <a:rPr lang="zh-CN" altLang="en-US" dirty="0" smtClean="0"/>
              <a:t>动态</a:t>
            </a:r>
            <a:r>
              <a:rPr lang="en-US" altLang="zh-CN" dirty="0" smtClean="0"/>
              <a:t>Max Risk</a:t>
            </a:r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Create + Select</a:t>
            </a:r>
            <a:r>
              <a:rPr lang="zh-CN" altLang="en-US" dirty="0"/>
              <a:t>数成正比</a:t>
            </a:r>
            <a:endParaRPr lang="en-US" altLang="zh-CN" dirty="0"/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/>
              <a:t>以作为用户的排序准则</a:t>
            </a:r>
            <a:endParaRPr lang="en-US" altLang="zh-CN" dirty="0"/>
          </a:p>
          <a:p>
            <a:pPr lvl="1"/>
            <a:r>
              <a:rPr lang="zh-CN" altLang="en-US" dirty="0"/>
              <a:t>另外，可参考</a:t>
            </a:r>
            <a:r>
              <a:rPr lang="en-US" altLang="zh-CN" dirty="0" err="1"/>
              <a:t>bitcoin</a:t>
            </a:r>
            <a:r>
              <a:rPr lang="zh-CN" altLang="en-US" dirty="0"/>
              <a:t>的财富增长算法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412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BitCoin</a:t>
            </a:r>
            <a:r>
              <a:rPr lang="zh-CN" altLang="en-US" dirty="0" smtClean="0"/>
              <a:t>总体财富增长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为保证</a:t>
            </a:r>
            <a:r>
              <a:rPr lang="en-US" altLang="zh-CN" dirty="0" err="1" smtClean="0"/>
              <a:t>BitCoin</a:t>
            </a:r>
            <a:r>
              <a:rPr lang="en-US" altLang="zh-CN" dirty="0" smtClean="0"/>
              <a:t> Network</a:t>
            </a:r>
            <a:r>
              <a:rPr lang="zh-CN" altLang="en-US" dirty="0" smtClean="0"/>
              <a:t>的安全性，每一笔</a:t>
            </a:r>
            <a:r>
              <a:rPr lang="en-US" altLang="zh-CN" dirty="0" smtClean="0"/>
              <a:t>Transaction</a:t>
            </a:r>
            <a:r>
              <a:rPr lang="zh-CN" altLang="en-US" dirty="0" smtClean="0"/>
              <a:t>都需要进行大量的计算</a:t>
            </a:r>
            <a:endParaRPr lang="en-US" altLang="zh-CN" dirty="0" smtClean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些计算被分布到用户的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上进行</a:t>
            </a:r>
            <a:endParaRPr lang="en-US" altLang="zh-CN" dirty="0" smtClean="0"/>
          </a:p>
          <a:p>
            <a:r>
              <a:rPr lang="zh-CN" altLang="en-US" dirty="0" smtClean="0"/>
              <a:t>每完成一定的计算量，用户就获得一定数量的货币，从而使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总财富增长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劳动（用户的</a:t>
            </a:r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</a:rPr>
              <a:t>时间）创造价值（</a:t>
            </a:r>
            <a:r>
              <a:rPr lang="en-US" altLang="zh-CN" b="1" dirty="0" smtClean="0">
                <a:solidFill>
                  <a:srgbClr val="FF0000"/>
                </a:solidFill>
              </a:rPr>
              <a:t>Network</a:t>
            </a:r>
            <a:r>
              <a:rPr lang="zh-CN" altLang="en-US" b="1" dirty="0" smtClean="0">
                <a:solidFill>
                  <a:srgbClr val="FF0000"/>
                </a:solidFill>
              </a:rPr>
              <a:t>安全性）</a:t>
            </a:r>
            <a:r>
              <a:rPr lang="en-US" altLang="zh-CN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zh-CN" altLang="en-US" b="1" dirty="0" smtClean="0">
                <a:solidFill>
                  <a:srgbClr val="FF0000"/>
                </a:solidFill>
                <a:sym typeface="Wingdings" pitchFamily="2" charset="2"/>
              </a:rPr>
              <a:t>创造新的财富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668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增长速度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计算量单位：</a:t>
            </a:r>
            <a:r>
              <a:rPr lang="en-US" altLang="zh-CN" dirty="0" smtClean="0"/>
              <a:t>block</a:t>
            </a:r>
          </a:p>
          <a:p>
            <a:r>
              <a:rPr lang="zh-CN" altLang="en-US" dirty="0" smtClean="0"/>
              <a:t>第一批</a:t>
            </a:r>
            <a:r>
              <a:rPr lang="en-US" altLang="zh-CN" dirty="0" smtClean="0"/>
              <a:t>210000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+50</a:t>
            </a:r>
            <a:r>
              <a:rPr lang="zh-CN" altLang="en-US" dirty="0" smtClean="0"/>
              <a:t>货币</a:t>
            </a:r>
            <a:endParaRPr lang="en-US" altLang="zh-CN" dirty="0" smtClean="0"/>
          </a:p>
          <a:p>
            <a:r>
              <a:rPr lang="zh-CN" altLang="en-US" dirty="0" smtClean="0"/>
              <a:t>第二批</a:t>
            </a:r>
            <a:r>
              <a:rPr lang="en-US" altLang="zh-CN" dirty="0" smtClean="0"/>
              <a:t>210000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+25</a:t>
            </a:r>
            <a:r>
              <a:rPr lang="zh-CN" altLang="en-US" dirty="0" smtClean="0"/>
              <a:t>货币</a:t>
            </a:r>
            <a:endParaRPr lang="en-US" altLang="zh-CN" dirty="0" smtClean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批，每个</a:t>
            </a:r>
            <a:r>
              <a:rPr lang="en-US" altLang="zh-CN" dirty="0" smtClean="0"/>
              <a:t>+12.5</a:t>
            </a:r>
            <a:r>
              <a:rPr lang="zh-CN" altLang="en-US" dirty="0" smtClean="0"/>
              <a:t>货币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r>
              <a:rPr lang="zh-CN" altLang="en-US" dirty="0"/>
              <a:t>直</a:t>
            </a:r>
            <a:r>
              <a:rPr lang="zh-CN" altLang="en-US" dirty="0" smtClean="0"/>
              <a:t>至不再增长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（猜测：也许是由于</a:t>
            </a:r>
            <a:r>
              <a:rPr lang="zh-CN" altLang="en-US" dirty="0"/>
              <a:t>计算</a:t>
            </a:r>
            <a:r>
              <a:rPr lang="zh-CN" altLang="en-US" dirty="0" smtClean="0"/>
              <a:t>机速度会增长，因此越往后计算一个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的“劳动”越廉价）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59070"/>
            <a:ext cx="3657600" cy="296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80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792162"/>
          </a:xfrm>
        </p:spPr>
        <p:txBody>
          <a:bodyPr/>
          <a:lstStyle/>
          <a:p>
            <a:r>
              <a:rPr lang="en-US" altLang="zh-CN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799"/>
            <a:ext cx="8229600" cy="4343401"/>
          </a:xfrm>
        </p:spPr>
        <p:txBody>
          <a:bodyPr/>
          <a:lstStyle/>
          <a:p>
            <a:r>
              <a:rPr lang="zh-CN" altLang="en-US" dirty="0" smtClean="0"/>
              <a:t>有研究表明：无</a:t>
            </a:r>
            <a:r>
              <a:rPr lang="zh-CN" altLang="en-US" dirty="0"/>
              <a:t>监</a:t>
            </a:r>
            <a:r>
              <a:rPr lang="zh-CN" altLang="en-US" dirty="0" smtClean="0"/>
              <a:t>管的、完全自由的协同式系统是趋向于无序的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en-US" dirty="0" err="1" smtClean="0"/>
              <a:t>CoFM</a:t>
            </a:r>
            <a:r>
              <a:rPr lang="zh-CN" altLang="en-US" dirty="0" smtClean="0"/>
              <a:t>中，协同构建的特征模型可能充斥着大量（无意或恶意</a:t>
            </a:r>
            <a:r>
              <a:rPr lang="zh-CN" altLang="en-US" b="1" u="sng" dirty="0" smtClean="0"/>
              <a:t>创建</a:t>
            </a:r>
            <a:r>
              <a:rPr lang="zh-CN" altLang="en-US" dirty="0" smtClean="0"/>
              <a:t>的）低质量元素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21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Proof-Of-Work</a:t>
            </a:r>
            <a:r>
              <a:rPr lang="zh-CN" altLang="en-US" dirty="0" smtClean="0"/>
              <a:t>：防止“假劳动”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BitCoin</a:t>
            </a:r>
            <a:r>
              <a:rPr lang="zh-CN" altLang="en-US" dirty="0" smtClean="0"/>
              <a:t>中，有相应算法验证每个用户</a:t>
            </a:r>
            <a:r>
              <a:rPr lang="en-US" altLang="zh-CN" dirty="0" smtClean="0"/>
              <a:t>PC</a:t>
            </a:r>
            <a:r>
              <a:rPr lang="zh-CN" altLang="en-US" dirty="0"/>
              <a:t>计算任</a:t>
            </a:r>
            <a:r>
              <a:rPr lang="zh-CN" altLang="en-US" dirty="0" smtClean="0"/>
              <a:t>务的正确性，因此“劳动”是难以伪造的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起源于</a:t>
            </a:r>
            <a:r>
              <a:rPr lang="en-US" altLang="zh-CN" dirty="0" smtClean="0"/>
              <a:t>Anti-Spam</a:t>
            </a:r>
            <a:r>
              <a:rPr lang="zh-CN" altLang="en-US" dirty="0" smtClean="0"/>
              <a:t>中的</a:t>
            </a:r>
            <a:r>
              <a:rPr lang="en-US" altLang="zh-CN" b="1" dirty="0" smtClean="0"/>
              <a:t>Proof-of-work</a:t>
            </a:r>
            <a:r>
              <a:rPr lang="zh-CN" altLang="en-US" dirty="0"/>
              <a:t>策</a:t>
            </a:r>
            <a:r>
              <a:rPr lang="zh-CN" altLang="en-US" dirty="0" smtClean="0"/>
              <a:t>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CoFM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Proof-Of-Work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们无法用算法，只能靠其他用户来</a:t>
            </a:r>
            <a:r>
              <a:rPr lang="en-US" altLang="zh-CN" dirty="0" smtClean="0"/>
              <a:t>Prove</a:t>
            </a:r>
            <a:r>
              <a:rPr lang="zh-CN" altLang="en-US" dirty="0"/>
              <a:t>一个用</a:t>
            </a:r>
            <a:r>
              <a:rPr lang="zh-CN" altLang="en-US" dirty="0" smtClean="0"/>
              <a:t>户的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Select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452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CoFM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Max Risk</a:t>
            </a:r>
            <a:r>
              <a:rPr lang="zh-CN" altLang="en-US" dirty="0" smtClean="0"/>
              <a:t>动态变化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Create</a:t>
            </a:r>
            <a:r>
              <a:rPr lang="zh-CN" altLang="en-US" dirty="0" smtClean="0"/>
              <a:t>：越往后越困难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个</a:t>
            </a:r>
            <a:r>
              <a:rPr lang="zh-CN" altLang="en-US" b="1" dirty="0" smtClean="0"/>
              <a:t>合格元素</a:t>
            </a:r>
            <a:r>
              <a:rPr lang="zh-CN" altLang="en-US" dirty="0" smtClean="0"/>
              <a:t>：</a:t>
            </a:r>
            <a:r>
              <a:rPr lang="en-US" altLang="zh-CN" dirty="0" smtClean="0"/>
              <a:t>+0.1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101-200</a:t>
            </a:r>
            <a:r>
              <a:rPr lang="zh-CN" altLang="en-US" dirty="0" smtClean="0"/>
              <a:t>个</a:t>
            </a:r>
            <a:r>
              <a:rPr lang="zh-CN" altLang="en-US" b="1" dirty="0" smtClean="0"/>
              <a:t>合格元素</a:t>
            </a:r>
            <a:r>
              <a:rPr lang="zh-CN" altLang="en-US" dirty="0" smtClean="0"/>
              <a:t>：</a:t>
            </a:r>
            <a:r>
              <a:rPr lang="en-US" altLang="zh-CN" dirty="0" smtClean="0"/>
              <a:t>+0.2</a:t>
            </a:r>
          </a:p>
          <a:p>
            <a:pPr lvl="1"/>
            <a:r>
              <a:rPr lang="en-US" altLang="zh-CN" dirty="0" smtClean="0"/>
              <a:t>… +0.4, +0.8, …</a:t>
            </a:r>
          </a:p>
          <a:p>
            <a:r>
              <a:rPr lang="en-US" altLang="zh-CN" dirty="0" smtClean="0"/>
              <a:t>Select</a:t>
            </a:r>
            <a:r>
              <a:rPr lang="zh-CN" altLang="en-US" dirty="0" smtClean="0"/>
              <a:t>：</a:t>
            </a:r>
            <a:r>
              <a:rPr lang="zh-CN" altLang="en-US" dirty="0"/>
              <a:t>对</a:t>
            </a:r>
            <a:r>
              <a:rPr lang="zh-CN" altLang="en-US" dirty="0" smtClean="0"/>
              <a:t>于一个</a:t>
            </a:r>
            <a:r>
              <a:rPr lang="zh-CN" altLang="en-US" b="1" dirty="0" smtClean="0"/>
              <a:t>合格元素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+0.1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+0.05</a:t>
            </a:r>
          </a:p>
          <a:p>
            <a:pPr lvl="1"/>
            <a:r>
              <a:rPr lang="en-US" altLang="zh-CN" dirty="0" smtClean="0"/>
              <a:t>… +0.025, +0.0125, …</a:t>
            </a:r>
          </a:p>
          <a:p>
            <a:r>
              <a:rPr lang="zh-CN" altLang="en-US" dirty="0"/>
              <a:t>不</a:t>
            </a:r>
            <a:r>
              <a:rPr lang="zh-CN" altLang="en-US" dirty="0" smtClean="0"/>
              <a:t>同元素的权重也可以不一样，例如：若约束关系权重为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，那么上述分数就相应 乘以</a:t>
            </a:r>
            <a:r>
              <a:rPr lang="en-US" altLang="zh-CN" dirty="0" smtClean="0"/>
              <a:t>2</a:t>
            </a:r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280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CoFM</a:t>
            </a:r>
            <a:r>
              <a:rPr lang="zh-CN" altLang="en-US" dirty="0" smtClean="0"/>
              <a:t>中引入监管机制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3163"/>
          </a:xfrm>
        </p:spPr>
        <p:txBody>
          <a:bodyPr/>
          <a:lstStyle/>
          <a:p>
            <a:r>
              <a:rPr lang="zh-CN" altLang="en-US" dirty="0"/>
              <a:t>前提</a:t>
            </a:r>
            <a:r>
              <a:rPr lang="zh-CN" altLang="en-US" dirty="0" smtClean="0"/>
              <a:t>：协</a:t>
            </a:r>
            <a:r>
              <a:rPr lang="zh-CN" altLang="en-US" dirty="0"/>
              <a:t>同者把对其有用的元素</a:t>
            </a:r>
            <a:r>
              <a:rPr lang="zh-CN" altLang="en-US" b="1" u="sng" dirty="0"/>
              <a:t>挑选</a:t>
            </a:r>
            <a:r>
              <a:rPr lang="zh-CN" altLang="en-US" dirty="0"/>
              <a:t>到他的私人模型中</a:t>
            </a:r>
            <a:endParaRPr lang="en-US" altLang="zh-CN" dirty="0"/>
          </a:p>
          <a:p>
            <a:pPr lvl="1"/>
            <a:r>
              <a:rPr lang="zh-CN" altLang="en-US" dirty="0"/>
              <a:t>效</a:t>
            </a:r>
            <a:r>
              <a:rPr lang="zh-CN" altLang="en-US" dirty="0" smtClean="0"/>
              <a:t>果：元素的质量与挑选率趋于稳定的正比关系</a:t>
            </a:r>
            <a:endParaRPr lang="en-US" altLang="zh-CN" dirty="0" smtClean="0"/>
          </a:p>
          <a:p>
            <a:pPr lvl="1"/>
            <a:r>
              <a:rPr lang="zh-CN" altLang="en-US" dirty="0"/>
              <a:t>弱</a:t>
            </a:r>
            <a:r>
              <a:rPr lang="zh-CN" altLang="en-US" dirty="0" smtClean="0"/>
              <a:t>点：恶意挑选（即故意挑选低质量元素）可能破坏</a:t>
            </a:r>
            <a:r>
              <a:rPr lang="zh-CN" altLang="en-US" dirty="0"/>
              <a:t>上</a:t>
            </a:r>
            <a:r>
              <a:rPr lang="zh-CN" altLang="en-US" dirty="0" smtClean="0"/>
              <a:t>述关系</a:t>
            </a:r>
            <a:endParaRPr lang="en-US" altLang="zh-CN" dirty="0" smtClean="0"/>
          </a:p>
          <a:p>
            <a:r>
              <a:rPr lang="zh-CN" altLang="en-US" dirty="0" smtClean="0"/>
              <a:t>监管机制：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首先应遏制恶意挑选，使“质量</a:t>
            </a:r>
            <a:r>
              <a:rPr lang="en-US" altLang="zh-CN" dirty="0" smtClean="0"/>
              <a:t>-</a:t>
            </a:r>
            <a:r>
              <a:rPr lang="zh-CN" altLang="en-US" dirty="0" smtClean="0"/>
              <a:t>挑选率”关系可信</a:t>
            </a:r>
            <a:endParaRPr lang="en-US" altLang="zh-CN" dirty="0" smtClean="0"/>
          </a:p>
          <a:p>
            <a:pPr lvl="1"/>
            <a:r>
              <a:rPr lang="zh-CN" altLang="en-US" dirty="0"/>
              <a:t>进</a:t>
            </a:r>
            <a:r>
              <a:rPr lang="zh-CN" altLang="en-US" dirty="0" smtClean="0"/>
              <a:t>而可以根据挑选率来遏制恶意创建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4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</a:t>
            </a:r>
            <a:r>
              <a:rPr lang="zh-CN" altLang="en-US" dirty="0" smtClean="0"/>
              <a:t>于风险的监管机制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791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 smtClean="0"/>
                  <a:t>假设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：每个元素都包</a:t>
                </a:r>
                <a:r>
                  <a:rPr lang="zh-CN" altLang="en-US" dirty="0"/>
                  <a:t>含“</a:t>
                </a:r>
                <a:r>
                  <a:rPr lang="zh-CN" altLang="en-US" dirty="0" smtClean="0"/>
                  <a:t>使模型总体质</a:t>
                </a:r>
                <a:r>
                  <a:rPr lang="zh-CN" altLang="en-US" dirty="0"/>
                  <a:t>量降低</a:t>
                </a:r>
                <a:r>
                  <a:rPr lang="zh-CN" altLang="en-US" dirty="0" smtClean="0"/>
                  <a:t>的”风险</a:t>
                </a:r>
                <a:endParaRPr lang="en-US" altLang="zh-CN" dirty="0" smtClean="0"/>
              </a:p>
              <a:p>
                <a:r>
                  <a:rPr lang="zh-CN" altLang="en-US" i="1" dirty="0"/>
                  <a:t>度</a:t>
                </a:r>
                <a:r>
                  <a:rPr lang="zh-CN" altLang="en-US" i="1" dirty="0" smtClean="0"/>
                  <a:t>量</a:t>
                </a:r>
                <a:r>
                  <a:rPr lang="en-US" altLang="zh-CN" i="1" dirty="0" smtClean="0"/>
                  <a:t>1</a:t>
                </a:r>
                <a:r>
                  <a:rPr lang="zh-CN" altLang="en-US" i="1" dirty="0" smtClean="0"/>
                  <a:t>：元素</a:t>
                </a:r>
                <a:r>
                  <a:rPr lang="en-US" altLang="zh-CN" i="1" dirty="0" smtClean="0"/>
                  <a:t>E</a:t>
                </a:r>
                <a:r>
                  <a:rPr lang="zh-CN" altLang="en-US" i="1" dirty="0" smtClean="0"/>
                  <a:t>包含的风险</a:t>
                </a:r>
                <a:endParaRPr lang="en-US" altLang="zh-CN" i="1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𝑅𝑖𝑠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r>
                      <a:rPr lang="en-US" altLang="zh-CN" b="0" i="1" dirty="0" smtClean="0">
                        <a:latin typeface="Cambria Math"/>
                      </a:rPr>
                      <m:t>𝑓</m:t>
                    </m:r>
                    <m:r>
                      <a:rPr lang="en-US" altLang="zh-CN" b="0" i="1" dirty="0" smtClean="0">
                        <a:latin typeface="Cambria Math"/>
                      </a:rPr>
                      <m:t>(</m:t>
                    </m:r>
                    <m:r>
                      <a:rPr lang="en-US" altLang="zh-CN" b="0" i="1" dirty="0" smtClean="0">
                        <a:latin typeface="Cambria Math"/>
                      </a:rPr>
                      <m:t>𝑝</m:t>
                    </m:r>
                    <m:r>
                      <a:rPr lang="en-US" altLang="zh-CN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，其中</a:t>
                </a:r>
                <a:r>
                  <a:rPr lang="en-US" altLang="zh-CN" dirty="0"/>
                  <a:t>p</a:t>
                </a:r>
                <a:r>
                  <a:rPr lang="zh-CN" altLang="en-US" dirty="0" smtClean="0"/>
                  <a:t>是选择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的人数占总人数的比例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假</a:t>
                </a:r>
                <a:r>
                  <a:rPr lang="zh-CN" altLang="en-US" dirty="0" smtClean="0"/>
                  <a:t>设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：元素的创建者和挑选者共同分担该元素包含的风险</a:t>
                </a:r>
                <a:endParaRPr lang="en-US" altLang="zh-CN" dirty="0" smtClean="0"/>
              </a:p>
              <a:p>
                <a:r>
                  <a:rPr lang="zh-CN" altLang="en-US" i="1" dirty="0"/>
                  <a:t>度</a:t>
                </a:r>
                <a:r>
                  <a:rPr lang="zh-CN" altLang="en-US" i="1" dirty="0" smtClean="0"/>
                  <a:t>量</a:t>
                </a:r>
                <a:r>
                  <a:rPr lang="en-US" altLang="zh-CN" i="1" dirty="0" smtClean="0"/>
                  <a:t>2</a:t>
                </a:r>
                <a:r>
                  <a:rPr lang="zh-CN" altLang="en-US" i="1" dirty="0" smtClean="0"/>
                  <a:t>：第</a:t>
                </a:r>
                <a:r>
                  <a:rPr lang="en-US" altLang="zh-CN" i="1" dirty="0" smtClean="0"/>
                  <a:t>i</a:t>
                </a:r>
                <a:r>
                  <a:rPr lang="zh-CN" altLang="en-US" i="1" dirty="0" smtClean="0"/>
                  <a:t>个</a:t>
                </a:r>
                <a:r>
                  <a:rPr lang="zh-CN" altLang="en-US" i="1" dirty="0"/>
                  <a:t>挑选</a:t>
                </a:r>
                <a:r>
                  <a:rPr lang="zh-CN" altLang="en-US" i="1" dirty="0" smtClean="0"/>
                  <a:t>者分担的比例（创建者</a:t>
                </a:r>
                <a:r>
                  <a:rPr lang="en-US" altLang="zh-CN" i="1" dirty="0" smtClean="0"/>
                  <a:t>=</a:t>
                </a:r>
                <a:r>
                  <a:rPr lang="zh-CN" altLang="en-US" i="1" dirty="0" smtClean="0"/>
                  <a:t>第</a:t>
                </a:r>
                <a:r>
                  <a:rPr lang="en-US" altLang="zh-CN" i="1" dirty="0" smtClean="0"/>
                  <a:t>0</a:t>
                </a:r>
                <a:r>
                  <a:rPr lang="zh-CN" altLang="en-US" i="1" dirty="0" smtClean="0"/>
                  <a:t>个）</a:t>
                </a:r>
                <a:endParaRPr lang="en-US" altLang="zh-CN" i="1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𝑆h𝑎𝑟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i</m:t>
                        </m:r>
                        <m:r>
                          <a:rPr lang="en-US" altLang="zh-CN" b="0" i="0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E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，其中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是选择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的总人数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假设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：协同者所承担的个人总风险为他在所有元素上所分担风险的总和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假设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：初始个人总风险为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。个人总风险达到某封顶值后将无法进行</a:t>
                </a:r>
                <a:r>
                  <a:rPr lang="zh-CN" altLang="en-US" dirty="0"/>
                  <a:t>操</a:t>
                </a:r>
                <a:r>
                  <a:rPr lang="zh-CN" altLang="en-US" dirty="0" smtClean="0"/>
                  <a:t>作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791200"/>
              </a:xfrm>
              <a:blipFill rotWithShape="1">
                <a:blip r:embed="rId2"/>
                <a:stretch>
                  <a:fillRect l="-1185" t="-2632" r="-1556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34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f(p)</a:t>
            </a:r>
            <a:r>
              <a:rPr lang="zh-CN" altLang="en-US" dirty="0" smtClean="0"/>
              <a:t>：度量元素包含的风险值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715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方型：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1,   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0,   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∈(0, 1]</m:t>
                    </m:r>
                  </m:oMath>
                </a14:m>
                <a:r>
                  <a:rPr lang="zh-CN" altLang="en-US" dirty="0" smtClean="0"/>
                  <a:t>是指定的使</a:t>
                </a:r>
                <a:r>
                  <a:rPr lang="en-US" altLang="zh-CN" dirty="0" smtClean="0"/>
                  <a:t>Risk</a:t>
                </a:r>
                <a:r>
                  <a:rPr lang="zh-CN" altLang="en-US" dirty="0"/>
                  <a:t>降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的选择比率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线性：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+1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反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𝑑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sup>
                        </m:sSubSup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b="0" dirty="0" smtClean="0"/>
              </a:p>
              <a:p>
                <a:pPr marL="457200" lvl="1" indent="0">
                  <a:buNone/>
                </a:pPr>
                <a:r>
                  <a:rPr lang="en-US" altLang="zh-CN" dirty="0"/>
                  <a:t>d</a:t>
                </a:r>
                <a:r>
                  <a:rPr lang="zh-CN" altLang="en-US" dirty="0" smtClean="0"/>
                  <a:t>决定了曲线的“陡度”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zh-CN" altLang="en-US" b="0" dirty="0" smtClean="0"/>
                  <a:t>（该曲线只含</a:t>
                </a:r>
                <a:r>
                  <a:rPr lang="zh-CN" altLang="en-US" dirty="0"/>
                  <a:t>反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曲线的前半部分）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zh-CN" altLang="en-US" dirty="0" smtClean="0"/>
                  <a:t>（以上均假设</a:t>
                </a:r>
                <a:r>
                  <a:rPr lang="en-US" altLang="zh-CN" dirty="0" smtClean="0"/>
                  <a:t>f(0) = 1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715000"/>
              </a:xfrm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6858000" y="17526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858000" y="6858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00" y="10668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153400" y="10668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629400" y="38100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629400" y="24384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29400" y="3124200"/>
            <a:ext cx="1295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858000" y="56388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858000" y="4267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6855178" y="4871156"/>
            <a:ext cx="1320800" cy="767644"/>
          </a:xfrm>
          <a:custGeom>
            <a:avLst/>
            <a:gdLst>
              <a:gd name="connsiteX0" fmla="*/ 0 w 1320800"/>
              <a:gd name="connsiteY0" fmla="*/ 0 h 767644"/>
              <a:gd name="connsiteX1" fmla="*/ 733778 w 1320800"/>
              <a:gd name="connsiteY1" fmla="*/ 90311 h 767644"/>
              <a:gd name="connsiteX2" fmla="*/ 1128889 w 1320800"/>
              <a:gd name="connsiteY2" fmla="*/ 451555 h 767644"/>
              <a:gd name="connsiteX3" fmla="*/ 1320800 w 1320800"/>
              <a:gd name="connsiteY3" fmla="*/ 767644 h 76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767644">
                <a:moveTo>
                  <a:pt x="0" y="0"/>
                </a:moveTo>
                <a:cubicBezTo>
                  <a:pt x="272815" y="7526"/>
                  <a:pt x="545630" y="15052"/>
                  <a:pt x="733778" y="90311"/>
                </a:cubicBezTo>
                <a:cubicBezTo>
                  <a:pt x="921926" y="165570"/>
                  <a:pt x="1031052" y="338666"/>
                  <a:pt x="1128889" y="451555"/>
                </a:cubicBezTo>
                <a:cubicBezTo>
                  <a:pt x="1226726" y="564444"/>
                  <a:pt x="1273763" y="666044"/>
                  <a:pt x="1320800" y="76764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077200" y="16880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7848600" y="37454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8077200" y="55742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3396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g(i, s)</a:t>
            </a:r>
            <a:r>
              <a:rPr lang="zh-CN" altLang="en-US" dirty="0" smtClean="0"/>
              <a:t>：风险分担比例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均分法：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, 0≤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0" smtClean="0">
                        <a:latin typeface="Cambria Math"/>
                      </a:rPr>
                      <m:t>, </m:t>
                    </m:r>
                    <m:r>
                      <a:rPr lang="zh-CN" altLang="en-US" b="0" i="1" smtClean="0">
                        <a:latin typeface="Cambria Math"/>
                      </a:rPr>
                      <m:t>且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</m:t>
                    </m:r>
                    <m:r>
                      <a:rPr lang="en-US" altLang="zh-CN" b="0" i="0" smtClean="0">
                        <a:latin typeface="Cambria Math"/>
                      </a:rPr>
                      <m:t>≥0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7348"/>
              </p:ext>
            </p:extLst>
          </p:nvPr>
        </p:nvGraphicFramePr>
        <p:xfrm>
          <a:off x="1981200" y="3322320"/>
          <a:ext cx="5080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g(i,</a:t>
                      </a:r>
                      <a:r>
                        <a:rPr lang="en-US" altLang="zh-CN" baseline="0" dirty="0" smtClean="0"/>
                        <a:t> 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g(i, 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g(i,</a:t>
                      </a:r>
                      <a:r>
                        <a:rPr lang="en-US" altLang="zh-CN" baseline="0" dirty="0" smtClean="0"/>
                        <a:t> 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g(I, 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16200000">
            <a:off x="5372099" y="1638299"/>
            <a:ext cx="382525" cy="28940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88854" y="2590800"/>
            <a:ext cx="154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Selectors (</a:t>
            </a:r>
            <a:r>
              <a:rPr lang="zh-CN" altLang="en-US" dirty="0" smtClean="0"/>
              <a:t>即</a:t>
            </a:r>
            <a:r>
              <a:rPr lang="en-US" altLang="zh-CN" dirty="0" smtClean="0"/>
              <a:t>s)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2983468"/>
            <a:ext cx="88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Creator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68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altLang="zh-CN" dirty="0" smtClean="0"/>
              <a:t>g(i, s)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r>
                  <a:rPr lang="zh-CN" altLang="en-US" dirty="0" smtClean="0"/>
                  <a:t>等差法：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+2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 smtClean="0"/>
                  <a:t>潜在的缺点是</a:t>
                </a:r>
                <a:r>
                  <a:rPr lang="en-US" altLang="zh-CN" dirty="0" smtClean="0"/>
                  <a:t>select</a:t>
                </a:r>
                <a:r>
                  <a:rPr lang="zh-CN" altLang="en-US" dirty="0" smtClean="0"/>
                  <a:t>的代价过低（</a:t>
                </a:r>
                <a:r>
                  <a:rPr lang="en-US" altLang="zh-CN" dirty="0" smtClean="0"/>
                  <a:t>1/X</a:t>
                </a:r>
                <a:r>
                  <a:rPr lang="zh-CN" altLang="en-US" dirty="0" smtClean="0"/>
                  <a:t>），可能不利于防止恶意</a:t>
                </a:r>
                <a:r>
                  <a:rPr lang="en-US" altLang="zh-CN" dirty="0" smtClean="0"/>
                  <a:t>select</a:t>
                </a:r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630" b="-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440298"/>
              </p:ext>
            </p:extLst>
          </p:nvPr>
        </p:nvGraphicFramePr>
        <p:xfrm>
          <a:off x="2057400" y="2514600"/>
          <a:ext cx="3835030" cy="2011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770"/>
                <a:gridCol w="671830"/>
                <a:gridCol w="671830"/>
                <a:gridCol w="671830"/>
                <a:gridCol w="909770"/>
              </a:tblGrid>
              <a:tr h="3276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276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g(i,</a:t>
                      </a:r>
                      <a:r>
                        <a:rPr lang="en-US" altLang="zh-CN" baseline="0" dirty="0" smtClean="0"/>
                        <a:t> 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76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g(i, 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76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g(i,</a:t>
                      </a:r>
                      <a:r>
                        <a:rPr lang="en-US" altLang="zh-CN" baseline="0" dirty="0" smtClean="0"/>
                        <a:t> 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3/6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2/6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485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g(i,</a:t>
                      </a:r>
                      <a:r>
                        <a:rPr lang="en-US" altLang="zh-CN" baseline="0" dirty="0" smtClean="0"/>
                        <a:t> 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4/10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3/10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2/10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1/10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模拟实验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54403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目的：验证</a:t>
            </a:r>
            <a:r>
              <a:rPr lang="en-US" altLang="zh-CN" dirty="0" smtClean="0"/>
              <a:t>Risk</a:t>
            </a:r>
            <a:r>
              <a:rPr lang="zh-CN" altLang="en-US" dirty="0" smtClean="0"/>
              <a:t>的效果</a:t>
            </a:r>
            <a:endParaRPr lang="en-US" altLang="zh-CN" dirty="0" smtClean="0"/>
          </a:p>
          <a:p>
            <a:r>
              <a:rPr lang="zh-CN" altLang="en-US" dirty="0"/>
              <a:t>方</a:t>
            </a:r>
            <a:r>
              <a:rPr lang="zh-CN" altLang="en-US" dirty="0" smtClean="0"/>
              <a:t>法：对比系统中</a:t>
            </a:r>
            <a:r>
              <a:rPr lang="zh-CN" altLang="en-US" b="1" i="1" dirty="0" smtClean="0"/>
              <a:t>元素平均质量</a:t>
            </a:r>
            <a:r>
              <a:rPr lang="zh-CN" altLang="en-US" dirty="0" smtClean="0"/>
              <a:t>的演化情况</a:t>
            </a:r>
            <a:endParaRPr lang="en-US" altLang="zh-CN" dirty="0" smtClean="0"/>
          </a:p>
          <a:p>
            <a:pPr lvl="1"/>
            <a:r>
              <a:rPr lang="zh-CN" altLang="en-US" dirty="0"/>
              <a:t>没有加</a:t>
            </a:r>
            <a:r>
              <a:rPr lang="zh-CN" altLang="en-US" dirty="0" smtClean="0"/>
              <a:t>入</a:t>
            </a:r>
            <a:r>
              <a:rPr lang="en-US" altLang="zh-CN" dirty="0" smtClean="0"/>
              <a:t>Risk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Risk</a:t>
            </a:r>
            <a:r>
              <a:rPr lang="zh-CN" altLang="en-US" dirty="0" smtClean="0"/>
              <a:t>按不同算法计算时</a:t>
            </a:r>
            <a:endParaRPr lang="en-US" altLang="zh-CN" dirty="0" smtClean="0"/>
          </a:p>
          <a:p>
            <a:r>
              <a:rPr lang="zh-CN" altLang="en-US" dirty="0" smtClean="0"/>
              <a:t>期望：</a:t>
            </a:r>
            <a:endParaRPr lang="en-US" altLang="zh-CN" dirty="0" smtClean="0"/>
          </a:p>
          <a:p>
            <a:pPr lvl="1"/>
            <a:r>
              <a:rPr lang="zh-CN" altLang="en-US" dirty="0"/>
              <a:t>没</a:t>
            </a:r>
            <a:r>
              <a:rPr lang="zh-CN" altLang="en-US" dirty="0" smtClean="0"/>
              <a:t>有</a:t>
            </a:r>
            <a:r>
              <a:rPr lang="en-US" altLang="zh-CN" dirty="0" smtClean="0"/>
              <a:t>Risk</a:t>
            </a:r>
            <a:r>
              <a:rPr lang="zh-CN" altLang="en-US" dirty="0" smtClean="0"/>
              <a:t>时，平均质量有下降的趋势</a:t>
            </a:r>
            <a:endParaRPr lang="en-US" altLang="zh-CN" dirty="0" smtClean="0"/>
          </a:p>
          <a:p>
            <a:pPr lvl="1"/>
            <a:r>
              <a:rPr lang="zh-CN" altLang="en-US" dirty="0"/>
              <a:t>参数</a:t>
            </a:r>
            <a:r>
              <a:rPr lang="zh-CN" altLang="en-US" dirty="0" smtClean="0"/>
              <a:t>合适的</a:t>
            </a:r>
            <a:r>
              <a:rPr lang="en-US" altLang="zh-CN" dirty="0" smtClean="0"/>
              <a:t>Risk</a:t>
            </a:r>
            <a:r>
              <a:rPr lang="zh-CN" altLang="en-US" dirty="0" smtClean="0"/>
              <a:t>算法使平均质量稳定或上升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实验设计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系统中加入多个</a:t>
            </a:r>
            <a:r>
              <a:rPr lang="en-US" altLang="zh-CN" dirty="0" smtClean="0"/>
              <a:t>Agent</a:t>
            </a:r>
          </a:p>
          <a:p>
            <a:r>
              <a:rPr lang="zh-CN" altLang="en-US" dirty="0"/>
              <a:t>非实</a:t>
            </a:r>
            <a:r>
              <a:rPr lang="zh-CN" altLang="en-US" dirty="0" smtClean="0"/>
              <a:t>时：系统按“轮”（</a:t>
            </a:r>
            <a:r>
              <a:rPr lang="en-US" altLang="zh-CN" dirty="0" smtClean="0"/>
              <a:t>Turn</a:t>
            </a:r>
            <a:r>
              <a:rPr lang="zh-CN" altLang="en-US" dirty="0" smtClean="0"/>
              <a:t>）运行，每一轮中每个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行动一次，其行动是</a:t>
            </a:r>
            <a:r>
              <a:rPr lang="en-US" altLang="zh-CN" dirty="0" smtClean="0"/>
              <a:t>Create, Select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中的一个</a:t>
            </a:r>
            <a:endParaRPr lang="en-US" altLang="zh-CN" dirty="0" smtClean="0"/>
          </a:p>
          <a:p>
            <a:r>
              <a:rPr lang="zh-CN" altLang="en-US" dirty="0"/>
              <a:t>元</a:t>
            </a:r>
            <a:r>
              <a:rPr lang="zh-CN" altLang="en-US" dirty="0" smtClean="0"/>
              <a:t>素的属性：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Quality</a:t>
            </a:r>
            <a:r>
              <a:rPr lang="zh-CN" altLang="en-US" dirty="0" smtClean="0"/>
              <a:t>：在创建时定义，之后不会改变</a:t>
            </a:r>
            <a:endParaRPr lang="en-US" altLang="zh-CN" dirty="0" smtClean="0"/>
          </a:p>
          <a:p>
            <a:r>
              <a:rPr lang="en-US" altLang="zh-CN" dirty="0" smtClean="0"/>
              <a:t>Agent</a:t>
            </a:r>
            <a:r>
              <a:rPr lang="zh-CN" altLang="en-US" dirty="0" smtClean="0"/>
              <a:t>的属性和行为：</a:t>
            </a:r>
            <a:endParaRPr lang="en-US" altLang="zh-CN" dirty="0" smtClean="0"/>
          </a:p>
          <a:p>
            <a:pPr lvl="1"/>
            <a:r>
              <a:rPr lang="en-US" dirty="0" smtClean="0"/>
              <a:t>Rating [min, max]</a:t>
            </a:r>
            <a:r>
              <a:rPr lang="zh-CN" altLang="en-US" dirty="0" smtClean="0"/>
              <a:t>：该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创建的元素</a:t>
            </a:r>
            <a:r>
              <a:rPr lang="en-US" altLang="zh-CN" dirty="0" smtClean="0"/>
              <a:t>Quality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min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max</a:t>
            </a:r>
            <a:r>
              <a:rPr lang="zh-CN" altLang="en-US" dirty="0" smtClean="0"/>
              <a:t>之间</a:t>
            </a:r>
            <a:endParaRPr lang="en-US" altLang="zh-CN" dirty="0" smtClean="0"/>
          </a:p>
          <a:p>
            <a:pPr lvl="1"/>
            <a:r>
              <a:rPr lang="en-US" dirty="0" smtClean="0"/>
              <a:t>Create/Select Preference</a:t>
            </a:r>
            <a:r>
              <a:rPr lang="zh-CN" altLang="en-US" dirty="0" smtClean="0"/>
              <a:t>：这两个属性决定了该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采取三种行动的概率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 Policy</a:t>
            </a:r>
            <a:r>
              <a:rPr lang="zh-CN" altLang="en-US" dirty="0" smtClean="0"/>
              <a:t>：该</a:t>
            </a:r>
            <a:r>
              <a:rPr lang="en-US" altLang="zh-CN" dirty="0" smtClean="0"/>
              <a:t>Agent</a:t>
            </a:r>
            <a:r>
              <a:rPr lang="zh-CN" altLang="en-US" dirty="0"/>
              <a:t>进</a:t>
            </a:r>
            <a:r>
              <a:rPr lang="zh-CN" altLang="en-US" dirty="0" smtClean="0"/>
              <a:t>行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操作时可以有不同的策略（质量优先、低质量优先、</a:t>
            </a:r>
            <a:r>
              <a:rPr lang="zh-CN" altLang="en-US" dirty="0"/>
              <a:t>选择</a:t>
            </a:r>
            <a:r>
              <a:rPr lang="zh-CN" altLang="en-US" dirty="0" smtClean="0"/>
              <a:t>率优先）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2400" y="4343400"/>
            <a:ext cx="19812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行为能力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95057" y="5257800"/>
            <a:ext cx="1948543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行为习惯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7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9134</TotalTime>
  <Words>1383</Words>
  <Application>Microsoft Office PowerPoint</Application>
  <PresentationFormat>全屏显示(4:3)</PresentationFormat>
  <Paragraphs>207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Theme</vt:lpstr>
      <vt:lpstr>CoFM中基于风险的监管机制</vt:lpstr>
      <vt:lpstr>Motivation</vt:lpstr>
      <vt:lpstr>在CoFM中引入监管机制</vt:lpstr>
      <vt:lpstr>基于风险的监管机制</vt:lpstr>
      <vt:lpstr>f(p)：度量元素包含的风险值</vt:lpstr>
      <vt:lpstr>g(i, s)：风险分担比例</vt:lpstr>
      <vt:lpstr>g(i, s) </vt:lpstr>
      <vt:lpstr>模拟实验</vt:lpstr>
      <vt:lpstr>实验设计</vt:lpstr>
      <vt:lpstr>不同特性的Agent举例</vt:lpstr>
      <vt:lpstr>实验1</vt:lpstr>
      <vt:lpstr>PowerPoint 演示文稿</vt:lpstr>
      <vt:lpstr>PowerPoint 演示文稿</vt:lpstr>
      <vt:lpstr>PowerPoint 演示文稿</vt:lpstr>
      <vt:lpstr>PowerPoint 演示文稿</vt:lpstr>
      <vt:lpstr>后续模拟要加入的内容</vt:lpstr>
      <vt:lpstr>动态环境</vt:lpstr>
      <vt:lpstr>BitCoin总体财富增长</vt:lpstr>
      <vt:lpstr>增长速度</vt:lpstr>
      <vt:lpstr>Proof-Of-Work：防止“假劳动”</vt:lpstr>
      <vt:lpstr>CoFM的Max Risk动态变化</vt:lpstr>
    </vt:vector>
  </TitlesOfParts>
  <Company>PKU.DR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Model for CoFM</dc:title>
  <dc:creator>Yi Li</dc:creator>
  <cp:lastModifiedBy>Li Yi</cp:lastModifiedBy>
  <cp:revision>189</cp:revision>
  <dcterms:created xsi:type="dcterms:W3CDTF">2011-07-16T11:52:28Z</dcterms:created>
  <dcterms:modified xsi:type="dcterms:W3CDTF">2011-12-15T13:58:25Z</dcterms:modified>
</cp:coreProperties>
</file>