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9" r:id="rId11"/>
    <p:sldId id="270" r:id="rId12"/>
    <p:sldId id="273" r:id="rId13"/>
    <p:sldId id="274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 = 2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6.8235294117647075E-2</c:v>
                </c:pt>
                <c:pt idx="2">
                  <c:v>0.23200000000000004</c:v>
                </c:pt>
                <c:pt idx="3">
                  <c:v>0.41760000000000003</c:v>
                </c:pt>
                <c:pt idx="4">
                  <c:v>0.58000000000000007</c:v>
                </c:pt>
                <c:pt idx="5">
                  <c:v>0.70731707317073178</c:v>
                </c:pt>
                <c:pt idx="6">
                  <c:v>0.80307692307692313</c:v>
                </c:pt>
                <c:pt idx="7">
                  <c:v>0.87446153846153862</c:v>
                </c:pt>
                <c:pt idx="8">
                  <c:v>0.92800000000000016</c:v>
                </c:pt>
                <c:pt idx="9">
                  <c:v>0.96865979381443312</c:v>
                </c:pt>
                <c:pt idx="10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 = 4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0</c:v>
                </c:pt>
                <c:pt idx="1">
                  <c:v>3.9906614785992223E-3</c:v>
                </c:pt>
                <c:pt idx="2">
                  <c:v>6.0329411764705881E-2</c:v>
                </c:pt>
                <c:pt idx="3">
                  <c:v>0.24650919881305633</c:v>
                </c:pt>
                <c:pt idx="4">
                  <c:v>0.51280000000000003</c:v>
                </c:pt>
                <c:pt idx="5">
                  <c:v>0.72758229284903508</c:v>
                </c:pt>
                <c:pt idx="6">
                  <c:v>0.85642886597938139</c:v>
                </c:pt>
                <c:pt idx="7">
                  <c:v>0.92678419269853218</c:v>
                </c:pt>
                <c:pt idx="8">
                  <c:v>0.9652705882352941</c:v>
                </c:pt>
                <c:pt idx="9">
                  <c:v>0.98708546281355436</c:v>
                </c:pt>
                <c:pt idx="10">
                  <c:v>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 = 8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1">
                  <c:v>1.5268556082823445E-5</c:v>
                </c:pt>
                <c:pt idx="2">
                  <c:v>3.893600622568094E-3</c:v>
                </c:pt>
                <c:pt idx="3">
                  <c:v>9.1062038877623125E-2</c:v>
                </c:pt>
                <c:pt idx="4">
                  <c:v>0.50032768000000005</c:v>
                </c:pt>
                <c:pt idx="5">
                  <c:v>0.85689263220661127</c:v>
                </c:pt>
                <c:pt idx="6">
                  <c:v>0.96307757326683296</c:v>
                </c:pt>
                <c:pt idx="7">
                  <c:v>0.98940747678622365</c:v>
                </c:pt>
                <c:pt idx="8">
                  <c:v>0.99676175937743206</c:v>
                </c:pt>
                <c:pt idx="9">
                  <c:v>0.99913423922747924</c:v>
                </c:pt>
                <c:pt idx="10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58016"/>
        <c:axId val="22147072"/>
      </c:scatterChart>
      <c:valAx>
        <c:axId val="19958016"/>
        <c:scaling>
          <c:orientation val="minMax"/>
          <c:max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l-GR" altLang="en-US" dirty="0" smtClean="0"/>
                  <a:t>ρ</a:t>
                </a:r>
                <a:endParaRPr lang="en-US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147072"/>
        <c:crosses val="autoZero"/>
        <c:crossBetween val="midCat"/>
        <c:majorUnit val="0.1"/>
      </c:valAx>
      <c:valAx>
        <c:axId val="22147072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altLang="en-US" dirty="0" smtClean="0"/>
                  <a:t>Value</a:t>
                </a:r>
                <a:endParaRPr lang="en-US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958016"/>
        <c:crosses val="autoZero"/>
        <c:crossBetween val="midCat"/>
        <c:majorUnit val="0.1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2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1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2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D702-BDF9-4C5D-A2F5-FCF5367B0708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Value Model for </a:t>
            </a:r>
            <a:r>
              <a:rPr lang="en-US" dirty="0" err="1" smtClean="0"/>
              <a:t>CoFM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9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边界条件分析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b="1" dirty="0" smtClean="0"/>
                  <a:t>一个元素被</a:t>
                </a:r>
                <a:r>
                  <a:rPr lang="en-US" altLang="zh-CN" b="1" dirty="0" smtClean="0"/>
                  <a:t>100%</a:t>
                </a:r>
                <a:r>
                  <a:rPr lang="zh-CN" altLang="en-US" b="1" dirty="0" smtClean="0"/>
                  <a:t>的人选择</a:t>
                </a:r>
                <a:r>
                  <a:rPr lang="zh-CN" altLang="en-US" dirty="0" smtClean="0"/>
                  <a:t>。计算群体总财富的变化：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[1−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altLang="zh-CN" dirty="0">
                  <a:ea typeface="Cambria Math"/>
                </a:endParaRPr>
              </a:p>
              <a:p>
                <a:pPr marL="0" indent="0">
                  <a:buNone/>
                </a:pPr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ea typeface="Cambria Math"/>
                  </a:rPr>
                  <a:t>整</a:t>
                </a:r>
                <a:r>
                  <a:rPr lang="zh-CN" altLang="en-US" dirty="0" smtClean="0">
                    <a:ea typeface="Cambria Math"/>
                  </a:rPr>
                  <a:t>理得（为简便起见，设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dirty="0" smtClean="0">
                    <a:ea typeface="Cambria Math"/>
                  </a:rPr>
                  <a:t>为整数）：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nary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ea typeface="Cambria Math"/>
                  </a:rPr>
                  <a:t>注意到</a:t>
                </a:r>
                <a:r>
                  <a:rPr lang="en-US" altLang="zh-CN" b="0" dirty="0" smtClean="0">
                    <a:ea typeface="Cambria Math"/>
                  </a:rPr>
                  <a:t>V</a:t>
                </a:r>
                <a:r>
                  <a:rPr lang="zh-CN" altLang="en-US" b="0" dirty="0" smtClean="0">
                    <a:ea typeface="Cambria Math"/>
                  </a:rPr>
                  <a:t>是单调递增函数，因此求和的最大项在</a:t>
                </a:r>
                <a:r>
                  <a:rPr lang="en-US" altLang="zh-CN" dirty="0" smtClean="0">
                    <a:ea typeface="Cambria Math"/>
                  </a:rPr>
                  <a:t>i=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zh-CN" altLang="en-US" b="0" dirty="0" smtClean="0">
                    <a:ea typeface="Cambria Math"/>
                  </a:rPr>
                  <a:t>时取得，于是：</a:t>
                </a:r>
                <a:endParaRPr lang="en-US" altLang="zh-CN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  <a:blipFill rotWithShape="1">
                <a:blip r:embed="rId2"/>
                <a:stretch>
                  <a:fillRect l="-1852" t="-2737" r="-889" b="-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28800" y="34290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创建者的收入与支出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10200" y="3429000"/>
                <a:ext cx="30480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zh-CN" altLang="en-US" i="1" dirty="0">
                        <a:latin typeface="Cambria Math"/>
                        <a:ea typeface="Cambria Math"/>
                      </a:rPr>
                      <m:t>选择者</m:t>
                    </m:r>
                  </m:oMath>
                </a14:m>
                <a:r>
                  <a:rPr lang="zh-CN" altLang="en-US" dirty="0" smtClean="0"/>
                  <a:t>所得回报，注意此时元素价值为最大值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429000"/>
                <a:ext cx="3048000" cy="60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886199" y="3429000"/>
            <a:ext cx="1295401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人支付价格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9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0"/>
                <a:ext cx="8229600" cy="6400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altLang="zh-CN" sz="24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sz="2400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sz="2400" b="0" i="1" dirty="0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2400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altLang="zh-CN" sz="2400" dirty="0" smtClean="0">
                  <a:ea typeface="Cambria Math"/>
                </a:endParaRPr>
              </a:p>
              <a:p>
                <a:r>
                  <a:rPr lang="zh-CN" altLang="en-US" dirty="0" smtClean="0">
                    <a:ea typeface="Cambria Math"/>
                  </a:rPr>
                  <a:t>由于上述情况是协同建模的</a:t>
                </a:r>
                <a:r>
                  <a:rPr lang="zh-CN" altLang="en-US" b="1" dirty="0" smtClean="0">
                    <a:solidFill>
                      <a:srgbClr val="FF0000"/>
                    </a:solidFill>
                    <a:ea typeface="Cambria Math"/>
                  </a:rPr>
                  <a:t>最理想结果</a:t>
                </a:r>
                <a:r>
                  <a:rPr lang="zh-CN" altLang="en-US" dirty="0" smtClean="0">
                    <a:ea typeface="Cambria Math"/>
                  </a:rPr>
                  <a:t>（创造被</a:t>
                </a:r>
                <a:r>
                  <a:rPr lang="en-US" altLang="zh-CN" dirty="0" smtClean="0">
                    <a:ea typeface="Cambria Math"/>
                  </a:rPr>
                  <a:t>100%</a:t>
                </a:r>
                <a:r>
                  <a:rPr lang="zh-CN" altLang="en-US" dirty="0" smtClean="0">
                    <a:ea typeface="Cambria Math"/>
                  </a:rPr>
                  <a:t>认可，即</a:t>
                </a:r>
                <a:r>
                  <a:rPr lang="en-US" altLang="zh-CN" dirty="0" smtClean="0">
                    <a:ea typeface="Cambria Math"/>
                  </a:rPr>
                  <a:t>FM</a:t>
                </a:r>
                <a:r>
                  <a:rPr lang="zh-CN" altLang="en-US" dirty="0" smtClean="0">
                    <a:ea typeface="Cambria Math"/>
                  </a:rPr>
                  <a:t>中没有任何协同建模意义上的缺陷），因此</a:t>
                </a:r>
                <a:r>
                  <a:rPr lang="zh-CN" altLang="en-US" b="1" dirty="0" smtClean="0">
                    <a:solidFill>
                      <a:srgbClr val="FF0000"/>
                    </a:solidFill>
                    <a:ea typeface="Cambria Math"/>
                  </a:rPr>
                  <a:t>必须</a:t>
                </a:r>
                <a:r>
                  <a:rPr lang="zh-CN" altLang="en-US" dirty="0" smtClean="0">
                    <a:ea typeface="Cambria Math"/>
                  </a:rPr>
                  <a:t>规定此时群体总财富至少不应减少</a:t>
                </a:r>
                <a:r>
                  <a:rPr lang="en-US" altLang="zh-CN" dirty="0" smtClean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0)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dirty="0" smtClean="0">
                    <a:ea typeface="Cambria Math"/>
                  </a:rPr>
                  <a:t>；否则，可推知在</a:t>
                </a:r>
                <a:r>
                  <a:rPr lang="zh-CN" altLang="en-US" dirty="0" smtClean="0">
                    <a:solidFill>
                      <a:srgbClr val="FF0000"/>
                    </a:solidFill>
                    <a:ea typeface="Cambria Math"/>
                  </a:rPr>
                  <a:t>任何</a:t>
                </a:r>
                <a:r>
                  <a:rPr lang="en-US" altLang="zh-CN" dirty="0" err="1" smtClean="0">
                    <a:solidFill>
                      <a:srgbClr val="FF0000"/>
                    </a:solidFill>
                    <a:ea typeface="Cambria Math"/>
                  </a:rPr>
                  <a:t>CoFM</a:t>
                </a:r>
                <a:r>
                  <a:rPr lang="zh-CN" altLang="en-US" dirty="0" smtClean="0">
                    <a:solidFill>
                      <a:srgbClr val="FF0000"/>
                    </a:solidFill>
                    <a:ea typeface="Cambria Math"/>
                  </a:rPr>
                  <a:t>过程</a:t>
                </a:r>
                <a:r>
                  <a:rPr lang="zh-CN" altLang="en-US" dirty="0" smtClean="0">
                    <a:ea typeface="Cambria Math"/>
                  </a:rPr>
                  <a:t>中群体财富都将不断减少（证明见后</a:t>
                </a:r>
                <a:r>
                  <a:rPr lang="zh-CN" altLang="en-US" dirty="0">
                    <a:ea typeface="Cambria Math"/>
                  </a:rPr>
                  <a:t>）</a:t>
                </a:r>
                <a:r>
                  <a:rPr lang="zh-CN" altLang="en-US" dirty="0" smtClean="0">
                    <a:ea typeface="Cambria Math"/>
                  </a:rPr>
                  <a:t>，最终会导致建模无法进行！</a:t>
                </a:r>
                <a:endParaRPr lang="en-US" altLang="zh-CN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ea typeface="Cambria Math"/>
                  </a:rPr>
                  <a:t>	</a:t>
                </a:r>
                <a:r>
                  <a:rPr lang="zh-CN" altLang="en-US" dirty="0" smtClean="0">
                    <a:ea typeface="Cambria Math"/>
                  </a:rPr>
                  <a:t>由此得到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altLang="zh-CN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0"/>
                <a:ext cx="8229600" cy="6400800"/>
              </a:xfrm>
              <a:blipFill rotWithShape="1">
                <a:blip r:embed="rId2"/>
                <a:stretch>
                  <a:fillRect l="-1481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77000" y="990600"/>
                <a:ext cx="22860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等</a:t>
                </a:r>
                <a:r>
                  <a:rPr lang="zh-CN" altLang="en-US" dirty="0" smtClean="0"/>
                  <a:t>号在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altLang="zh-CN" dirty="0" smtClean="0"/>
                  <a:t>=1</a:t>
                </a:r>
                <a:r>
                  <a:rPr lang="zh-CN" altLang="en-US" dirty="0" smtClean="0"/>
                  <a:t>时取得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990600"/>
                <a:ext cx="2286000" cy="533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4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创建成本回收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设认可率达到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 smtClean="0"/>
                  <a:t>时收回成本，即：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𝑃𝑁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代</a:t>
                </a:r>
                <a:r>
                  <a:rPr lang="zh-CN" altLang="en-US" dirty="0" smtClean="0"/>
                  <a:t>入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的值得：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𝜆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上式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中</m:t>
                    </m:r>
                    <m:r>
                      <a:rPr lang="zh-CN" altLang="en-US" i="1" smtClean="0">
                        <a:latin typeface="Cambria Math"/>
                      </a:rPr>
                      <m:t>𝜆</m:t>
                    </m:r>
                    <m:r>
                      <a:rPr lang="zh-CN" altLang="en-US" b="0" i="1" smtClean="0">
                        <a:latin typeface="Cambria Math"/>
                      </a:rPr>
                      <m:t>和</m:t>
                    </m:r>
                    <m:r>
                      <a:rPr lang="zh-CN" alt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dirty="0" smtClean="0"/>
                  <a:t>的物理意义是明确的，因此我们希望将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表为这二者的函数，得到：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&gt;1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</a:t>
                </a:r>
                <a:r>
                  <a:rPr lang="zh-CN" altLang="en-US" dirty="0" smtClean="0"/>
                  <a:t>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0&lt;</m:t>
                    </m:r>
                    <m:r>
                      <a:rPr lang="zh-CN" altLang="en-US" b="0" i="1" dirty="0" smtClean="0">
                        <a:latin typeface="Cambria Math"/>
                      </a:rPr>
                      <m:t>𝜃</m:t>
                    </m:r>
                    <m:r>
                      <a:rPr lang="en-US" altLang="zh-CN" b="0" i="1" dirty="0" smtClean="0">
                        <a:latin typeface="Cambria Math"/>
                      </a:rPr>
                      <m:t>&lt;1</m:t>
                    </m:r>
                    <m:r>
                      <a:rPr lang="zh-CN" altLang="en-US" b="0" i="1" dirty="0" smtClean="0">
                        <a:latin typeface="Cambria Math"/>
                      </a:rPr>
                      <m:t>且</m:t>
                    </m:r>
                  </m:oMath>
                </a14:m>
                <a:r>
                  <a:rPr lang="en-US" altLang="zh-CN" dirty="0" smtClean="0"/>
                  <a:t>log(x)</a:t>
                </a:r>
                <a:r>
                  <a:rPr lang="zh-CN" altLang="en-US" dirty="0" smtClean="0"/>
                  <a:t>仅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x&gt;0</a:t>
                </a:r>
                <a:r>
                  <a:rPr lang="zh-CN" altLang="en-US" dirty="0" smtClean="0"/>
                  <a:t>时有意义，于是可以确定：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&lt;2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  <a:blipFill rotWithShape="1">
                <a:blip r:embed="rId2"/>
                <a:stretch>
                  <a:fillRect l="-1852" t="-1895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2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总结：</a:t>
            </a:r>
            <a:r>
              <a:rPr lang="en-US" altLang="zh-CN" dirty="0" smtClean="0"/>
              <a:t>Value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8674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首先，人为给定两个常数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 smtClean="0"/>
                  <a:t>，其物理意义分别是“前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dirty="0" smtClean="0"/>
                  <a:t>的选择者可能得到回报”和</a:t>
                </a:r>
                <a:r>
                  <a:rPr lang="zh-CN" altLang="en-US" dirty="0"/>
                  <a:t>“当选择者比例达到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/>
                  <a:t>时，创建者的成本才能得以回收</a:t>
                </a:r>
                <a:r>
                  <a:rPr lang="zh-CN" altLang="en-US" dirty="0" smtClean="0"/>
                  <a:t>”，且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𝜃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&lt;2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其次，由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zh-CN" altLang="en-US" dirty="0" smtClean="0"/>
                  <a:t>确定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最后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，由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zh-CN" altLang="en-US" dirty="0" smtClean="0">
                    <a:ea typeface="Cambria Math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(1+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>
                    <a:ea typeface="Cambria Math"/>
                  </a:rPr>
                  <a:t>，就可以计算财富的变化了</a:t>
                </a:r>
                <a:endParaRPr lang="en-US" altLang="zh-CN" dirty="0">
                  <a:ea typeface="Cambria Math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867400"/>
              </a:xfrm>
              <a:blipFill rotWithShape="1">
                <a:blip r:embed="rId2"/>
                <a:stretch>
                  <a:fillRect l="-1630" t="-166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7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证明：群体财富增长定理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8674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定理：对一个元素而言，认可率越高，则群体财富增长越多</a:t>
                </a:r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明：设总共有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人，其中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人选择该元素，则财富增长量为：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dirty="0"/>
                  <a:t>对</a:t>
                </a:r>
                <a:r>
                  <a:rPr lang="zh-CN" altLang="en-US" dirty="0" smtClean="0"/>
                  <a:t>于</a:t>
                </a:r>
                <a:r>
                  <a:rPr lang="en-US" altLang="zh-CN" dirty="0" smtClean="0"/>
                  <a:t>K1&gt;K2,</a:t>
                </a:r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sz="2200" b="0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2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sz="22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altLang="zh-CN" sz="22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25"/>
                                </m:rP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由</a:t>
                </a:r>
                <a:r>
                  <a:rPr lang="zh-CN" altLang="en-US" dirty="0" smtClean="0"/>
                  <a:t>于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是单调递增函数，于是两个求和式内均为正项，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Δ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，得证。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867400"/>
              </a:xfrm>
              <a:blipFill rotWithShape="1">
                <a:blip r:embed="rId2"/>
                <a:stretch>
                  <a:fillRect l="-1852" t="-1351" r="-2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8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推论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一个</a:t>
            </a:r>
            <a:r>
              <a:rPr lang="en-US" altLang="zh-CN" b="1" dirty="0" err="1" smtClean="0"/>
              <a:t>CoFM</a:t>
            </a:r>
            <a:r>
              <a:rPr lang="zh-CN" altLang="en-US" b="1" dirty="0" smtClean="0"/>
              <a:t>项目的元素平均认可率越高，此项目的群体财富增长越多</a:t>
            </a:r>
            <a:endParaRPr lang="en-US" altLang="zh-CN" b="1" dirty="0" smtClean="0"/>
          </a:p>
          <a:p>
            <a:r>
              <a:rPr lang="zh-CN" altLang="en-US" dirty="0" smtClean="0"/>
              <a:t>由</a:t>
            </a:r>
            <a:r>
              <a:rPr lang="zh-CN" altLang="en-US" dirty="0" smtClean="0"/>
              <a:t>前述讨论可知，“选择”是唯一能够增加群体财富的手</a:t>
            </a:r>
            <a:r>
              <a:rPr lang="zh-CN" altLang="en-US" dirty="0" smtClean="0"/>
              <a:t>段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因</a:t>
            </a:r>
            <a:r>
              <a:rPr lang="zh-CN" altLang="en-US" dirty="0" smtClean="0"/>
              <a:t>此可认为“平均认可率”等价于“群体财富量”</a:t>
            </a:r>
            <a:endParaRPr lang="en-US" altLang="zh-CN" dirty="0" smtClean="0"/>
          </a:p>
          <a:p>
            <a:r>
              <a:rPr lang="zh-CN" altLang="en-US" dirty="0" smtClean="0"/>
              <a:t>进一步，平</a:t>
            </a:r>
            <a:r>
              <a:rPr lang="zh-CN" altLang="en-US" dirty="0"/>
              <a:t>均认可率高意味着，在该建模群体的水平范围内：</a:t>
            </a:r>
            <a:endParaRPr lang="en-US" altLang="zh-CN" dirty="0"/>
          </a:p>
          <a:p>
            <a:pPr lvl="1"/>
            <a:r>
              <a:rPr lang="zh-CN" altLang="en-US" dirty="0"/>
              <a:t>质量较低的元素远少于质量较高者</a:t>
            </a:r>
            <a:endParaRPr lang="en-US" altLang="zh-CN" dirty="0"/>
          </a:p>
          <a:p>
            <a:pPr lvl="1"/>
            <a:r>
              <a:rPr lang="zh-CN" altLang="en-US" dirty="0"/>
              <a:t>达成了较广泛的共</a:t>
            </a:r>
            <a:r>
              <a:rPr lang="zh-CN" altLang="en-US" dirty="0" smtClean="0"/>
              <a:t>识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结</a:t>
            </a:r>
            <a:r>
              <a:rPr lang="zh-CN" altLang="en-US" b="1" dirty="0" smtClean="0">
                <a:solidFill>
                  <a:srgbClr val="FF0000"/>
                </a:solidFill>
              </a:rPr>
              <a:t>论</a:t>
            </a:r>
            <a:r>
              <a:rPr lang="zh-CN" altLang="en-US" dirty="0" smtClean="0"/>
              <a:t>：对一给定群体，群体财富总量反映了其协同建模得到的特征模型质量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4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Value Model</a:t>
            </a:r>
            <a:r>
              <a:rPr lang="zh-CN" altLang="en-US" dirty="0" smtClean="0"/>
              <a:t>的动机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CoFM</a:t>
            </a:r>
            <a:endParaRPr lang="en-US" altLang="zh-CN" dirty="0" smtClean="0"/>
          </a:p>
          <a:p>
            <a:pPr lvl="1"/>
            <a:r>
              <a:rPr lang="zh-CN" altLang="en-US" dirty="0"/>
              <a:t>提供</a:t>
            </a:r>
            <a:r>
              <a:rPr lang="zh-CN" altLang="en-US" dirty="0" smtClean="0"/>
              <a:t>了一个协同构建特征模型的环境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扩展的特征模型元模型允许新的元素以无破坏性的方式被添加进来</a:t>
            </a:r>
            <a:endParaRPr lang="en-US" altLang="zh-CN" dirty="0" smtClean="0"/>
          </a:p>
          <a:p>
            <a:pPr lvl="2"/>
            <a:r>
              <a:rPr lang="zh-CN" altLang="en-US" dirty="0"/>
              <a:t>无破坏</a:t>
            </a:r>
            <a:r>
              <a:rPr lang="zh-CN" altLang="en-US" dirty="0" smtClean="0"/>
              <a:t>性：新元素的添加不会导致已有元素的修改、覆盖或删除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要优点在于可以自由的收集不同见解，使所有建模者的意见都得以充分的表达</a:t>
            </a:r>
            <a:endParaRPr lang="en-US" altLang="zh-CN" dirty="0" smtClean="0"/>
          </a:p>
          <a:p>
            <a:r>
              <a:rPr lang="zh-CN" altLang="en-US" dirty="0"/>
              <a:t>潜</a:t>
            </a:r>
            <a:r>
              <a:rPr lang="zh-CN" altLang="en-US" dirty="0" smtClean="0"/>
              <a:t>在的问题在于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无破坏性使得“创建”不用承担任何后果，建模者可能毫无顾虑的添加很多低质量的元素，造成特征模型整体质量的下降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能出现大量冲突的元素，使得整个特征模型表达的语义不甚</a:t>
            </a:r>
            <a:r>
              <a:rPr lang="zh-CN" altLang="en-US" smtClean="0"/>
              <a:t>明确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3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Value</a:t>
            </a:r>
            <a:r>
              <a:rPr lang="zh-CN" altLang="en-US" dirty="0"/>
              <a:t>应</a:t>
            </a:r>
            <a:r>
              <a:rPr lang="zh-CN" altLang="en-US" dirty="0" smtClean="0"/>
              <a:t>对上述问题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zh-CN" altLang="en-US" dirty="0" smtClean="0"/>
              <a:t>一般意义上，</a:t>
            </a:r>
            <a:r>
              <a:rPr lang="en-US" altLang="zh-CN" dirty="0" smtClean="0"/>
              <a:t>Valuable Element</a:t>
            </a:r>
            <a:r>
              <a:rPr lang="zh-CN" altLang="en-US" dirty="0" smtClean="0"/>
              <a:t>等于</a:t>
            </a:r>
            <a:endParaRPr lang="en-US" altLang="zh-CN" dirty="0" smtClean="0"/>
          </a:p>
          <a:p>
            <a:pPr lvl="1"/>
            <a:r>
              <a:rPr lang="zh-CN" altLang="en-US" dirty="0"/>
              <a:t>质</a:t>
            </a:r>
            <a:r>
              <a:rPr lang="zh-CN" altLang="en-US" dirty="0" smtClean="0"/>
              <a:t>量高的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合理的、正确的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中，要求每个建模者把元素挑选到自己的</a:t>
            </a:r>
            <a:r>
              <a:rPr lang="en-US" altLang="zh-CN" dirty="0" smtClean="0"/>
              <a:t>personal feature model</a:t>
            </a:r>
            <a:r>
              <a:rPr lang="zh-CN" altLang="en-US" dirty="0" smtClean="0"/>
              <a:t>中。如果</a:t>
            </a:r>
            <a:r>
              <a:rPr lang="zh-CN" altLang="en-US" dirty="0" smtClean="0">
                <a:solidFill>
                  <a:srgbClr val="FF0000"/>
                </a:solidFill>
              </a:rPr>
              <a:t>这种挑选是有风险的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就可以用“挑选的人数占总人数的比例”来衡量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9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Value Model</a:t>
            </a:r>
            <a:endParaRPr lang="zh-CN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381000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76400" y="12192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76400" y="2514600"/>
            <a:ext cx="482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6161" y="10668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Value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3779044"/>
            <a:ext cx="2364750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 of people selecting it</a:t>
            </a:r>
          </a:p>
        </p:txBody>
      </p:sp>
      <p:sp>
        <p:nvSpPr>
          <p:cNvPr id="19" name="Freeform 18"/>
          <p:cNvSpPr/>
          <p:nvPr/>
        </p:nvSpPr>
        <p:spPr>
          <a:xfrm>
            <a:off x="1682044" y="1626159"/>
            <a:ext cx="4718756" cy="2203597"/>
          </a:xfrm>
          <a:custGeom>
            <a:avLst/>
            <a:gdLst>
              <a:gd name="connsiteX0" fmla="*/ 0 w 4718756"/>
              <a:gd name="connsiteY0" fmla="*/ 2203597 h 2203597"/>
              <a:gd name="connsiteX1" fmla="*/ 1354667 w 4718756"/>
              <a:gd name="connsiteY1" fmla="*/ 1977819 h 2203597"/>
              <a:gd name="connsiteX2" fmla="*/ 2460978 w 4718756"/>
              <a:gd name="connsiteY2" fmla="*/ 1300485 h 2203597"/>
              <a:gd name="connsiteX3" fmla="*/ 3183467 w 4718756"/>
              <a:gd name="connsiteY3" fmla="*/ 205463 h 2203597"/>
              <a:gd name="connsiteX4" fmla="*/ 4718756 w 4718756"/>
              <a:gd name="connsiteY4" fmla="*/ 2263 h 220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8756" h="2203597">
                <a:moveTo>
                  <a:pt x="0" y="2203597"/>
                </a:moveTo>
                <a:cubicBezTo>
                  <a:pt x="472252" y="2165967"/>
                  <a:pt x="944504" y="2128338"/>
                  <a:pt x="1354667" y="1977819"/>
                </a:cubicBezTo>
                <a:cubicBezTo>
                  <a:pt x="1764830" y="1827300"/>
                  <a:pt x="2156178" y="1595878"/>
                  <a:pt x="2460978" y="1300485"/>
                </a:cubicBezTo>
                <a:cubicBezTo>
                  <a:pt x="2765778" y="1005092"/>
                  <a:pt x="2807171" y="421833"/>
                  <a:pt x="3183467" y="205463"/>
                </a:cubicBezTo>
                <a:cubicBezTo>
                  <a:pt x="3559763" y="-10907"/>
                  <a:pt x="4139259" y="-4322"/>
                  <a:pt x="4718756" y="22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23023" y="1219200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Actual Value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2329934"/>
            <a:ext cx="225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Nominal Value </a:t>
            </a:r>
            <a:r>
              <a:rPr lang="en-US" altLang="zh-CN" b="1" i="1" dirty="0" smtClean="0"/>
              <a:t>(price)</a:t>
            </a:r>
            <a:endParaRPr lang="zh-CN" altLang="en-US" b="1" i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33600" y="2514600"/>
            <a:ext cx="0" cy="129540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94466" y="281940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Risk of Selection</a:t>
            </a:r>
            <a:endParaRPr lang="zh-CN" alt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419600" y="838200"/>
            <a:ext cx="0" cy="2971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3231" y="7620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 Risk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98693" y="762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 Risk</a:t>
            </a:r>
            <a:endParaRPr lang="zh-CN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7200" y="4267200"/>
            <a:ext cx="82296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smtClean="0"/>
              <a:t>Principles</a:t>
            </a:r>
            <a:endParaRPr lang="en-US" altLang="zh-CN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When a person selects an element, he pays for the </a:t>
            </a:r>
            <a:r>
              <a:rPr lang="en-US" altLang="zh-CN" b="1" dirty="0" smtClean="0"/>
              <a:t>price</a:t>
            </a:r>
            <a:r>
              <a:rPr lang="en-US" altLang="zh-CN" dirty="0" smtClean="0"/>
              <a:t> (the nominal value).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When the </a:t>
            </a:r>
            <a:r>
              <a:rPr lang="en-US" altLang="zh-CN" b="1" dirty="0" smtClean="0"/>
              <a:t>price is higher than actual value</a:t>
            </a:r>
            <a:r>
              <a:rPr lang="en-US" altLang="zh-CN" dirty="0" smtClean="0"/>
              <a:t>, there is a </a:t>
            </a:r>
            <a:r>
              <a:rPr lang="en-US" altLang="zh-CN" b="1" dirty="0" smtClean="0"/>
              <a:t>risk</a:t>
            </a:r>
            <a:r>
              <a:rPr lang="en-US" altLang="zh-CN" dirty="0" smtClean="0"/>
              <a:t> of selecting an element.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However, if the element is selected by the next person, the </a:t>
            </a:r>
            <a:r>
              <a:rPr lang="en-US" altLang="zh-CN" b="1" dirty="0" smtClean="0"/>
              <a:t>previous</a:t>
            </a:r>
            <a:r>
              <a:rPr lang="en-US" altLang="zh-CN" dirty="0" smtClean="0"/>
              <a:t> selected person will </a:t>
            </a:r>
            <a:r>
              <a:rPr lang="en-US" altLang="zh-CN" b="1" dirty="0" smtClean="0"/>
              <a:t>get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When more people selected an element, the </a:t>
            </a:r>
            <a:r>
              <a:rPr lang="en-US" altLang="zh-CN" b="1" dirty="0" smtClean="0"/>
              <a:t>risk</a:t>
            </a:r>
            <a:r>
              <a:rPr lang="en-US" altLang="zh-CN" dirty="0" smtClean="0"/>
              <a:t> of selection </a:t>
            </a:r>
            <a:r>
              <a:rPr lang="en-US" altLang="zh-CN" b="1" dirty="0" smtClean="0"/>
              <a:t>reduces</a:t>
            </a:r>
            <a:r>
              <a:rPr lang="en-US" altLang="zh-CN" dirty="0" smtClean="0"/>
              <a:t>. Eventually there will be no risk for selecting such an element.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 However, when there is </a:t>
            </a:r>
            <a:r>
              <a:rPr lang="en-US" altLang="zh-CN" b="1" dirty="0" smtClean="0"/>
              <a:t>no risk</a:t>
            </a:r>
            <a:r>
              <a:rPr lang="en-US" altLang="zh-CN" dirty="0" smtClean="0"/>
              <a:t>, there is also </a:t>
            </a:r>
            <a:r>
              <a:rPr lang="en-US" altLang="zh-CN" b="1" dirty="0" smtClean="0"/>
              <a:t>no return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667000" y="2514600"/>
            <a:ext cx="0" cy="121920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0400" y="2514600"/>
            <a:ext cx="0" cy="99060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33800" y="2514600"/>
            <a:ext cx="0" cy="750332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altLang="zh-CN" dirty="0" smtClean="0"/>
              <a:t>Formalize the Value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Value Function for an element: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proportion of people selecting the element</a:t>
                </a:r>
              </a:p>
              <a:p>
                <a:r>
                  <a:rPr lang="en-US" altLang="zh-CN" dirty="0" smtClean="0"/>
                  <a:t>Price: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For simplicity we assume that the price is a constant for all elements</a:t>
                </a:r>
                <a:r>
                  <a:rPr lang="en-US" altLang="zh-CN" smtClean="0"/>
                  <a:t>, although it </a:t>
                </a:r>
                <a:r>
                  <a:rPr lang="en-US" altLang="zh-CN" dirty="0" smtClean="0"/>
                  <a:t>can be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Risk (of selecting an element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selection rate):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0, 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Creation Cost: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Also for simplicity we assume it is a constant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Therefore, we can deduce the income and expense of creation and selection --	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185" t="-2410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4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0"/>
                <a:ext cx="8915400" cy="6781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Create an element</a:t>
                </a:r>
              </a:p>
              <a:p>
                <a:pPr lvl="1"/>
                <a:r>
                  <a:rPr lang="en-US" altLang="zh-CN" dirty="0" smtClean="0"/>
                  <a:t>Expense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I</a:t>
                </a:r>
                <a:r>
                  <a:rPr lang="en-US" altLang="zh-CN" dirty="0" smtClean="0"/>
                  <a:t>ncome =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en-US" altLang="zh-CN" b="0" i="1" dirty="0" smtClean="0">
                  <a:latin typeface="Cambria Math"/>
                  <a:ea typeface="Cambria Math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𝑛𝑢𝑚𝑏𝑒𝑟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𝑝𝑒𝑜𝑝𝑙𝑒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𝑠𝑒𝑙𝑒𝑐𝑡𝑖𝑛𝑔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𝑒𝑙𝑒𝑚𝑒𝑛𝑡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Select an element</a:t>
                </a:r>
                <a:r>
                  <a:rPr lang="en-US" altLang="zh-CN" dirty="0"/>
                  <a:t>,</a:t>
                </a:r>
                <a:r>
                  <a:rPr lang="en-US" altLang="zh-CN" dirty="0" smtClean="0"/>
                  <a:t> changing its selection rate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Expense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Income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𝑐𝑢𝑟𝑟𝑒𝑛𝑡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b="0" dirty="0" smtClean="0">
                    <a:ea typeface="Cambria Math"/>
                  </a:rPr>
                  <a:t> if 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ea typeface="Cambria Math"/>
                  </a:rPr>
                  <a:t>) &gt; 0</a:t>
                </a:r>
              </a:p>
              <a:p>
                <a:pPr lvl="2"/>
                <a:r>
                  <a:rPr lang="en-US" altLang="zh-CN" b="0" dirty="0" smtClean="0">
                    <a:ea typeface="Cambria Math"/>
                  </a:rPr>
                  <a:t>Notes: Because we allow people to cancel their selection, therefore it’s possible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𝑐𝑢𝑟𝑟𝑒𝑛𝑡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ea typeface="Cambria Math"/>
                  </a:rPr>
                  <a:t>; in such cases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/>
                        <a:ea typeface="Cambria Math"/>
                      </a:rPr>
                      <m:t>max</m:t>
                    </m:r>
                  </m:oMath>
                </a14:m>
                <a:r>
                  <a:rPr lang="en-US" altLang="zh-CN" b="0" dirty="0" smtClean="0">
                    <a:ea typeface="Cambria Math"/>
                  </a:rPr>
                  <a:t> prevents “negative income”.</a:t>
                </a:r>
              </a:p>
              <a:p>
                <a:r>
                  <a:rPr lang="en-US" altLang="zh-CN" dirty="0" smtClean="0">
                    <a:ea typeface="Cambria Math"/>
                  </a:rPr>
                  <a:t>Cancel an operation (creation or selection)</a:t>
                </a:r>
              </a:p>
              <a:p>
                <a:pPr lvl="1"/>
                <a:r>
                  <a:rPr lang="en-US" altLang="zh-CN" dirty="0" smtClean="0">
                    <a:ea typeface="Cambria Math"/>
                  </a:rPr>
                  <a:t>For simplicity, we just return the expense and clear the income. (i.e. No penalty &amp; benefit)</a:t>
                </a:r>
                <a:endParaRPr lang="en-US" altLang="zh-CN" dirty="0">
                  <a:ea typeface="Cambria Math"/>
                </a:endParaRPr>
              </a:p>
              <a:p>
                <a:endParaRPr lang="en-US" altLang="zh-CN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0"/>
                <a:ext cx="8915400" cy="6781800"/>
              </a:xfrm>
              <a:blipFill rotWithShape="1">
                <a:blip r:embed="rId2"/>
                <a:stretch>
                  <a:fillRect l="-1504" t="-1168" r="-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7159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dirty="0" smtClean="0"/>
                  <a:t>Define the Value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𝑉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715962"/>
              </a:xfrm>
              <a:blipFill rotWithShape="1">
                <a:blip r:embed="rId2"/>
                <a:stretch>
                  <a:fillRect t="-14530" b="-35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Sterman (2000) </a:t>
                </a:r>
                <a:r>
                  <a:rPr lang="en-US" altLang="zh-CN" sz="2400" i="1" dirty="0" smtClean="0"/>
                  <a:t>Business Dynamics: Systems Thinking and Modeling for a Complex World</a:t>
                </a: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基本性质：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取得最小值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取得最大值</a:t>
                </a:r>
                <a:r>
                  <a:rPr lang="en-US" altLang="zh-CN" dirty="0" smtClean="0"/>
                  <a:t>1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	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r>
                  <a:rPr lang="zh-CN" altLang="en-US" dirty="0" smtClean="0"/>
                  <a:t>，在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ρ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的增</a:t>
                </a:r>
                <a:r>
                  <a:rPr lang="zh-CN" altLang="en-US" dirty="0"/>
                  <a:t>长</a:t>
                </a:r>
                <a:r>
                  <a:rPr lang="zh-CN" altLang="en-US" dirty="0" smtClean="0"/>
                  <a:t>率最大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&gt;1</m:t>
                    </m:r>
                  </m:oMath>
                </a14:m>
                <a:r>
                  <a:rPr lang="zh-CN" altLang="en-US" dirty="0" smtClean="0"/>
                  <a:t>，决定了增长的速度（曲线的陡度）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  <a:blipFill rotWithShape="1">
                <a:blip r:embed="rId3"/>
                <a:stretch>
                  <a:fillRect l="-963" t="-842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2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8456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52600" y="1286932"/>
                <a:ext cx="1238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=0.4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86932"/>
                <a:ext cx="123828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45526" y="5543490"/>
                <a:ext cx="402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26" y="5543490"/>
                <a:ext cx="40267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3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altLang="zh-CN" dirty="0" smtClean="0"/>
              <a:t>Determine the Parameters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Parameters </a:t>
                </a:r>
              </a:p>
              <a:p>
                <a:pPr lvl="1"/>
                <a:r>
                  <a:rPr lang="en-US" altLang="zh-CN" dirty="0" smtClean="0"/>
                  <a:t>C (cost), P (price),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altLang="zh-CN" dirty="0" smtClean="0"/>
                  <a:t>d</a:t>
                </a:r>
              </a:p>
              <a:p>
                <a:r>
                  <a:rPr lang="zh-CN" altLang="en-US" dirty="0"/>
                  <a:t>首</a:t>
                </a:r>
                <a:r>
                  <a:rPr lang="zh-CN" altLang="en-US" dirty="0" smtClean="0"/>
                  <a:t>先通过一个假设确定将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表示为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的函数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选择获利假设：令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，这样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zh-CN" altLang="en-US" dirty="0" smtClean="0"/>
                  <a:t>就有了确切的物理意义：达到零风险所需的</a:t>
                </a:r>
                <a:r>
                  <a:rPr lang="zh-CN" altLang="en-US" dirty="0"/>
                  <a:t>认可</a:t>
                </a:r>
                <a:r>
                  <a:rPr lang="zh-CN" altLang="en-US" dirty="0" smtClean="0"/>
                  <a:t>率（即：前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×100%</m:t>
                    </m:r>
                  </m:oMath>
                </a14:m>
                <a:r>
                  <a:rPr lang="zh-CN" altLang="en-US" dirty="0" smtClean="0"/>
                  <a:t>的选择者才有可能获利）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再通过一个特殊情况（边界条件）将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表为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的函数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1481" t="-1297" r="-6296" b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2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1726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Value Model for CoFM</vt:lpstr>
      <vt:lpstr>引入Value Model的动机</vt:lpstr>
      <vt:lpstr>引入Value应对上述问题</vt:lpstr>
      <vt:lpstr>Value Model</vt:lpstr>
      <vt:lpstr>Formalize the Value Model</vt:lpstr>
      <vt:lpstr>PowerPoint Presentation</vt:lpstr>
      <vt:lpstr>Define the Value Function V(ρ)</vt:lpstr>
      <vt:lpstr>PowerPoint Presentation</vt:lpstr>
      <vt:lpstr>Determine the Parameters</vt:lpstr>
      <vt:lpstr>边界条件分析</vt:lpstr>
      <vt:lpstr>PowerPoint Presentation</vt:lpstr>
      <vt:lpstr>创建成本回收</vt:lpstr>
      <vt:lpstr>总结：Value Model</vt:lpstr>
      <vt:lpstr>证明：群体财富增长定理</vt:lpstr>
      <vt:lpstr>推论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Model for CoFM</dc:title>
  <dc:creator>Yi Li</dc:creator>
  <cp:lastModifiedBy>Yi Li</cp:lastModifiedBy>
  <cp:revision>96</cp:revision>
  <dcterms:created xsi:type="dcterms:W3CDTF">2011-07-16T11:52:28Z</dcterms:created>
  <dcterms:modified xsi:type="dcterms:W3CDTF">2011-07-20T04:32:38Z</dcterms:modified>
</cp:coreProperties>
</file>