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59" r:id="rId5"/>
    <p:sldId id="261" r:id="rId6"/>
    <p:sldId id="260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269" r:id="rId15"/>
    <p:sldId id="270" r:id="rId16"/>
    <p:sldId id="271" r:id="rId17"/>
    <p:sldId id="277" r:id="rId18"/>
    <p:sldId id="278" r:id="rId19"/>
    <p:sldId id="267" r:id="rId20"/>
    <p:sldId id="279" r:id="rId21"/>
    <p:sldId id="280" r:id="rId22"/>
    <p:sldId id="268" r:id="rId23"/>
    <p:sldId id="306" r:id="rId24"/>
    <p:sldId id="307" r:id="rId25"/>
    <p:sldId id="308" r:id="rId26"/>
    <p:sldId id="309" r:id="rId27"/>
    <p:sldId id="310" r:id="rId28"/>
    <p:sldId id="281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66" autoAdjust="0"/>
  </p:normalViewPr>
  <p:slideViewPr>
    <p:cSldViewPr>
      <p:cViewPr varScale="1">
        <p:scale>
          <a:sx n="88" d="100"/>
          <a:sy n="88" d="100"/>
        </p:scale>
        <p:origin x="-4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7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4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6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3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4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4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9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7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7194-8559-4D30-98FB-F79B28D1A2EE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3EBC9-F953-4A80-9D45-FBC53DE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8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sv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730375"/>
            <a:ext cx="9067800" cy="19272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Mining Binary Constraints in Feature Models: </a:t>
            </a:r>
            <a:br>
              <a:rPr lang="en-US" sz="3600" dirty="0" smtClean="0"/>
            </a:br>
            <a:r>
              <a:rPr lang="en-US" sz="3600" dirty="0" smtClean="0"/>
              <a:t>A Classification-based Approach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2011.10.10</a:t>
            </a:r>
          </a:p>
          <a:p>
            <a:r>
              <a:rPr lang="en-US" dirty="0" smtClean="0"/>
              <a:t>Yi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i="1" dirty="0" smtClean="0"/>
              <a:t>Stanford Parser </a:t>
            </a:r>
            <a:r>
              <a:rPr lang="en-US" dirty="0" smtClean="0"/>
              <a:t>to Find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Stanford Parser can perform </a:t>
            </a:r>
            <a:r>
              <a:rPr lang="en-US" b="1" dirty="0" smtClean="0"/>
              <a:t>grammatical analysis on sentences </a:t>
            </a:r>
            <a:r>
              <a:rPr lang="en-US" dirty="0" smtClean="0"/>
              <a:t>in many languages, including </a:t>
            </a:r>
            <a:r>
              <a:rPr lang="en-US" b="1" dirty="0" smtClean="0"/>
              <a:t>English and Chinese</a:t>
            </a:r>
          </a:p>
          <a:p>
            <a:endParaRPr lang="en-US" b="1" dirty="0" smtClean="0"/>
          </a:p>
          <a:p>
            <a:r>
              <a:rPr lang="en-US" dirty="0" smtClean="0"/>
              <a:t>For </a:t>
            </a:r>
            <a:r>
              <a:rPr lang="en-US" b="1" dirty="0" smtClean="0"/>
              <a:t>English </a:t>
            </a:r>
            <a:r>
              <a:rPr lang="en-US" dirty="0" smtClean="0"/>
              <a:t>sentences, we extract </a:t>
            </a:r>
            <a:r>
              <a:rPr lang="en-US" b="1" dirty="0" smtClean="0"/>
              <a:t>objects</a:t>
            </a:r>
            <a:r>
              <a:rPr lang="en-US" dirty="0" smtClean="0"/>
              <a:t> (direct, indirect, prepositional) and any </a:t>
            </a:r>
            <a:r>
              <a:rPr lang="en-US" b="1" dirty="0" smtClean="0"/>
              <a:t>adjectives modifying </a:t>
            </a:r>
            <a:r>
              <a:rPr lang="en-US" dirty="0" smtClean="0"/>
              <a:t>those objects</a:t>
            </a:r>
          </a:p>
          <a:p>
            <a:endParaRPr lang="en-US" dirty="0"/>
          </a:p>
          <a:p>
            <a:r>
              <a:rPr lang="en-US" dirty="0" smtClean="0"/>
              <a:t>The parser works well even for incomplete sentences. (Common in feature descriptions)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 </a:t>
            </a:r>
            <a:r>
              <a:rPr lang="en-US" sz="2800" u="sng" dirty="0" smtClean="0"/>
              <a:t>web</a:t>
            </a:r>
            <a:r>
              <a:rPr lang="en-US" sz="2800" dirty="0" smtClean="0"/>
              <a:t> </a:t>
            </a:r>
            <a:r>
              <a:rPr lang="en-US" sz="2800" u="sng" dirty="0" smtClean="0"/>
              <a:t>links</a:t>
            </a:r>
            <a:r>
              <a:rPr lang="en-US" sz="2800" dirty="0" smtClean="0"/>
              <a:t>, </a:t>
            </a:r>
            <a:r>
              <a:rPr lang="en-US" sz="2800" u="sng" dirty="0" smtClean="0"/>
              <a:t>document</a:t>
            </a:r>
            <a:r>
              <a:rPr lang="en-US" sz="2800" dirty="0" smtClean="0"/>
              <a:t> </a:t>
            </a:r>
            <a:r>
              <a:rPr lang="en-US" sz="2800" u="sng" dirty="0" smtClean="0"/>
              <a:t>files</a:t>
            </a:r>
            <a:r>
              <a:rPr lang="en-US" sz="2800" dirty="0" smtClean="0"/>
              <a:t>, </a:t>
            </a:r>
            <a:r>
              <a:rPr lang="en-US" sz="2800" u="sng" dirty="0" smtClean="0"/>
              <a:t>image</a:t>
            </a:r>
            <a:r>
              <a:rPr lang="en-US" sz="2800" dirty="0" smtClean="0"/>
              <a:t> </a:t>
            </a:r>
            <a:r>
              <a:rPr lang="en-US" sz="2800" u="sng" dirty="0" smtClean="0"/>
              <a:t>files</a:t>
            </a:r>
            <a:r>
              <a:rPr lang="en-US" sz="2800" dirty="0" smtClean="0"/>
              <a:t> and </a:t>
            </a:r>
            <a:r>
              <a:rPr lang="en-US" sz="2800" u="sng" dirty="0" smtClean="0"/>
              <a:t>notes</a:t>
            </a:r>
            <a:r>
              <a:rPr lang="en-US" sz="2800" dirty="0" smtClean="0"/>
              <a:t> to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any </a:t>
            </a:r>
            <a:r>
              <a:rPr lang="en-US" sz="2800" u="sng" dirty="0" smtClean="0"/>
              <a:t>event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Use a </a:t>
            </a:r>
            <a:r>
              <a:rPr lang="en-US" sz="2800" u="sng" dirty="0" smtClean="0"/>
              <a:t>PDF</a:t>
            </a:r>
            <a:r>
              <a:rPr lang="en-US" sz="2800" dirty="0" smtClean="0"/>
              <a:t> </a:t>
            </a:r>
            <a:r>
              <a:rPr lang="en-US" sz="2800" u="sng" dirty="0" smtClean="0"/>
              <a:t>driver</a:t>
            </a:r>
            <a:r>
              <a:rPr lang="en-US" sz="2800" dirty="0" smtClean="0"/>
              <a:t> to output or publish </a:t>
            </a:r>
            <a:r>
              <a:rPr lang="en-US" sz="2800" u="sng" dirty="0" smtClean="0"/>
              <a:t>web</a:t>
            </a:r>
            <a:r>
              <a:rPr lang="en-US" sz="2800" dirty="0" smtClean="0"/>
              <a:t> </a:t>
            </a:r>
            <a:r>
              <a:rPr lang="en-US" sz="2800" u="sng" dirty="0" smtClean="0"/>
              <a:t>calendars</a:t>
            </a:r>
            <a:r>
              <a:rPr lang="en-US" sz="2800" dirty="0" smtClean="0"/>
              <a:t> so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anyone on your team can view </a:t>
            </a:r>
            <a:r>
              <a:rPr lang="en-US" sz="2800" u="sng" dirty="0" smtClean="0"/>
              <a:t>scheduled</a:t>
            </a:r>
            <a:r>
              <a:rPr lang="en-US" sz="2800" dirty="0" smtClean="0"/>
              <a:t> </a:t>
            </a:r>
            <a:r>
              <a:rPr lang="en-US" sz="2800" u="sng" dirty="0" smtClean="0"/>
              <a:t>events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1828800"/>
            <a:ext cx="69342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Objects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2667000"/>
            <a:ext cx="25908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Prepositional Object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1600" y="41910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Objects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19800" y="4191000"/>
            <a:ext cx="20574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Objects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29400" y="5105400"/>
            <a:ext cx="15240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Object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19600" y="5105400"/>
            <a:ext cx="2133600" cy="381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Adjective  Modifier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8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Calculate the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Each of the 4 attributes follows the general form: </a:t>
            </a:r>
            <a:r>
              <a:rPr lang="en-US" b="1" dirty="0" err="1" smtClean="0"/>
              <a:t>Pr</a:t>
            </a:r>
            <a:r>
              <a:rPr lang="en-US" b="1" dirty="0" smtClean="0"/>
              <a:t> (</a:t>
            </a:r>
            <a:r>
              <a:rPr lang="en-US" b="1" dirty="0" err="1" smtClean="0"/>
              <a:t>Text</a:t>
            </a:r>
            <a:r>
              <a:rPr lang="en-US" b="1" baseline="-25000" dirty="0" err="1" smtClean="0"/>
              <a:t>A</a:t>
            </a:r>
            <a:r>
              <a:rPr lang="en-US" b="1" dirty="0"/>
              <a:t> </a:t>
            </a:r>
            <a:r>
              <a:rPr lang="en-US" b="1" dirty="0" smtClean="0"/>
              <a:t>== </a:t>
            </a:r>
            <a:r>
              <a:rPr lang="en-US" b="1" dirty="0" err="1" smtClean="0"/>
              <a:t>Text</a:t>
            </a:r>
            <a:r>
              <a:rPr lang="en-US" b="1" baseline="-25000" dirty="0" err="1" smtClean="0"/>
              <a:t>B</a:t>
            </a:r>
            <a:r>
              <a:rPr lang="en-US" b="1" dirty="0" smtClean="0"/>
              <a:t>)</a:t>
            </a:r>
            <a:r>
              <a:rPr lang="en-US" dirty="0" smtClean="0"/>
              <a:t>, where </a:t>
            </a:r>
            <a:r>
              <a:rPr lang="en-US" i="1" dirty="0" smtClean="0"/>
              <a:t>Text</a:t>
            </a:r>
            <a:r>
              <a:rPr lang="en-US" dirty="0" smtClean="0"/>
              <a:t> is either </a:t>
            </a:r>
            <a:r>
              <a:rPr lang="en-US" i="1" dirty="0" smtClean="0"/>
              <a:t>description</a:t>
            </a:r>
            <a:r>
              <a:rPr lang="en-US" dirty="0" smtClean="0"/>
              <a:t>, </a:t>
            </a:r>
            <a:r>
              <a:rPr lang="en-US" i="1" dirty="0" smtClean="0"/>
              <a:t>objects</a:t>
            </a:r>
            <a:r>
              <a:rPr lang="en-US" dirty="0" smtClean="0"/>
              <a:t> or </a:t>
            </a:r>
            <a:r>
              <a:rPr lang="en-US" i="1" dirty="0" smtClean="0"/>
              <a:t>name</a:t>
            </a:r>
            <a:r>
              <a:rPr lang="en-US" dirty="0" smtClean="0"/>
              <a:t>. To calculate:</a:t>
            </a:r>
          </a:p>
          <a:p>
            <a:pPr lvl="1"/>
            <a:r>
              <a:rPr lang="en-US" dirty="0" smtClean="0"/>
              <a:t>Stem words in the </a:t>
            </a:r>
            <a:r>
              <a:rPr lang="en-US" i="1" dirty="0" smtClean="0"/>
              <a:t>Text</a:t>
            </a:r>
            <a:r>
              <a:rPr lang="en-US" dirty="0" smtClean="0"/>
              <a:t>, and remove stop words.</a:t>
            </a:r>
          </a:p>
          <a:p>
            <a:pPr lvl="1"/>
            <a:r>
              <a:rPr lang="en-US" dirty="0" smtClean="0"/>
              <a:t>Compute </a:t>
            </a:r>
            <a:r>
              <a:rPr lang="en-US" i="1" dirty="0" err="1" smtClean="0"/>
              <a:t>tf_idf</a:t>
            </a:r>
            <a:r>
              <a:rPr lang="en-US" i="1" dirty="0"/>
              <a:t> </a:t>
            </a:r>
            <a:r>
              <a:rPr lang="en-US" dirty="0" smtClean="0"/>
              <a:t>(term frequency, inverse document frequency) value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for each word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Thus </a:t>
            </a:r>
            <a:r>
              <a:rPr lang="en-US" i="1" dirty="0" smtClean="0"/>
              <a:t>Text = (v</a:t>
            </a:r>
            <a:r>
              <a:rPr lang="en-US" i="1" baseline="-25000" dirty="0" smtClean="0"/>
              <a:t>1 </a:t>
            </a:r>
            <a:r>
              <a:rPr lang="en-US" i="1" dirty="0" smtClean="0"/>
              <a:t>, v</a:t>
            </a:r>
            <a:r>
              <a:rPr lang="en-US" i="1" baseline="-25000" dirty="0" smtClean="0"/>
              <a:t>2 </a:t>
            </a:r>
            <a:r>
              <a:rPr lang="en-US" i="1" dirty="0" smtClean="0"/>
              <a:t>, …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), n is the total number of distinct words of </a:t>
            </a:r>
            <a:r>
              <a:rPr lang="en-US" i="1" dirty="0" err="1" smtClean="0"/>
              <a:t>Text</a:t>
            </a:r>
            <a:r>
              <a:rPr lang="en-US" i="1" baseline="-25000" dirty="0" err="1" smtClean="0"/>
              <a:t>A</a:t>
            </a:r>
            <a:r>
              <a:rPr lang="en-US" i="1" dirty="0" smtClean="0"/>
              <a:t> and </a:t>
            </a:r>
            <a:r>
              <a:rPr lang="en-US" i="1" dirty="0" err="1" smtClean="0"/>
              <a:t>Text</a:t>
            </a:r>
            <a:r>
              <a:rPr lang="en-US" i="1" baseline="-25000" dirty="0" err="1" smtClean="0"/>
              <a:t>B</a:t>
            </a:r>
            <a:endParaRPr lang="en-US" i="1" baseline="-25000" dirty="0" smtClean="0"/>
          </a:p>
          <a:p>
            <a:pPr lvl="1"/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n-US" dirty="0" err="1" smtClean="0"/>
              <a:t>Text</a:t>
            </a:r>
            <a:r>
              <a:rPr lang="en-US" baseline="-25000" dirty="0" err="1" smtClean="0"/>
              <a:t>A</a:t>
            </a:r>
            <a:r>
              <a:rPr lang="en-US" dirty="0" smtClean="0"/>
              <a:t> == </a:t>
            </a:r>
            <a:r>
              <a:rPr lang="en-US" dirty="0" err="1" smtClean="0"/>
              <a:t>Text</a:t>
            </a:r>
            <a:r>
              <a:rPr lang="en-US" baseline="-25000" dirty="0" err="1" smtClean="0"/>
              <a:t>B</a:t>
            </a:r>
            <a:r>
              <a:rPr lang="en-US" dirty="0" smtClean="0"/>
              <a:t>) = </a:t>
            </a:r>
            <a:br>
              <a:rPr lang="en-US" dirty="0" smtClean="0"/>
            </a:br>
            <a:r>
              <a:rPr lang="en-US" dirty="0" smtClean="0"/>
              <a:t>      (</a:t>
            </a:r>
            <a:r>
              <a:rPr lang="en-US" dirty="0" err="1" smtClean="0"/>
              <a:t>Text</a:t>
            </a:r>
            <a:r>
              <a:rPr lang="en-US" baseline="-25000" dirty="0" err="1" smtClean="0"/>
              <a:t>A</a:t>
            </a:r>
            <a:r>
              <a:rPr lang="en-US" dirty="0" smtClean="0"/>
              <a:t> · </a:t>
            </a:r>
            <a:r>
              <a:rPr lang="en-US" dirty="0" err="1" smtClean="0"/>
              <a:t>Text</a:t>
            </a:r>
            <a:r>
              <a:rPr lang="en-US" baseline="-25000" dirty="0" err="1" smtClean="0"/>
              <a:t>B</a:t>
            </a:r>
            <a:r>
              <a:rPr lang="en-US" dirty="0" smtClean="0"/>
              <a:t>) / (|</a:t>
            </a:r>
            <a:r>
              <a:rPr lang="en-US" dirty="0" err="1" smtClean="0"/>
              <a:t>Text</a:t>
            </a:r>
            <a:r>
              <a:rPr lang="en-US" baseline="-25000" dirty="0" err="1" smtClean="0"/>
              <a:t>A</a:t>
            </a:r>
            <a:r>
              <a:rPr lang="en-US" dirty="0" smtClean="0"/>
              <a:t>|·|</a:t>
            </a:r>
            <a:r>
              <a:rPr lang="en-US" dirty="0" err="1" smtClean="0"/>
              <a:t>Text</a:t>
            </a:r>
            <a:r>
              <a:rPr lang="en-US" baseline="-25000" dirty="0" err="1" smtClean="0"/>
              <a:t>B</a:t>
            </a:r>
            <a:r>
              <a:rPr lang="en-US" dirty="0" smtClean="0"/>
              <a:t>|)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60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Approach Overview</a:t>
            </a:r>
          </a:p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: Optimize and Train the Classifier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Support Vector Classifier</a:t>
            </a: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2117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i="1" dirty="0" smtClean="0"/>
              <a:t>(binary)</a:t>
            </a:r>
            <a:r>
              <a:rPr lang="en-US" altLang="zh-CN" dirty="0" smtClean="0"/>
              <a:t> classification technique that has shown promising empirical results in many practical applications. </a:t>
            </a:r>
          </a:p>
          <a:p>
            <a:endParaRPr lang="en-US" altLang="zh-CN" dirty="0"/>
          </a:p>
          <a:p>
            <a:r>
              <a:rPr lang="en-US" altLang="zh-CN" dirty="0" smtClean="0"/>
              <a:t>Basic Idea</a:t>
            </a:r>
          </a:p>
          <a:p>
            <a:pPr lvl="1"/>
            <a:r>
              <a:rPr lang="en-US" altLang="zh-CN" dirty="0" smtClean="0"/>
              <a:t>Data = Points in </a:t>
            </a:r>
            <a:r>
              <a:rPr lang="en-US" altLang="zh-CN" i="1" dirty="0" smtClean="0"/>
              <a:t>k-</a:t>
            </a:r>
            <a:r>
              <a:rPr lang="en-US" altLang="zh-CN" dirty="0" smtClean="0"/>
              <a:t>dimensional space (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is the number of attributes)</a:t>
            </a:r>
          </a:p>
          <a:p>
            <a:pPr lvl="1"/>
            <a:r>
              <a:rPr lang="en-US" altLang="zh-CN" dirty="0" smtClean="0"/>
              <a:t>Classification = Find a </a:t>
            </a:r>
            <a:r>
              <a:rPr lang="en-US" altLang="zh-CN" b="1" dirty="0" err="1" smtClean="0"/>
              <a:t>hyperplane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(a </a:t>
            </a:r>
            <a:r>
              <a:rPr lang="en-US" altLang="zh-CN" b="1" dirty="0" smtClean="0"/>
              <a:t>line </a:t>
            </a:r>
            <a:r>
              <a:rPr lang="en-US" altLang="zh-CN" dirty="0" smtClean="0"/>
              <a:t>in 2-D space)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to separate these points</a:t>
            </a:r>
          </a:p>
        </p:txBody>
      </p:sp>
    </p:spTree>
    <p:extLst>
      <p:ext uri="{BB962C8B-B14F-4D97-AF65-F5344CB8AC3E}">
        <p14:creationId xmlns:p14="http://schemas.microsoft.com/office/powerpoint/2010/main" val="25855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Find the Line in 2D</a:t>
            </a:r>
            <a:endParaRPr lang="zh-CN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75656" y="4581128"/>
            <a:ext cx="62646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907704" y="1412776"/>
            <a:ext cx="0" cy="396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52320" y="4756502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Attribute 2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32856" y="1340768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Attribute 1</a:t>
            </a:r>
            <a:endParaRPr lang="zh-CN" altLang="en-US" b="1" dirty="0"/>
          </a:p>
        </p:txBody>
      </p:sp>
      <p:sp>
        <p:nvSpPr>
          <p:cNvPr id="10" name="Oval 9"/>
          <p:cNvSpPr/>
          <p:nvPr/>
        </p:nvSpPr>
        <p:spPr>
          <a:xfrm flipH="1">
            <a:off x="5004048" y="179553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 flipH="1">
            <a:off x="5364088" y="194793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 flipH="1">
            <a:off x="5156448" y="24208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 flipH="1">
            <a:off x="5508104" y="27809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 flipH="1">
            <a:off x="4788024" y="25649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 flipH="1">
            <a:off x="5156448" y="30689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 flipH="1">
            <a:off x="5508104" y="37170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 flipH="1">
            <a:off x="6228184" y="27258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17"/>
          <p:cNvSpPr/>
          <p:nvPr/>
        </p:nvSpPr>
        <p:spPr>
          <a:xfrm>
            <a:off x="2411760" y="1916832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Isosceles Triangle 18"/>
          <p:cNvSpPr/>
          <p:nvPr/>
        </p:nvSpPr>
        <p:spPr>
          <a:xfrm>
            <a:off x="2564160" y="2152720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Isosceles Triangle 19"/>
          <p:cNvSpPr/>
          <p:nvPr/>
        </p:nvSpPr>
        <p:spPr>
          <a:xfrm>
            <a:off x="3131840" y="2800792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Isosceles Triangle 20"/>
          <p:cNvSpPr/>
          <p:nvPr/>
        </p:nvSpPr>
        <p:spPr>
          <a:xfrm>
            <a:off x="2564160" y="2584768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Isosceles Triangle 21"/>
          <p:cNvSpPr/>
          <p:nvPr/>
        </p:nvSpPr>
        <p:spPr>
          <a:xfrm>
            <a:off x="2915816" y="3736896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Isosceles Triangle 22"/>
          <p:cNvSpPr/>
          <p:nvPr/>
        </p:nvSpPr>
        <p:spPr>
          <a:xfrm>
            <a:off x="2339752" y="3232840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75856" y="1525434"/>
            <a:ext cx="1512168" cy="37757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851920" y="1525434"/>
            <a:ext cx="144016" cy="41358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283968" y="1340768"/>
            <a:ext cx="504056" cy="44640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1543" y="5804803"/>
            <a:ext cx="561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There are infinite number of lines available.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7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dirty="0" smtClean="0"/>
              <a:t>SVC: Find the Best 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" y="1196752"/>
            <a:ext cx="8229600" cy="604664"/>
          </a:xfrm>
        </p:spPr>
        <p:txBody>
          <a:bodyPr/>
          <a:lstStyle/>
          <a:p>
            <a:r>
              <a:rPr lang="en-US" altLang="zh-CN" dirty="0" smtClean="0"/>
              <a:t>Best = Maximum Margin</a:t>
            </a:r>
            <a:endParaRPr lang="zh-CN" alt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75656" y="5517693"/>
            <a:ext cx="62646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907704" y="2349341"/>
            <a:ext cx="0" cy="396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34471" y="5591674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Attribute 2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32856" y="2277333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Attribute 1</a:t>
            </a:r>
            <a:endParaRPr lang="zh-CN" altLang="en-US" b="1" dirty="0"/>
          </a:p>
        </p:txBody>
      </p:sp>
      <p:sp>
        <p:nvSpPr>
          <p:cNvPr id="8" name="Oval 7"/>
          <p:cNvSpPr/>
          <p:nvPr/>
        </p:nvSpPr>
        <p:spPr>
          <a:xfrm flipH="1">
            <a:off x="5004048" y="27320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 flipH="1">
            <a:off x="5364088" y="28844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 flipH="1">
            <a:off x="5156448" y="33574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 flipH="1">
            <a:off x="5508104" y="371749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 flipH="1">
            <a:off x="4788024" y="35014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 flipH="1">
            <a:off x="5156448" y="400552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 flipH="1">
            <a:off x="5508104" y="465359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 flipH="1">
            <a:off x="6228184" y="36624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sosceles Triangle 15"/>
          <p:cNvSpPr/>
          <p:nvPr/>
        </p:nvSpPr>
        <p:spPr>
          <a:xfrm>
            <a:off x="2175790" y="3367385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Isosceles Triangle 16"/>
          <p:cNvSpPr/>
          <p:nvPr/>
        </p:nvSpPr>
        <p:spPr>
          <a:xfrm>
            <a:off x="2399840" y="3218827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17"/>
          <p:cNvSpPr/>
          <p:nvPr/>
        </p:nvSpPr>
        <p:spPr>
          <a:xfrm>
            <a:off x="3131840" y="3737357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Isosceles Triangle 18"/>
          <p:cNvSpPr/>
          <p:nvPr/>
        </p:nvSpPr>
        <p:spPr>
          <a:xfrm>
            <a:off x="2564160" y="3521333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Isosceles Triangle 19"/>
          <p:cNvSpPr/>
          <p:nvPr/>
        </p:nvSpPr>
        <p:spPr>
          <a:xfrm>
            <a:off x="2915816" y="4673461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Isosceles Triangle 20"/>
          <p:cNvSpPr/>
          <p:nvPr/>
        </p:nvSpPr>
        <p:spPr>
          <a:xfrm>
            <a:off x="2339752" y="4169405"/>
            <a:ext cx="144016" cy="124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154857" y="2867381"/>
            <a:ext cx="2425255" cy="243382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95936" y="2461999"/>
            <a:ext cx="36004" cy="37757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76735" y="2405670"/>
            <a:ext cx="36004" cy="377577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49129" y="2502905"/>
            <a:ext cx="36004" cy="377577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94737" y="2492896"/>
            <a:ext cx="14723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3354" y="2107909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Margin for Red </a:t>
            </a:r>
            <a:endParaRPr lang="zh-CN" alt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536501" y="2804107"/>
            <a:ext cx="2425255" cy="2433827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31193" y="3157847"/>
            <a:ext cx="2425255" cy="2433827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004048" y="4941168"/>
            <a:ext cx="576064" cy="576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27040" y="5237934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Margin for Green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27713" y="2077277"/>
            <a:ext cx="3264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Larger margin has fewer prediction errors.</a:t>
            </a:r>
            <a:endParaRPr lang="zh-CN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395536" y="6203474"/>
            <a:ext cx="805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These points defining the margin are called 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support vectors</a:t>
            </a:r>
            <a:r>
              <a:rPr lang="en-US" altLang="zh-CN" sz="2400" b="1" dirty="0" smtClean="0"/>
              <a:t>”.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04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LIBSVM: A practical SVC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5626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Chih</a:t>
            </a:r>
            <a:r>
              <a:rPr lang="en-US" b="1" dirty="0" smtClean="0"/>
              <a:t>-Chung Chang and </a:t>
            </a:r>
            <a:r>
              <a:rPr lang="en-US" b="1" dirty="0" err="1" smtClean="0"/>
              <a:t>Chih</a:t>
            </a:r>
            <a:r>
              <a:rPr lang="en-US" b="1" dirty="0" smtClean="0"/>
              <a:t>-Jen Lin, </a:t>
            </a:r>
            <a:r>
              <a:rPr lang="en-US" dirty="0"/>
              <a:t>National Taiwan </a:t>
            </a:r>
            <a:r>
              <a:rPr lang="en-US" dirty="0" smtClean="0"/>
              <a:t>University</a:t>
            </a:r>
          </a:p>
          <a:p>
            <a:pPr lvl="1"/>
            <a:r>
              <a:rPr lang="en-US" b="1" dirty="0" smtClean="0"/>
              <a:t>See </a:t>
            </a:r>
            <a:r>
              <a:rPr lang="en-US" b="1" dirty="0" smtClean="0">
                <a:hlinkClick r:id="rId2"/>
              </a:rPr>
              <a:t>http://www.csie.ntu.edu.tw/~cjlin/libsvm/</a:t>
            </a:r>
            <a:endParaRPr lang="en-US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Key features of LIBSVM</a:t>
            </a:r>
          </a:p>
          <a:p>
            <a:pPr lvl="1"/>
            <a:r>
              <a:rPr lang="en-US" altLang="zh-CN" dirty="0" smtClean="0"/>
              <a:t>Easy-to-use </a:t>
            </a:r>
          </a:p>
          <a:p>
            <a:pPr lvl="1"/>
            <a:r>
              <a:rPr lang="en-US" altLang="zh-CN" dirty="0" smtClean="0"/>
              <a:t>Integrated support for </a:t>
            </a:r>
            <a:r>
              <a:rPr lang="en-US" altLang="zh-CN" b="1" dirty="0" smtClean="0"/>
              <a:t>cross-validation </a:t>
            </a:r>
            <a:r>
              <a:rPr lang="en-US" altLang="zh-CN" dirty="0" smtClean="0"/>
              <a:t>(discuss later)</a:t>
            </a:r>
          </a:p>
          <a:p>
            <a:pPr lvl="1"/>
            <a:r>
              <a:rPr lang="en-US" altLang="zh-CN" dirty="0" smtClean="0"/>
              <a:t>Built-in support for multi-class (more than 2 classes)</a:t>
            </a:r>
          </a:p>
          <a:p>
            <a:pPr lvl="1"/>
            <a:r>
              <a:rPr lang="en-US" altLang="zh-CN" dirty="0" smtClean="0"/>
              <a:t>Built-in support for unbalanced classes (there’s far more NO_CONSTRAINED pairs than the others)</a:t>
            </a:r>
          </a:p>
        </p:txBody>
      </p:sp>
    </p:spTree>
    <p:extLst>
      <p:ext uri="{BB962C8B-B14F-4D97-AF65-F5344CB8AC3E}">
        <p14:creationId xmlns:p14="http://schemas.microsoft.com/office/powerpoint/2010/main" val="25205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LIBSVM: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Optimize (Find best SVC parameters)</a:t>
            </a:r>
          </a:p>
          <a:p>
            <a:pPr lvl="1"/>
            <a:r>
              <a:rPr lang="en-US" dirty="0" smtClean="0"/>
              <a:t>Run </a:t>
            </a:r>
            <a:r>
              <a:rPr lang="en-US" b="1" dirty="0" smtClean="0"/>
              <a:t>cross-validation</a:t>
            </a:r>
            <a:r>
              <a:rPr lang="en-US" dirty="0"/>
              <a:t> </a:t>
            </a:r>
            <a:r>
              <a:rPr lang="en-US" dirty="0" smtClean="0"/>
              <a:t>to compute classification </a:t>
            </a:r>
            <a:r>
              <a:rPr lang="en-US" b="1" dirty="0" smtClean="0"/>
              <a:t>accuracy</a:t>
            </a:r>
            <a:r>
              <a:rPr lang="en-US" dirty="0" smtClean="0"/>
              <a:t>.  </a:t>
            </a:r>
            <a:endParaRPr lang="en-US" dirty="0"/>
          </a:p>
          <a:p>
            <a:pPr lvl="1"/>
            <a:r>
              <a:rPr lang="en-US" dirty="0" smtClean="0"/>
              <a:t>Apply </a:t>
            </a:r>
            <a:r>
              <a:rPr lang="en-US" b="1" dirty="0" smtClean="0"/>
              <a:t>an optimization algorithm </a:t>
            </a:r>
            <a:r>
              <a:rPr lang="en-US" dirty="0" smtClean="0"/>
              <a:t>to find best accuracy and corresponding parameters.</a:t>
            </a:r>
          </a:p>
          <a:p>
            <a:r>
              <a:rPr lang="en-US" dirty="0" smtClean="0"/>
              <a:t>2. Train with best parameters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10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Cross-Validation (k-Fold)</a:t>
            </a:r>
            <a:endParaRPr lang="en-US" sz="3600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609601" y="1489208"/>
            <a:ext cx="8382000" cy="445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Divide the training data set into </a:t>
            </a:r>
            <a:r>
              <a:rPr lang="en-US" i="1" dirty="0" smtClean="0"/>
              <a:t>k </a:t>
            </a:r>
            <a:r>
              <a:rPr lang="en-US" dirty="0" smtClean="0"/>
              <a:t>equal-sized subsets.</a:t>
            </a:r>
          </a:p>
          <a:p>
            <a:r>
              <a:rPr lang="en-US" dirty="0" smtClean="0"/>
              <a:t>Run the classifier </a:t>
            </a:r>
            <a:r>
              <a:rPr lang="en-US" i="1" dirty="0" smtClean="0"/>
              <a:t>k </a:t>
            </a:r>
            <a:r>
              <a:rPr lang="en-US" dirty="0" smtClean="0"/>
              <a:t>times.</a:t>
            </a:r>
          </a:p>
          <a:p>
            <a:pPr lvl="1"/>
            <a:r>
              <a:rPr lang="en-US" dirty="0" smtClean="0"/>
              <a:t>During each run, </a:t>
            </a:r>
            <a:r>
              <a:rPr lang="en-US" b="1" dirty="0" smtClean="0"/>
              <a:t>one</a:t>
            </a:r>
            <a:r>
              <a:rPr lang="en-US" dirty="0" smtClean="0"/>
              <a:t> subset is chosen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b="1" dirty="0" smtClean="0"/>
              <a:t>testing</a:t>
            </a:r>
            <a:r>
              <a:rPr lang="en-US" dirty="0" smtClean="0"/>
              <a:t>, and </a:t>
            </a:r>
            <a:r>
              <a:rPr lang="en-US" b="1" dirty="0" smtClean="0"/>
              <a:t>others for training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Compute the average </a:t>
            </a:r>
            <a:r>
              <a:rPr lang="en-US" b="1" dirty="0" smtClean="0"/>
              <a:t>accuracy</a:t>
            </a:r>
          </a:p>
          <a:p>
            <a:pPr marL="457200" lvl="1" indent="0">
              <a:buNone/>
            </a:pPr>
            <a:r>
              <a:rPr lang="en-US" sz="2400" i="1" dirty="0" smtClean="0"/>
              <a:t>accuracy = Number of correctly classified / Total number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  <a:p>
            <a:r>
              <a:rPr lang="en-US" dirty="0" smtClean="0"/>
              <a:t>Approach in Detail</a:t>
            </a:r>
          </a:p>
          <a:p>
            <a:r>
              <a:rPr lang="en-US" dirty="0" smtClean="0"/>
              <a:t>The Experiments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Optimization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 concepts</a:t>
            </a:r>
          </a:p>
          <a:p>
            <a:pPr lvl="1"/>
            <a:r>
              <a:rPr lang="en-US" dirty="0" smtClean="0"/>
              <a:t>Solution: a set of parameters to be optimized</a:t>
            </a:r>
          </a:p>
          <a:p>
            <a:pPr lvl="1"/>
            <a:r>
              <a:rPr lang="en-US" dirty="0" smtClean="0"/>
              <a:t>Cost Function: a function that evaluates </a:t>
            </a:r>
            <a:r>
              <a:rPr lang="en-US" b="1" dirty="0" smtClean="0"/>
              <a:t>higher</a:t>
            </a:r>
            <a:r>
              <a:rPr lang="en-US" dirty="0" smtClean="0"/>
              <a:t> </a:t>
            </a:r>
            <a:r>
              <a:rPr lang="en-US" b="1" dirty="0" smtClean="0"/>
              <a:t>values for worse solutions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Optimization tries to find a solution with lowest cost.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the classifier</a:t>
            </a:r>
          </a:p>
          <a:p>
            <a:pPr lvl="1"/>
            <a:r>
              <a:rPr lang="en-US" dirty="0" smtClean="0"/>
              <a:t>Cost = 1 – accuracy</a:t>
            </a:r>
          </a:p>
          <a:p>
            <a:endParaRPr lang="en-US" dirty="0"/>
          </a:p>
          <a:p>
            <a:r>
              <a:rPr lang="en-US" dirty="0" smtClean="0"/>
              <a:t>We use </a:t>
            </a:r>
            <a:r>
              <a:rPr lang="en-US" b="1" dirty="0" smtClean="0"/>
              <a:t>genetic algorithm </a:t>
            </a:r>
            <a:r>
              <a:rPr lang="en-US" dirty="0" smtClean="0"/>
              <a:t>for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Start with random solutions (initial </a:t>
            </a:r>
            <a:r>
              <a:rPr lang="en-US" b="1" dirty="0" smtClean="0"/>
              <a:t>population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Produce next </a:t>
            </a:r>
            <a:r>
              <a:rPr lang="en-US" b="1" dirty="0" smtClean="0"/>
              <a:t>generation</a:t>
            </a:r>
            <a:r>
              <a:rPr lang="en-US" dirty="0" smtClean="0"/>
              <a:t> from </a:t>
            </a:r>
            <a:r>
              <a:rPr lang="en-US" b="1" dirty="0" smtClean="0"/>
              <a:t>top elites</a:t>
            </a:r>
            <a:r>
              <a:rPr lang="en-US" dirty="0" smtClean="0"/>
              <a:t> of current population </a:t>
            </a:r>
          </a:p>
          <a:p>
            <a:pPr lvl="2"/>
            <a:r>
              <a:rPr lang="en-US" dirty="0" smtClean="0"/>
              <a:t>Mutation: slightly change an elite solution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Crossover (Breeding): combine random parts of 2 elite solutions into a new one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Repeat until the stop condition has been reached </a:t>
            </a:r>
            <a:endParaRPr lang="en-US" dirty="0"/>
          </a:p>
          <a:p>
            <a:pPr lvl="1"/>
            <a:r>
              <a:rPr lang="en-US" dirty="0" smtClean="0"/>
              <a:t>The best solution of last generation is the globally best.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30348" y="305966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[ 0.3, 2, 5 ]  </a:t>
            </a:r>
            <a:r>
              <a:rPr lang="en-US" dirty="0" smtClean="0">
                <a:sym typeface="Wingdings" pitchFamily="2" charset="2"/>
              </a:rPr>
              <a:t>  [ 0.4, 2, 5 ]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4931" y="4191000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u="sng" dirty="0" smtClean="0"/>
              <a:t> 0.3</a:t>
            </a:r>
            <a:r>
              <a:rPr lang="en-US" dirty="0" smtClean="0"/>
              <a:t>, 2, 5 ]  and   [ 0.5, </a:t>
            </a:r>
            <a:r>
              <a:rPr lang="en-US" u="sng" dirty="0" smtClean="0"/>
              <a:t>3</a:t>
            </a:r>
            <a:r>
              <a:rPr lang="en-US" dirty="0" smtClean="0"/>
              <a:t>, </a:t>
            </a:r>
            <a:r>
              <a:rPr lang="en-US" u="sng" dirty="0" smtClean="0"/>
              <a:t>3</a:t>
            </a:r>
            <a:r>
              <a:rPr lang="en-US" dirty="0" smtClean="0"/>
              <a:t> ]  </a:t>
            </a:r>
            <a:r>
              <a:rPr lang="en-US" dirty="0" smtClean="0">
                <a:sym typeface="Wingdings" pitchFamily="2" charset="2"/>
              </a:rPr>
              <a:t>  [ 0.3, 3, 3 ]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Details</a:t>
            </a:r>
          </a:p>
          <a:p>
            <a:r>
              <a:rPr lang="en-US" dirty="0" smtClean="0"/>
              <a:t>The Experiments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Preparing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r>
              <a:rPr lang="en-US" dirty="0" smtClean="0"/>
              <a:t>We need </a:t>
            </a:r>
          </a:p>
          <a:p>
            <a:pPr lvl="1"/>
            <a:r>
              <a:rPr lang="en-US" dirty="0" smtClean="0"/>
              <a:t>2 feature models, with already added constraints</a:t>
            </a:r>
          </a:p>
          <a:p>
            <a:r>
              <a:rPr lang="en-US" dirty="0" smtClean="0"/>
              <a:t>We use 2 feature models from SPLOT Feature Model Repository </a:t>
            </a:r>
          </a:p>
          <a:p>
            <a:pPr lvl="1"/>
            <a:r>
              <a:rPr lang="en-US" b="1" dirty="0" smtClean="0"/>
              <a:t>Graph Product Line</a:t>
            </a:r>
            <a:r>
              <a:rPr lang="en-US" dirty="0" smtClean="0"/>
              <a:t>, by </a:t>
            </a:r>
            <a:br>
              <a:rPr lang="en-US" dirty="0" smtClean="0"/>
            </a:br>
            <a:r>
              <a:rPr lang="en-US" i="1" dirty="0" smtClean="0"/>
              <a:t>Don </a:t>
            </a:r>
            <a:r>
              <a:rPr lang="en-US" i="1" dirty="0" err="1" smtClean="0"/>
              <a:t>Batory</a:t>
            </a:r>
            <a:endParaRPr lang="en-US" i="1" dirty="0" smtClean="0"/>
          </a:p>
          <a:p>
            <a:pPr lvl="1"/>
            <a:r>
              <a:rPr lang="en-US" b="1" dirty="0" smtClean="0"/>
              <a:t>Weather Station</a:t>
            </a:r>
            <a:r>
              <a:rPr lang="en-US" dirty="0" smtClean="0"/>
              <a:t>, by </a:t>
            </a:r>
            <a:br>
              <a:rPr lang="en-US" dirty="0" smtClean="0"/>
            </a:br>
            <a:r>
              <a:rPr lang="en-US" i="1" dirty="0" smtClean="0"/>
              <a:t>Pure-Systems</a:t>
            </a:r>
          </a:p>
          <a:p>
            <a:r>
              <a:rPr lang="en-US" dirty="0" smtClean="0"/>
              <a:t>Most of the features are terms that are defined in </a:t>
            </a:r>
            <a:r>
              <a:rPr lang="en-US" b="1" dirty="0" smtClean="0"/>
              <a:t>Wikipedia</a:t>
            </a:r>
            <a:r>
              <a:rPr lang="en-US" dirty="0" smtClean="0"/>
              <a:t>, we use the </a:t>
            </a:r>
            <a:r>
              <a:rPr lang="en-US" b="1" dirty="0" smtClean="0"/>
              <a:t>first paragraph </a:t>
            </a:r>
            <a:r>
              <a:rPr lang="en-US" dirty="0" smtClean="0"/>
              <a:t>of the definition as the feature’s description </a:t>
            </a:r>
            <a:endParaRPr lang="en-US" dirty="0"/>
          </a:p>
        </p:txBody>
      </p:sp>
      <p:pic>
        <p:nvPicPr>
          <p:cNvPr id="4" name="Picture 3" descr="Screen shot 2011-10-09 at 下午10.26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90800"/>
            <a:ext cx="6868271" cy="25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Experiment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There are 2 types of experiments</a:t>
            </a:r>
          </a:p>
          <a:p>
            <a:r>
              <a:rPr lang="en-US" dirty="0" smtClean="0"/>
              <a:t>Without Feedback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With Limited Feedback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52600" y="2362200"/>
            <a:ext cx="18288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Training &amp; Test Set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67200" y="2362200"/>
            <a:ext cx="18288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Optimize, Train and Test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607174"/>
            <a:ext cx="1143000" cy="440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581400" y="2819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6096000" y="2819400"/>
            <a:ext cx="533400" cy="8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6200" y="4267200"/>
            <a:ext cx="18288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</a:t>
            </a:r>
            <a:r>
              <a:rPr lang="en-US" b="1" dirty="0" smtClean="0"/>
              <a:t>Initial</a:t>
            </a:r>
            <a:r>
              <a:rPr lang="en-US" dirty="0" smtClean="0"/>
              <a:t> Training &amp; Test Set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962400" y="4267200"/>
            <a:ext cx="1676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Optimize, Train and Test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0" y="4512174"/>
            <a:ext cx="914400" cy="440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3"/>
            <a:endCxn id="16" idx="1"/>
          </p:cNvCxnSpPr>
          <p:nvPr/>
        </p:nvCxnSpPr>
        <p:spPr>
          <a:xfrm>
            <a:off x="1905000" y="4724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5638800" y="4724400"/>
            <a:ext cx="457200" cy="8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86000" y="4419600"/>
            <a:ext cx="12192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&amp; Test Set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3"/>
            <a:endCxn id="12" idx="1"/>
          </p:cNvCxnSpPr>
          <p:nvPr/>
        </p:nvCxnSpPr>
        <p:spPr>
          <a:xfrm>
            <a:off x="3505200" y="4724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509564" y="4343400"/>
            <a:ext cx="1600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</a:t>
            </a:r>
            <a:r>
              <a:rPr lang="en-US" b="1" dirty="0" smtClean="0"/>
              <a:t>a few results </a:t>
            </a:r>
            <a:endParaRPr lang="en-US" b="1" dirty="0"/>
          </a:p>
        </p:txBody>
      </p:sp>
      <p:cxnSp>
        <p:nvCxnSpPr>
          <p:cNvPr id="32" name="Straight Arrow Connector 31"/>
          <p:cNvCxnSpPr>
            <a:stCxn id="13" idx="3"/>
            <a:endCxn id="30" idx="1"/>
          </p:cNvCxnSpPr>
          <p:nvPr/>
        </p:nvCxnSpPr>
        <p:spPr>
          <a:xfrm flipV="1">
            <a:off x="7010400" y="4724400"/>
            <a:ext cx="499164" cy="8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581400" y="5715000"/>
            <a:ext cx="4038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checked results to training set;</a:t>
            </a:r>
          </a:p>
          <a:p>
            <a:pPr algn="ctr"/>
            <a:r>
              <a:rPr lang="en-US" dirty="0" smtClean="0"/>
              <a:t>Remove checked results from test set</a:t>
            </a:r>
            <a:endParaRPr lang="en-US" dirty="0"/>
          </a:p>
        </p:txBody>
      </p:sp>
      <p:cxnSp>
        <p:nvCxnSpPr>
          <p:cNvPr id="40" name="Elbow Connector 39"/>
          <p:cNvCxnSpPr>
            <a:stCxn id="30" idx="2"/>
            <a:endCxn id="33" idx="3"/>
          </p:cNvCxnSpPr>
          <p:nvPr/>
        </p:nvCxnSpPr>
        <p:spPr>
          <a:xfrm rot="5400000">
            <a:off x="7450482" y="5274918"/>
            <a:ext cx="1028700" cy="6896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3" idx="1"/>
            <a:endCxn id="16" idx="2"/>
          </p:cNvCxnSpPr>
          <p:nvPr/>
        </p:nvCxnSpPr>
        <p:spPr>
          <a:xfrm rot="10800000">
            <a:off x="2895600" y="5029200"/>
            <a:ext cx="685800" cy="1104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48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For each type of experiment, we </a:t>
            </a:r>
            <a:r>
              <a:rPr lang="en-US" b="1" dirty="0" smtClean="0"/>
              <a:t>compare 4 train/test methods</a:t>
            </a:r>
            <a:r>
              <a:rPr lang="en-US" dirty="0" smtClean="0"/>
              <a:t> (which are widely used in data mining fields)</a:t>
            </a:r>
          </a:p>
          <a:p>
            <a:r>
              <a:rPr lang="en-US" dirty="0" smtClean="0"/>
              <a:t>1. Training Set = FM</a:t>
            </a:r>
            <a:r>
              <a:rPr lang="en-US" baseline="-25000" dirty="0" smtClean="0"/>
              <a:t>1</a:t>
            </a:r>
            <a:r>
              <a:rPr lang="en-US" dirty="0" smtClean="0"/>
              <a:t>, Test Set = FM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2. Training Set = FM</a:t>
            </a:r>
            <a:r>
              <a:rPr lang="en-US" baseline="-25000" dirty="0" smtClean="0"/>
              <a:t>1</a:t>
            </a:r>
            <a:r>
              <a:rPr lang="en-US" dirty="0" smtClean="0"/>
              <a:t> + A small part of FM</a:t>
            </a:r>
            <a:r>
              <a:rPr lang="en-US" baseline="-25000" dirty="0" smtClean="0"/>
              <a:t>2</a:t>
            </a:r>
            <a:r>
              <a:rPr lang="en-US" dirty="0" smtClean="0"/>
              <a:t>, Test Set = Rest of FM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3. Training Set = A small part of FM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Test Set = Rest of FM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4. The same as 3, but do </a:t>
            </a:r>
            <a:r>
              <a:rPr lang="en-US" i="1" dirty="0" smtClean="0"/>
              <a:t>iterated LU training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84868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What do the Experiments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Comparison of the 4 methods: Can a trained classifier be applied to different feature models (domains) ?</a:t>
            </a:r>
          </a:p>
          <a:p>
            <a:pPr lvl="1"/>
            <a:r>
              <a:rPr lang="en-US" dirty="0" smtClean="0"/>
              <a:t>or: Do the constraints in different domains follow the same pattern?</a:t>
            </a:r>
          </a:p>
          <a:p>
            <a:r>
              <a:rPr lang="en-US" dirty="0" smtClean="0"/>
              <a:t>Comparison of 2 categories: Does limited feedback (an expected practice in real world) improve the results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84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(Found a bug in implementation of Method 2 – 4, so only run Method 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Feedback strategy: constraint and higher similarity first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245594"/>
              </p:ext>
            </p:extLst>
          </p:nvPr>
        </p:nvGraphicFramePr>
        <p:xfrm>
          <a:off x="838200" y="2532076"/>
          <a:ext cx="3563511" cy="2725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111"/>
                <a:gridCol w="1676400"/>
              </a:tblGrid>
              <a:tr h="5568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33781">
                <a:tc>
                  <a:txBody>
                    <a:bodyPr/>
                    <a:lstStyle/>
                    <a:p>
                      <a:r>
                        <a:rPr lang="en-US" dirty="0" smtClean="0"/>
                        <a:t>Without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83.95%</a:t>
                      </a:r>
                      <a:endParaRPr lang="en-US" dirty="0"/>
                    </a:p>
                  </a:txBody>
                  <a:tcPr/>
                </a:tc>
              </a:tr>
              <a:tr h="433781"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 (5)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86.85%</a:t>
                      </a:r>
                      <a:endParaRPr lang="en-US" dirty="0"/>
                    </a:p>
                  </a:txBody>
                  <a:tcPr/>
                </a:tc>
              </a:tr>
              <a:tr h="433781"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 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88.73%</a:t>
                      </a:r>
                      <a:endParaRPr lang="en-US" dirty="0"/>
                    </a:p>
                  </a:txBody>
                  <a:tcPr/>
                </a:tc>
              </a:tr>
              <a:tr h="433781"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 (15)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95.45%</a:t>
                      </a:r>
                      <a:endParaRPr lang="en-US" dirty="0"/>
                    </a:p>
                  </a:txBody>
                  <a:tcPr/>
                </a:tc>
              </a:tr>
              <a:tr h="433781"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</a:t>
                      </a:r>
                      <a:r>
                        <a:rPr lang="en-US" baseline="0" dirty="0" smtClean="0"/>
                        <a:t> 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98.36%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408" y="2057400"/>
            <a:ext cx="32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Model = Graph Product Line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52186"/>
              </p:ext>
            </p:extLst>
          </p:nvPr>
        </p:nvGraphicFramePr>
        <p:xfrm>
          <a:off x="5105400" y="2532076"/>
          <a:ext cx="3563511" cy="2725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111"/>
                <a:gridCol w="1676400"/>
              </a:tblGrid>
              <a:tr h="5568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33781">
                <a:tc>
                  <a:txBody>
                    <a:bodyPr/>
                    <a:lstStyle/>
                    <a:p>
                      <a:r>
                        <a:rPr lang="en-US" dirty="0" smtClean="0"/>
                        <a:t>Without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97.84%</a:t>
                      </a:r>
                      <a:endParaRPr lang="en-US" dirty="0"/>
                    </a:p>
                  </a:txBody>
                  <a:tcPr/>
                </a:tc>
              </a:tr>
              <a:tr h="433781"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 (5)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99.44%</a:t>
                      </a:r>
                      <a:endParaRPr lang="en-US" dirty="0"/>
                    </a:p>
                  </a:txBody>
                  <a:tcPr/>
                </a:tc>
              </a:tr>
              <a:tr h="433781"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 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99.44%</a:t>
                      </a:r>
                      <a:endParaRPr lang="en-US" dirty="0"/>
                    </a:p>
                  </a:txBody>
                  <a:tcPr/>
                </a:tc>
              </a:tr>
              <a:tr h="433781"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 (15)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99.44%</a:t>
                      </a:r>
                      <a:endParaRPr lang="en-US" dirty="0"/>
                    </a:p>
                  </a:txBody>
                  <a:tcPr/>
                </a:tc>
              </a:tr>
              <a:tr h="433781">
                <a:tc>
                  <a:txBody>
                    <a:bodyPr/>
                    <a:lstStyle/>
                    <a:p>
                      <a:r>
                        <a:rPr lang="en-US" dirty="0" smtClean="0"/>
                        <a:t>Feedback</a:t>
                      </a:r>
                      <a:r>
                        <a:rPr lang="en-US" baseline="0" dirty="0" smtClean="0"/>
                        <a:t> 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99.44%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42608" y="2057400"/>
            <a:ext cx="300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Model = Weather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22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Preparing Data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Classification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Cross Validation &amp; Optimization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Experiment</a:t>
            </a:r>
          </a:p>
          <a:p>
            <a:r>
              <a:rPr lang="en-US" dirty="0" smtClean="0"/>
              <a:t>What’s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More FMs for experiments</a:t>
            </a:r>
          </a:p>
          <a:p>
            <a:r>
              <a:rPr lang="en-US" dirty="0" smtClean="0"/>
              <a:t>Use </a:t>
            </a:r>
            <a:r>
              <a:rPr lang="en-US" b="1" i="1" dirty="0" smtClean="0"/>
              <a:t>Stanford Parser for Chinese </a:t>
            </a:r>
            <a:r>
              <a:rPr lang="en-US" dirty="0" smtClean="0"/>
              <a:t>to integrate constraints mining into </a:t>
            </a:r>
            <a:r>
              <a:rPr lang="en-US" dirty="0" err="1" smtClean="0"/>
              <a:t>CoFM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Basic Idea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If we focus on binary constraints…</a:t>
            </a:r>
          </a:p>
          <a:p>
            <a:pPr lvl="1"/>
            <a:r>
              <a:rPr lang="en-US" smtClean="0"/>
              <a:t>Requires</a:t>
            </a:r>
            <a:endParaRPr lang="en-US" dirty="0" smtClean="0"/>
          </a:p>
          <a:p>
            <a:pPr lvl="1"/>
            <a:r>
              <a:rPr lang="en-US" dirty="0" smtClean="0">
                <a:sym typeface="Wingdings" pitchFamily="2" charset="2"/>
              </a:rPr>
              <a:t>Excludes</a:t>
            </a:r>
            <a:endParaRPr lang="en-US" dirty="0" smtClean="0"/>
          </a:p>
          <a:p>
            <a:r>
              <a:rPr lang="en-US" dirty="0" smtClean="0"/>
              <a:t>We can classify a </a:t>
            </a:r>
            <a:r>
              <a:rPr lang="en-US" b="1" i="1" dirty="0" smtClean="0"/>
              <a:t>feature-pair</a:t>
            </a:r>
            <a:r>
              <a:rPr lang="en-US" dirty="0" smtClean="0"/>
              <a:t> as:</a:t>
            </a:r>
          </a:p>
          <a:p>
            <a:pPr lvl="1"/>
            <a:r>
              <a:rPr lang="en-US" dirty="0" smtClean="0"/>
              <a:t>Non-constrained</a:t>
            </a:r>
            <a:endParaRPr lang="en-US" dirty="0"/>
          </a:p>
          <a:p>
            <a:pPr lvl="1"/>
            <a:r>
              <a:rPr lang="en-US" dirty="0" smtClean="0"/>
              <a:t>Require-constrained </a:t>
            </a:r>
          </a:p>
          <a:p>
            <a:pPr lvl="1"/>
            <a:r>
              <a:rPr lang="en-US" dirty="0" smtClean="0"/>
              <a:t>Exclude-constrained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3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990600"/>
            <a:ext cx="1828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&amp; Test FM(s)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86200" y="990600"/>
            <a:ext cx="1676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Pairs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3886200" y="2362200"/>
            <a:ext cx="1676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Vectorize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3886200" y="3810000"/>
            <a:ext cx="1676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 &amp; Train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886200" y="5257800"/>
            <a:ext cx="1676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85800" y="1752600"/>
            <a:ext cx="1828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&amp; Test Pair(s)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85800" y="3124200"/>
            <a:ext cx="1905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Vector(s)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943600" y="4495800"/>
            <a:ext cx="19050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Trained Classifier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85800" y="5257800"/>
            <a:ext cx="1905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Vector(s)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85800" y="6096000"/>
            <a:ext cx="1905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Classified Test </a:t>
            </a:r>
          </a:p>
          <a:p>
            <a:pPr algn="ctr"/>
            <a:r>
              <a:rPr lang="en-US" dirty="0" smtClean="0"/>
              <a:t>Pair(s)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172200" y="3200400"/>
            <a:ext cx="1371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cxnSp>
        <p:nvCxnSpPr>
          <p:cNvPr id="13" name="Elbow Connector 12"/>
          <p:cNvCxnSpPr>
            <a:stCxn id="8" idx="2"/>
            <a:endCxn id="64" idx="3"/>
          </p:cNvCxnSpPr>
          <p:nvPr/>
        </p:nvCxnSpPr>
        <p:spPr>
          <a:xfrm rot="5400000">
            <a:off x="3371850" y="666750"/>
            <a:ext cx="495300" cy="2209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4" idx="2"/>
            <a:endCxn id="58" idx="1"/>
          </p:cNvCxnSpPr>
          <p:nvPr/>
        </p:nvCxnSpPr>
        <p:spPr>
          <a:xfrm rot="16200000" flipH="1">
            <a:off x="2571750" y="1314450"/>
            <a:ext cx="342900" cy="2286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8" idx="2"/>
            <a:endCxn id="65" idx="3"/>
          </p:cNvCxnSpPr>
          <p:nvPr/>
        </p:nvCxnSpPr>
        <p:spPr>
          <a:xfrm rot="5400000">
            <a:off x="3429000" y="2057400"/>
            <a:ext cx="457200" cy="2133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5" idx="2"/>
            <a:endCxn id="59" idx="1"/>
          </p:cNvCxnSpPr>
          <p:nvPr/>
        </p:nvCxnSpPr>
        <p:spPr>
          <a:xfrm rot="16200000" flipH="1">
            <a:off x="2514600" y="2705100"/>
            <a:ext cx="495300" cy="2247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9" idx="2"/>
            <a:endCxn id="59" idx="3"/>
          </p:cNvCxnSpPr>
          <p:nvPr/>
        </p:nvCxnSpPr>
        <p:spPr>
          <a:xfrm rot="5400000">
            <a:off x="6000750" y="3219450"/>
            <a:ext cx="419100" cy="1295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9" idx="2"/>
            <a:endCxn id="66" idx="1"/>
          </p:cNvCxnSpPr>
          <p:nvPr/>
        </p:nvCxnSpPr>
        <p:spPr>
          <a:xfrm rot="16200000" flipH="1">
            <a:off x="5143500" y="3924300"/>
            <a:ext cx="381000" cy="1219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6" idx="2"/>
            <a:endCxn id="63" idx="3"/>
          </p:cNvCxnSpPr>
          <p:nvPr/>
        </p:nvCxnSpPr>
        <p:spPr>
          <a:xfrm rot="5400000">
            <a:off x="5943600" y="4572000"/>
            <a:ext cx="571500" cy="1333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3" idx="2"/>
            <a:endCxn id="68" idx="3"/>
          </p:cNvCxnSpPr>
          <p:nvPr/>
        </p:nvCxnSpPr>
        <p:spPr>
          <a:xfrm rot="5400000">
            <a:off x="3352800" y="5029200"/>
            <a:ext cx="609600" cy="2133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" idx="3"/>
            <a:endCxn id="8" idx="1"/>
          </p:cNvCxnSpPr>
          <p:nvPr/>
        </p:nvCxnSpPr>
        <p:spPr>
          <a:xfrm>
            <a:off x="2514600" y="12573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7" idx="3"/>
            <a:endCxn id="63" idx="1"/>
          </p:cNvCxnSpPr>
          <p:nvPr/>
        </p:nvCxnSpPr>
        <p:spPr>
          <a:xfrm>
            <a:off x="2590800" y="55245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791200" y="1752600"/>
            <a:ext cx="19812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Stanford Parser </a:t>
            </a:r>
            <a:endParaRPr lang="en-US" dirty="0"/>
          </a:p>
        </p:txBody>
      </p:sp>
      <p:cxnSp>
        <p:nvCxnSpPr>
          <p:cNvPr id="122" name="Elbow Connector 121"/>
          <p:cNvCxnSpPr>
            <a:stCxn id="120" idx="2"/>
            <a:endCxn id="58" idx="3"/>
          </p:cNvCxnSpPr>
          <p:nvPr/>
        </p:nvCxnSpPr>
        <p:spPr>
          <a:xfrm rot="5400000">
            <a:off x="6000750" y="1847850"/>
            <a:ext cx="342900" cy="1219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2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Approach Overview</a:t>
            </a:r>
          </a:p>
          <a:p>
            <a:r>
              <a:rPr lang="en-US" dirty="0" smtClean="0"/>
              <a:t>Step 1: Make Pairs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Rules of Making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Unordered </a:t>
            </a:r>
          </a:p>
          <a:p>
            <a:pPr lvl="1"/>
            <a:r>
              <a:rPr lang="en-US" dirty="0" smtClean="0"/>
              <a:t>It means if (A, B) is a “requires-pair”, then </a:t>
            </a:r>
            <a:r>
              <a:rPr lang="en-US" i="1" dirty="0" smtClean="0"/>
              <a:t>A requires B </a:t>
            </a:r>
            <a:r>
              <a:rPr lang="en-US" dirty="0" smtClean="0"/>
              <a:t>or </a:t>
            </a:r>
            <a:r>
              <a:rPr lang="en-US" i="1" dirty="0" smtClean="0"/>
              <a:t>B requires A </a:t>
            </a:r>
            <a:r>
              <a:rPr lang="en-US" dirty="0" smtClean="0"/>
              <a:t>or both.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Because “non-constrained” and “excludes” are unordered, if we use ordered pairing “&lt;A, B&gt;”, there are redundant pairs for “non-constrained” and “excludes” classes.</a:t>
            </a:r>
          </a:p>
          <a:p>
            <a:r>
              <a:rPr lang="en-US" dirty="0" smtClean="0"/>
              <a:t>Cross-Tree Only</a:t>
            </a:r>
          </a:p>
          <a:p>
            <a:pPr lvl="1"/>
            <a:r>
              <a:rPr lang="en-US" dirty="0" smtClean="0"/>
              <a:t>Pair (A, B) is valid </a:t>
            </a:r>
            <a:r>
              <a:rPr lang="en-US" dirty="0" smtClean="0">
                <a:sym typeface="Wingdings"/>
              </a:rPr>
              <a:t> A, B has no “ancestor/descendant” relation.</a:t>
            </a:r>
          </a:p>
          <a:p>
            <a:pPr lvl="1"/>
            <a:r>
              <a:rPr lang="en-US" dirty="0" smtClean="0">
                <a:sym typeface="Wingdings"/>
              </a:rPr>
              <a:t>Why?</a:t>
            </a:r>
          </a:p>
          <a:p>
            <a:pPr lvl="2"/>
            <a:r>
              <a:rPr lang="en-US" dirty="0" smtClean="0">
                <a:sym typeface="Wingdings"/>
              </a:rPr>
              <a:t>“excludes” between ancestor/descendant is an error.</a:t>
            </a:r>
          </a:p>
          <a:p>
            <a:pPr lvl="2"/>
            <a:r>
              <a:rPr lang="en-US" dirty="0" smtClean="0">
                <a:sym typeface="Wingdings"/>
              </a:rPr>
              <a:t>“requires” between them is better expressed by optionality.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79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Approach Overview</a:t>
            </a:r>
          </a:p>
          <a:p>
            <a:r>
              <a:rPr lang="en-US" dirty="0" smtClean="0"/>
              <a:t>Step 2: </a:t>
            </a:r>
            <a:r>
              <a:rPr lang="en-US" dirty="0" err="1" smtClean="0"/>
              <a:t>Vectorize</a:t>
            </a:r>
            <a:r>
              <a:rPr lang="en-US" dirty="0" smtClean="0"/>
              <a:t> the Pairs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: Text to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372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pair contains 2 features’ </a:t>
            </a:r>
            <a:r>
              <a:rPr lang="en-US" i="1" dirty="0" smtClean="0"/>
              <a:t>names</a:t>
            </a:r>
            <a:r>
              <a:rPr lang="en-US" dirty="0" smtClean="0"/>
              <a:t> and </a:t>
            </a:r>
            <a:r>
              <a:rPr lang="en-US" i="1" dirty="0" smtClean="0"/>
              <a:t>descriptions</a:t>
            </a:r>
            <a:r>
              <a:rPr lang="en-US" dirty="0" smtClean="0"/>
              <a:t> (i.e. </a:t>
            </a:r>
            <a:r>
              <a:rPr lang="en-US" b="1" i="1" dirty="0" smtClean="0"/>
              <a:t>textual</a:t>
            </a:r>
            <a:r>
              <a:rPr lang="en-US" dirty="0" smtClean="0"/>
              <a:t> attributes) </a:t>
            </a:r>
          </a:p>
          <a:p>
            <a:r>
              <a:rPr lang="en-US" dirty="0" smtClean="0"/>
              <a:t>To work with a classifier, a pair must be represented as a group of </a:t>
            </a:r>
            <a:r>
              <a:rPr lang="en-US" b="1" i="1" dirty="0" smtClean="0"/>
              <a:t>numerical</a:t>
            </a:r>
            <a:r>
              <a:rPr lang="en-US" dirty="0" smtClean="0"/>
              <a:t> attributes</a:t>
            </a:r>
          </a:p>
          <a:p>
            <a:endParaRPr lang="en-US" dirty="0" smtClean="0"/>
          </a:p>
          <a:p>
            <a:r>
              <a:rPr lang="en-US" dirty="0" smtClean="0"/>
              <a:t>We calculate 4 numerical attributes for pair (A, B)</a:t>
            </a:r>
          </a:p>
          <a:p>
            <a:pPr lvl="1"/>
            <a:r>
              <a:rPr lang="en-US" dirty="0" err="1" smtClean="0"/>
              <a:t>Similarity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 B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Pr</a:t>
            </a:r>
            <a:r>
              <a:rPr lang="en-US" dirty="0" smtClean="0"/>
              <a:t> (</a:t>
            </a:r>
            <a:r>
              <a:rPr lang="en-US" dirty="0" err="1" smtClean="0"/>
              <a:t>A.description</a:t>
            </a:r>
            <a:r>
              <a:rPr lang="en-US" dirty="0" smtClean="0"/>
              <a:t> == </a:t>
            </a:r>
            <a:r>
              <a:rPr lang="en-US" dirty="0" err="1" smtClean="0"/>
              <a:t>B.description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Overlap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 B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Pr</a:t>
            </a:r>
            <a:r>
              <a:rPr lang="en-US" dirty="0" smtClean="0"/>
              <a:t> (</a:t>
            </a:r>
            <a:r>
              <a:rPr lang="en-US" dirty="0" err="1" smtClean="0"/>
              <a:t>A.objects</a:t>
            </a:r>
            <a:r>
              <a:rPr lang="en-US" dirty="0" smtClean="0"/>
              <a:t> == </a:t>
            </a:r>
            <a:r>
              <a:rPr lang="en-US" dirty="0" err="1" smtClean="0"/>
              <a:t>B.objects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Target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 B</a:t>
            </a:r>
            <a:r>
              <a:rPr lang="en-US" dirty="0" smtClean="0"/>
              <a:t> = </a:t>
            </a:r>
            <a:r>
              <a:rPr lang="en-US" dirty="0" err="1" smtClean="0"/>
              <a:t>Pr</a:t>
            </a:r>
            <a:r>
              <a:rPr lang="en-US" dirty="0" smtClean="0"/>
              <a:t> (</a:t>
            </a:r>
            <a:r>
              <a:rPr lang="en-US" dirty="0" err="1" smtClean="0"/>
              <a:t>A.name</a:t>
            </a:r>
            <a:r>
              <a:rPr lang="en-US" dirty="0" smtClean="0"/>
              <a:t> == </a:t>
            </a:r>
            <a:r>
              <a:rPr lang="en-US" dirty="0" err="1" smtClean="0"/>
              <a:t>B.objects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Target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,</a:t>
            </a:r>
            <a:r>
              <a:rPr lang="en-US" dirty="0" smtClean="0"/>
              <a:t> </a:t>
            </a:r>
            <a:r>
              <a:rPr lang="en-US" baseline="-25000" dirty="0" smtClean="0"/>
              <a:t>A</a:t>
            </a:r>
            <a:r>
              <a:rPr lang="en-US" dirty="0" smtClean="0"/>
              <a:t> = </a:t>
            </a:r>
            <a:r>
              <a:rPr lang="en-US" dirty="0" err="1" smtClean="0"/>
              <a:t>Pr</a:t>
            </a:r>
            <a:r>
              <a:rPr lang="en-US" dirty="0" smtClean="0"/>
              <a:t> (</a:t>
            </a:r>
            <a:r>
              <a:rPr lang="en-US" dirty="0" err="1" smtClean="0"/>
              <a:t>B.name</a:t>
            </a:r>
            <a:r>
              <a:rPr lang="en-US" dirty="0" smtClean="0"/>
              <a:t> == </a:t>
            </a:r>
            <a:r>
              <a:rPr lang="en-US" dirty="0" err="1" smtClean="0"/>
              <a:t>A.objects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35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Reasons of Choosing the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906963"/>
          </a:xfrm>
        </p:spPr>
        <p:txBody>
          <a:bodyPr/>
          <a:lstStyle/>
          <a:p>
            <a:r>
              <a:rPr lang="en-US" dirty="0" smtClean="0"/>
              <a:t>Constraints indicate some kinds of dependency / intervener between features</a:t>
            </a:r>
          </a:p>
          <a:p>
            <a:pPr marL="914400" lvl="2" indent="0">
              <a:buNone/>
            </a:pPr>
            <a:r>
              <a:rPr lang="en-US" b="1" dirty="0" smtClean="0"/>
              <a:t>Similar feature descriptions</a:t>
            </a:r>
          </a:p>
          <a:p>
            <a:pPr marL="914400" lvl="2" indent="0">
              <a:buNone/>
            </a:pPr>
            <a:r>
              <a:rPr lang="en-US" b="1" dirty="0"/>
              <a:t>O</a:t>
            </a:r>
            <a:r>
              <a:rPr lang="en-US" b="1" dirty="0" smtClean="0"/>
              <a:t>verlapped objects</a:t>
            </a:r>
          </a:p>
          <a:p>
            <a:pPr marL="914400" lvl="2" indent="0">
              <a:buNone/>
            </a:pPr>
            <a:r>
              <a:rPr lang="en-US" b="1" dirty="0"/>
              <a:t>A</a:t>
            </a:r>
            <a:r>
              <a:rPr lang="en-US" b="1" dirty="0" smtClean="0"/>
              <a:t> feature is targeted by another </a:t>
            </a:r>
          </a:p>
          <a:p>
            <a:pPr lvl="1"/>
            <a:r>
              <a:rPr lang="en-US" dirty="0" smtClean="0"/>
              <a:t>These phenomena increase the chance of dependency or intervener being happened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12865</TotalTime>
  <Words>1229</Words>
  <Application>Microsoft Office PowerPoint</Application>
  <PresentationFormat>On-screen Show (4:3)</PresentationFormat>
  <Paragraphs>233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Mining Binary Constraints in Feature Models:  A Classification-based Approach</vt:lpstr>
      <vt:lpstr>Outline</vt:lpstr>
      <vt:lpstr>Basic Idea</vt:lpstr>
      <vt:lpstr>Approach Overview</vt:lpstr>
      <vt:lpstr>Outline</vt:lpstr>
      <vt:lpstr>Rules of Making Pairs</vt:lpstr>
      <vt:lpstr>Outline</vt:lpstr>
      <vt:lpstr>Vectorization: Text to Number</vt:lpstr>
      <vt:lpstr>Reasons of Choosing the Attributes </vt:lpstr>
      <vt:lpstr>Use Stanford Parser to Find Objects</vt:lpstr>
      <vt:lpstr>Examples</vt:lpstr>
      <vt:lpstr>Calculate the Attributes</vt:lpstr>
      <vt:lpstr>Outline</vt:lpstr>
      <vt:lpstr>The Support Vector Classifier</vt:lpstr>
      <vt:lpstr>Find the Line in 2D</vt:lpstr>
      <vt:lpstr>SVC: Find the Best Line</vt:lpstr>
      <vt:lpstr>LIBSVM: A practical SVC</vt:lpstr>
      <vt:lpstr>LIBSVM: Best Practices</vt:lpstr>
      <vt:lpstr>Cross-Validation (k-Fold)</vt:lpstr>
      <vt:lpstr>The Optimization Algorithm</vt:lpstr>
      <vt:lpstr>Genetic Algorithm</vt:lpstr>
      <vt:lpstr>Outline</vt:lpstr>
      <vt:lpstr>Preparing Data</vt:lpstr>
      <vt:lpstr>Experiment Settings</vt:lpstr>
      <vt:lpstr>Experiment Settings</vt:lpstr>
      <vt:lpstr>What do the Experiments for?</vt:lpstr>
      <vt:lpstr>Preliminary Results</vt:lpstr>
      <vt:lpstr>Outline</vt:lpstr>
      <vt:lpstr>Future Work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Discovery based on Feature Pair Classification:  A Preliminary Experiment</dc:title>
  <dc:creator>Yi Li</dc:creator>
  <cp:lastModifiedBy>Yi Li</cp:lastModifiedBy>
  <cp:revision>282</cp:revision>
  <dcterms:created xsi:type="dcterms:W3CDTF">2011-04-11T12:03:47Z</dcterms:created>
  <dcterms:modified xsi:type="dcterms:W3CDTF">2011-10-19T04:55:00Z</dcterms:modified>
</cp:coreProperties>
</file>