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11" r:id="rId2"/>
    <p:sldMasterId id="2147483698" r:id="rId3"/>
    <p:sldMasterId id="2147483651" r:id="rId4"/>
  </p:sldMasterIdLst>
  <p:notesMasterIdLst>
    <p:notesMasterId r:id="rId49"/>
  </p:notesMasterIdLst>
  <p:sldIdLst>
    <p:sldId id="256" r:id="rId5"/>
    <p:sldId id="269" r:id="rId6"/>
    <p:sldId id="270" r:id="rId7"/>
    <p:sldId id="274" r:id="rId8"/>
    <p:sldId id="275" r:id="rId9"/>
    <p:sldId id="277" r:id="rId10"/>
    <p:sldId id="271" r:id="rId11"/>
    <p:sldId id="279" r:id="rId12"/>
    <p:sldId id="291" r:id="rId13"/>
    <p:sldId id="313" r:id="rId14"/>
    <p:sldId id="314" r:id="rId15"/>
    <p:sldId id="292" r:id="rId16"/>
    <p:sldId id="293" r:id="rId17"/>
    <p:sldId id="295" r:id="rId18"/>
    <p:sldId id="296" r:id="rId19"/>
    <p:sldId id="280" r:id="rId20"/>
    <p:sldId id="297" r:id="rId21"/>
    <p:sldId id="298" r:id="rId22"/>
    <p:sldId id="299" r:id="rId23"/>
    <p:sldId id="300" r:id="rId24"/>
    <p:sldId id="301" r:id="rId25"/>
    <p:sldId id="272" r:id="rId26"/>
    <p:sldId id="28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273" r:id="rId35"/>
    <p:sldId id="282" r:id="rId36"/>
    <p:sldId id="284" r:id="rId37"/>
    <p:sldId id="285" r:id="rId38"/>
    <p:sldId id="309" r:id="rId39"/>
    <p:sldId id="286" r:id="rId40"/>
    <p:sldId id="310" r:id="rId41"/>
    <p:sldId id="311" r:id="rId42"/>
    <p:sldId id="287" r:id="rId43"/>
    <p:sldId id="288" r:id="rId44"/>
    <p:sldId id="312" r:id="rId45"/>
    <p:sldId id="289" r:id="rId46"/>
    <p:sldId id="290" r:id="rId47"/>
    <p:sldId id="268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3" autoAdjust="0"/>
    <p:restoredTop sz="89353" autoAdjust="0"/>
  </p:normalViewPr>
  <p:slideViewPr>
    <p:cSldViewPr snapToGrid="0" snapToObjects="1">
      <p:cViewPr varScale="1">
        <p:scale>
          <a:sx n="80" d="100"/>
          <a:sy n="80" d="100"/>
        </p:scale>
        <p:origin x="-12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79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bubble3D val="0"/>
            <c:explosion val="0"/>
            <c:spPr>
              <a:solidFill>
                <a:srgbClr val="002060"/>
              </a:solidFill>
            </c:spPr>
          </c:dPt>
          <c:dPt>
            <c:idx val="1"/>
            <c:bubble3D val="0"/>
            <c:explosion val="10"/>
            <c:spPr>
              <a:solidFill>
                <a:srgbClr val="0070C0"/>
              </a:solidFill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Method 1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77.78</c:v>
                </c:pt>
                <c:pt idx="1">
                  <c:v>82.31</c:v>
                </c:pt>
                <c:pt idx="2">
                  <c:v>86.6</c:v>
                </c:pt>
                <c:pt idx="3">
                  <c:v>88.89</c:v>
                </c:pt>
                <c:pt idx="4">
                  <c:v>94.201999999999998</c:v>
                </c:pt>
                <c:pt idx="5">
                  <c:v>93.94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Method 2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84.62</c:v>
                </c:pt>
                <c:pt idx="1">
                  <c:v>90.64</c:v>
                </c:pt>
                <c:pt idx="2">
                  <c:v>89.83</c:v>
                </c:pt>
                <c:pt idx="3">
                  <c:v>95.35</c:v>
                </c:pt>
                <c:pt idx="4">
                  <c:v>95.84</c:v>
                </c:pt>
                <c:pt idx="5">
                  <c:v>97.6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Method 3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87.7</c:v>
                </c:pt>
                <c:pt idx="1">
                  <c:v>88.5</c:v>
                </c:pt>
                <c:pt idx="2">
                  <c:v>89.5</c:v>
                </c:pt>
                <c:pt idx="3">
                  <c:v>92.45</c:v>
                </c:pt>
                <c:pt idx="4">
                  <c:v>92.55</c:v>
                </c:pt>
                <c:pt idx="5">
                  <c:v>94.39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Method 4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78.11</c:v>
                </c:pt>
                <c:pt idx="1">
                  <c:v>85.98</c:v>
                </c:pt>
                <c:pt idx="2">
                  <c:v>91.99</c:v>
                </c:pt>
                <c:pt idx="3">
                  <c:v>94</c:v>
                </c:pt>
                <c:pt idx="4">
                  <c:v>97.23</c:v>
                </c:pt>
                <c:pt idx="5">
                  <c:v>98.98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038656"/>
        <c:axId val="196040192"/>
      </c:lineChart>
      <c:catAx>
        <c:axId val="196038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6040192"/>
        <c:crosses val="autoZero"/>
        <c:auto val="1"/>
        <c:lblAlgn val="ctr"/>
        <c:lblOffset val="100"/>
        <c:noMultiLvlLbl val="0"/>
      </c:catAx>
      <c:valAx>
        <c:axId val="196040192"/>
        <c:scaling>
          <c:orientation val="minMax"/>
          <c:max val="100"/>
          <c:min val="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6038656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6F2E7-87EF-3740-AB7F-5099EF04A962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08B07-0428-CC4A-BED4-9C01B27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3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1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9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9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51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vmlDrawing" Target="../drawings/vmlDrawing5.v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749130" y="-22952"/>
            <a:ext cx="625596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35944"/>
            <a:ext cx="8439150" cy="520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12858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86320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7" name="位图图像" r:id="rId15" imgW="7338696" imgH="1036410" progId="PBrush">
                  <p:embed/>
                </p:oleObj>
              </mc:Choice>
              <mc:Fallback>
                <p:oleObj name="位图图像" r:id="rId15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位图图像" r:id="rId14" imgW="7338696" imgH="1036410" progId="PBrush">
                  <p:embed/>
                </p:oleObj>
              </mc:Choice>
              <mc:Fallback>
                <p:oleObj name="位图图像" r:id="rId14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3"/>
          <p:cNvPicPr preferRelativeResize="0"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300" y="1509574"/>
            <a:ext cx="8699499" cy="1754326"/>
          </a:xfrm>
        </p:spPr>
        <p:txBody>
          <a:bodyPr/>
          <a:lstStyle/>
          <a:p>
            <a:pPr algn="ctr"/>
            <a:r>
              <a:rPr lang="en-US" dirty="0" smtClean="0"/>
              <a:t>Automated Analysis on </a:t>
            </a:r>
            <a:br>
              <a:rPr lang="en-US" dirty="0" smtClean="0"/>
            </a:br>
            <a:r>
              <a:rPr lang="en-US" dirty="0" smtClean="0"/>
              <a:t>Relationships between Natural Language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038600"/>
            <a:ext cx="7683500" cy="194821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 Yi</a:t>
            </a:r>
          </a:p>
          <a:p>
            <a:endParaRPr lang="en-US" dirty="0" smtClean="0"/>
          </a:p>
          <a:p>
            <a:r>
              <a:rPr lang="en-US" i="1" dirty="0">
                <a:solidFill>
                  <a:schemeClr val="tx1"/>
                </a:solidFill>
              </a:rPr>
              <a:t>from</a:t>
            </a:r>
            <a:r>
              <a:rPr lang="en-US" i="1" dirty="0"/>
              <a:t> </a:t>
            </a:r>
            <a:r>
              <a:rPr lang="en-US" dirty="0"/>
              <a:t>Domain and Requirements Engineering Research </a:t>
            </a:r>
            <a:r>
              <a:rPr lang="en-US" dirty="0" smtClean="0"/>
              <a:t>Group</a:t>
            </a:r>
          </a:p>
          <a:p>
            <a:endParaRPr lang="en-US" dirty="0" smtClean="0"/>
          </a:p>
          <a:p>
            <a:r>
              <a:rPr lang="en-US" dirty="0" smtClean="0"/>
              <a:t>2011.10.18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2002 RE Journal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>
                <a:solidFill>
                  <a:schemeClr val="tx1"/>
                </a:solidFill>
              </a:rPr>
              <a:t>Telelogic</a:t>
            </a:r>
            <a:r>
              <a:rPr lang="en-US" dirty="0">
                <a:solidFill>
                  <a:schemeClr val="tx1"/>
                </a:solidFill>
              </a:rPr>
              <a:t> Techs AB </a:t>
            </a:r>
            <a:r>
              <a:rPr lang="en-US" dirty="0"/>
              <a:t>(a famous CASE company in Sweden), </a:t>
            </a:r>
            <a:r>
              <a:rPr lang="en-US" dirty="0" smtClean="0"/>
              <a:t>requirements </a:t>
            </a:r>
            <a:r>
              <a:rPr lang="en-US" dirty="0"/>
              <a:t>are collected like </a:t>
            </a:r>
            <a:r>
              <a:rPr lang="en-US" dirty="0" smtClean="0"/>
              <a:t>this: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0" y="2844800"/>
            <a:ext cx="12192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747" y="384123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Issuer</a:t>
            </a:r>
            <a:endParaRPr lang="en-US" sz="1800" i="1" dirty="0"/>
          </a:p>
        </p:txBody>
      </p:sp>
      <p:sp>
        <p:nvSpPr>
          <p:cNvPr id="6" name="Rectangle 5"/>
          <p:cNvSpPr/>
          <p:nvPr/>
        </p:nvSpPr>
        <p:spPr>
          <a:xfrm>
            <a:off x="2438400" y="2197100"/>
            <a:ext cx="3733800" cy="312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800" b="1" dirty="0" smtClean="0"/>
              <a:t>Quality Gateway</a:t>
            </a:r>
            <a:endParaRPr lang="en-US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2667000" y="2882900"/>
            <a:ext cx="1752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Completeness Analysis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667000" y="3677166"/>
            <a:ext cx="1752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Ambiguity Analysis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667000" y="4483100"/>
            <a:ext cx="1752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Similarity Analysis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850243"/>
            <a:ext cx="1219200" cy="121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10100" y="381323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Requirements Engineer</a:t>
            </a:r>
            <a:endParaRPr lang="en-US" sz="1800" i="1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7315199" y="3124200"/>
            <a:ext cx="1689899" cy="110110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Requirements Database</a:t>
            </a:r>
            <a:endParaRPr lang="en-US" sz="1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200" y="354874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6630" y="3124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Approved</a:t>
            </a:r>
            <a:endParaRPr lang="en-US" sz="1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52246" y="3149600"/>
            <a:ext cx="13861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3600" y="222627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Input Requirements Candidates</a:t>
            </a:r>
            <a:endParaRPr lang="en-US" sz="1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52246" y="3943866"/>
            <a:ext cx="13861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40259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Request for Clarification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99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2002 RE Journal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>
                <a:solidFill>
                  <a:schemeClr val="tx1"/>
                </a:solidFill>
              </a:rPr>
              <a:t>Telelogic</a:t>
            </a:r>
            <a:r>
              <a:rPr lang="en-US" dirty="0">
                <a:solidFill>
                  <a:schemeClr val="tx1"/>
                </a:solidFill>
              </a:rPr>
              <a:t> Techs AB </a:t>
            </a:r>
            <a:r>
              <a:rPr lang="en-US" dirty="0"/>
              <a:t>(a famous CASE company in Sweden), </a:t>
            </a:r>
            <a:r>
              <a:rPr lang="en-US" dirty="0" smtClean="0"/>
              <a:t>requirements </a:t>
            </a:r>
            <a:r>
              <a:rPr lang="en-US" dirty="0"/>
              <a:t>are collected like </a:t>
            </a:r>
            <a:r>
              <a:rPr lang="en-US" dirty="0" smtClean="0"/>
              <a:t>this: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0" y="2844800"/>
            <a:ext cx="12192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747" y="384123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Issuer</a:t>
            </a:r>
            <a:endParaRPr lang="en-US" sz="1800" i="1" dirty="0"/>
          </a:p>
        </p:txBody>
      </p:sp>
      <p:sp>
        <p:nvSpPr>
          <p:cNvPr id="6" name="Rectangle 5"/>
          <p:cNvSpPr/>
          <p:nvPr/>
        </p:nvSpPr>
        <p:spPr>
          <a:xfrm>
            <a:off x="2438400" y="2197100"/>
            <a:ext cx="3733800" cy="312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800" b="1" dirty="0" smtClean="0"/>
              <a:t>Quality Gateway</a:t>
            </a:r>
            <a:endParaRPr lang="en-US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2667000" y="2882900"/>
            <a:ext cx="1752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Completeness Analysis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667000" y="3677166"/>
            <a:ext cx="1752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Ambiguity Analysis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667000" y="4483100"/>
            <a:ext cx="1752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Similarity Analysis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850243"/>
            <a:ext cx="1219200" cy="121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10100" y="381323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Requirements Engineer</a:t>
            </a:r>
            <a:endParaRPr lang="en-US" sz="1800" i="1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7315199" y="3124200"/>
            <a:ext cx="1689899" cy="110110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Requirements Database</a:t>
            </a:r>
            <a:endParaRPr lang="en-US" sz="1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200" y="354874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6630" y="3124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Approved</a:t>
            </a:r>
            <a:endParaRPr lang="en-US" sz="1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52246" y="3149600"/>
            <a:ext cx="13861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3600" y="222627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Input Requirements Candidates</a:t>
            </a:r>
            <a:endParaRPr lang="en-US" sz="1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52246" y="3943866"/>
            <a:ext cx="13861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40259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Request for Clarification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79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 of Requirements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454400" y="669198"/>
            <a:ext cx="5372100" cy="5972902"/>
            <a:chOff x="2082800" y="1003300"/>
            <a:chExt cx="4800600" cy="536733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800" y="1003300"/>
              <a:ext cx="4800600" cy="536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2159000" y="1521460"/>
              <a:ext cx="45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159000" y="1955800"/>
              <a:ext cx="45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59000" y="4301672"/>
              <a:ext cx="45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59000" y="4552046"/>
              <a:ext cx="45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159000" y="5074560"/>
              <a:ext cx="45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59000" y="5314044"/>
              <a:ext cx="45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000" y="5814786"/>
              <a:ext cx="45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59000" y="3800930"/>
              <a:ext cx="45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635000" y="1646103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Useful fields</a:t>
            </a:r>
            <a:endParaRPr lang="en-US" b="1" dirty="0"/>
          </a:p>
        </p:txBody>
      </p:sp>
      <p:cxnSp>
        <p:nvCxnSpPr>
          <p:cNvPr id="24" name="Elbow Connector 23"/>
          <p:cNvCxnSpPr/>
          <p:nvPr/>
        </p:nvCxnSpPr>
        <p:spPr bwMode="auto">
          <a:xfrm flipV="1">
            <a:off x="2483698" y="1525789"/>
            <a:ext cx="1055973" cy="23083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Elbow Connector 25"/>
          <p:cNvCxnSpPr/>
          <p:nvPr/>
        </p:nvCxnSpPr>
        <p:spPr bwMode="auto">
          <a:xfrm>
            <a:off x="2483698" y="1978103"/>
            <a:ext cx="1055973" cy="10444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151936" y="3782468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Status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235130" y="4461453"/>
            <a:ext cx="907323" cy="4009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New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64553" y="5499936"/>
            <a:ext cx="1028700" cy="4009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Assigned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127250" y="4461453"/>
            <a:ext cx="1028700" cy="4009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Classified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29732" y="5065390"/>
            <a:ext cx="1223736" cy="4009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Duplicated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954666" y="5700390"/>
            <a:ext cx="1373868" cy="4009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Implemented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178050" y="6348090"/>
            <a:ext cx="977900" cy="4009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Rejected</a:t>
            </a:r>
          </a:p>
        </p:txBody>
      </p:sp>
      <p:cxnSp>
        <p:nvCxnSpPr>
          <p:cNvPr id="41" name="Straight Arrow Connector 40"/>
          <p:cNvCxnSpPr>
            <a:stCxn id="34" idx="2"/>
            <a:endCxn id="35" idx="0"/>
          </p:cNvCxnSpPr>
          <p:nvPr/>
        </p:nvCxnSpPr>
        <p:spPr bwMode="auto">
          <a:xfrm flipH="1">
            <a:off x="678903" y="4862360"/>
            <a:ext cx="9889" cy="637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Elbow Connector 42"/>
          <p:cNvCxnSpPr>
            <a:stCxn id="35" idx="3"/>
            <a:endCxn id="36" idx="1"/>
          </p:cNvCxnSpPr>
          <p:nvPr/>
        </p:nvCxnSpPr>
        <p:spPr bwMode="auto">
          <a:xfrm flipV="1">
            <a:off x="1193253" y="4661907"/>
            <a:ext cx="933997" cy="1038483"/>
          </a:xfrm>
          <a:prstGeom prst="bentConnector3">
            <a:avLst>
              <a:gd name="adj1" fmla="val 459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>
            <a:stCxn id="35" idx="3"/>
            <a:endCxn id="37" idx="1"/>
          </p:cNvCxnSpPr>
          <p:nvPr/>
        </p:nvCxnSpPr>
        <p:spPr bwMode="auto">
          <a:xfrm flipV="1">
            <a:off x="1193253" y="5265844"/>
            <a:ext cx="836479" cy="434546"/>
          </a:xfrm>
          <a:prstGeom prst="bentConnector3">
            <a:avLst>
              <a:gd name="adj1" fmla="val 518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Elbow Connector 50"/>
          <p:cNvCxnSpPr>
            <a:stCxn id="35" idx="3"/>
            <a:endCxn id="38" idx="1"/>
          </p:cNvCxnSpPr>
          <p:nvPr/>
        </p:nvCxnSpPr>
        <p:spPr bwMode="auto">
          <a:xfrm>
            <a:off x="1193253" y="5700390"/>
            <a:ext cx="761413" cy="200454"/>
          </a:xfrm>
          <a:prstGeom prst="bentConnector3">
            <a:avLst>
              <a:gd name="adj1" fmla="val 560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Elbow Connector 52"/>
          <p:cNvCxnSpPr>
            <a:stCxn id="35" idx="3"/>
            <a:endCxn id="39" idx="1"/>
          </p:cNvCxnSpPr>
          <p:nvPr/>
        </p:nvCxnSpPr>
        <p:spPr bwMode="auto">
          <a:xfrm>
            <a:off x="1193253" y="5700390"/>
            <a:ext cx="984797" cy="848154"/>
          </a:xfrm>
          <a:prstGeom prst="bentConnector3">
            <a:avLst>
              <a:gd name="adj1" fmla="val 438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Oval 58"/>
          <p:cNvSpPr/>
          <p:nvPr/>
        </p:nvSpPr>
        <p:spPr bwMode="auto">
          <a:xfrm>
            <a:off x="3366673" y="6323375"/>
            <a:ext cx="1143540" cy="29401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0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428" y="-26784"/>
            <a:ext cx="6808572" cy="954107"/>
          </a:xfrm>
        </p:spPr>
        <p:txBody>
          <a:bodyPr/>
          <a:lstStyle/>
          <a:p>
            <a:r>
              <a:rPr lang="en-US" sz="2800" dirty="0" smtClean="0"/>
              <a:t>Automated Similarity (Duplicate) Analysis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7226"/>
            <a:ext cx="8439150" cy="5207655"/>
          </a:xfrm>
        </p:spPr>
        <p:txBody>
          <a:bodyPr>
            <a:normAutofit/>
          </a:bodyPr>
          <a:lstStyle/>
          <a:p>
            <a:r>
              <a:rPr lang="en-US" dirty="0" smtClean="0"/>
              <a:t>Similarity Calculation: 3 Methods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Is_Duplicated</a:t>
            </a:r>
            <a:r>
              <a:rPr lang="en-US" dirty="0" smtClean="0"/>
              <a:t> (A, B): </a:t>
            </a:r>
            <a:r>
              <a:rPr lang="en-US" i="1" dirty="0" smtClean="0"/>
              <a:t>S</a:t>
            </a:r>
            <a:r>
              <a:rPr lang="en-US" i="1" baseline="-25000" dirty="0" smtClean="0"/>
              <a:t>A, B</a:t>
            </a:r>
            <a:r>
              <a:rPr lang="en-US" i="1" dirty="0" smtClean="0"/>
              <a:t> </a:t>
            </a:r>
            <a:r>
              <a:rPr lang="en-US" dirty="0" smtClean="0"/>
              <a:t>&gt;= Threshold</a:t>
            </a:r>
          </a:p>
          <a:p>
            <a:r>
              <a:rPr lang="en-US" dirty="0" smtClean="0"/>
              <a:t>Measurement</a:t>
            </a:r>
          </a:p>
          <a:p>
            <a:pPr marL="457200" lvl="1" indent="0">
              <a:buNone/>
            </a:pPr>
            <a:endParaRPr lang="en-US" b="1" i="1" dirty="0" smtClean="0">
              <a:latin typeface="Cambria Math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80" y="1565187"/>
            <a:ext cx="5029200" cy="232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2667" y="168709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(Dice)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2667" y="2493397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</a:t>
            </a:r>
            <a:r>
              <a:rPr lang="en-US" sz="2000" b="1" dirty="0" err="1" smtClean="0"/>
              <a:t>Jaccard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2667" y="3293073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(cosine)</a:t>
            </a:r>
            <a:endParaRPr lang="en-US" sz="2000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747863"/>
            <a:ext cx="4942393" cy="149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224429" y="5208608"/>
                <a:ext cx="4480265" cy="11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𝑨𝒄𝒄𝒖𝒓𝒂𝒄𝒚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𝑨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𝑫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𝑨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𝑩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𝑪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𝑫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4429" y="5208608"/>
                <a:ext cx="4480265" cy="11603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93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Empirical Study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735944"/>
            <a:ext cx="8681249" cy="52076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Data </a:t>
            </a:r>
          </a:p>
          <a:p>
            <a:pPr lvl="1"/>
            <a:r>
              <a:rPr lang="en-US" altLang="zh-CN" dirty="0" smtClean="0"/>
              <a:t>Full Set: </a:t>
            </a:r>
            <a:r>
              <a:rPr lang="en-US" altLang="zh-CN" dirty="0" smtClean="0">
                <a:solidFill>
                  <a:srgbClr val="FF0000"/>
                </a:solidFill>
              </a:rPr>
              <a:t>1891</a:t>
            </a:r>
            <a:r>
              <a:rPr lang="en-US" altLang="zh-CN" dirty="0" smtClean="0"/>
              <a:t> requirements from </a:t>
            </a:r>
            <a:r>
              <a:rPr lang="en-US" altLang="zh-CN" dirty="0" err="1" smtClean="0"/>
              <a:t>Telelogic</a:t>
            </a:r>
            <a:r>
              <a:rPr lang="en-US" altLang="zh-CN" dirty="0" smtClean="0"/>
              <a:t> AB.</a:t>
            </a:r>
          </a:p>
          <a:p>
            <a:pPr lvl="1"/>
            <a:r>
              <a:rPr lang="en-US" altLang="zh-CN" dirty="0" smtClean="0"/>
              <a:t>Reduced Set: </a:t>
            </a:r>
            <a:r>
              <a:rPr lang="en-US" altLang="zh-CN" dirty="0" smtClean="0">
                <a:solidFill>
                  <a:srgbClr val="FF0000"/>
                </a:solidFill>
              </a:rPr>
              <a:t>1089</a:t>
            </a:r>
            <a:r>
              <a:rPr lang="en-US" altLang="zh-CN" dirty="0" smtClean="0"/>
              <a:t> out of these 1891 requirements have already been analyzed by human. </a:t>
            </a:r>
          </a:p>
          <a:p>
            <a:r>
              <a:rPr lang="en-US" altLang="zh-CN" dirty="0" smtClean="0"/>
              <a:t>162 Experiments</a:t>
            </a:r>
          </a:p>
          <a:p>
            <a:pPr lvl="1"/>
            <a:r>
              <a:rPr lang="en-US" altLang="zh-CN" dirty="0" smtClean="0"/>
              <a:t>3 similarity calculation methods</a:t>
            </a:r>
          </a:p>
          <a:p>
            <a:pPr lvl="1"/>
            <a:r>
              <a:rPr lang="en-US" altLang="zh-CN" dirty="0" smtClean="0"/>
              <a:t>2 data sets</a:t>
            </a:r>
          </a:p>
          <a:p>
            <a:pPr lvl="1"/>
            <a:r>
              <a:rPr lang="en-US" altLang="zh-CN" dirty="0" smtClean="0"/>
              <a:t>3 fields: Summary, Description, or Summary + Description</a:t>
            </a:r>
          </a:p>
          <a:p>
            <a:pPr lvl="1"/>
            <a:r>
              <a:rPr lang="en-US" altLang="zh-CN" dirty="0" smtClean="0"/>
              <a:t>9 duplicate thresholds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14" y="3961590"/>
            <a:ext cx="3600592" cy="271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35871" y="5064365"/>
            <a:ext cx="2026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 smtClean="0"/>
              <a:t>Example: </a:t>
            </a:r>
          </a:p>
          <a:p>
            <a:r>
              <a:rPr lang="en-US" altLang="zh-CN" sz="1800" dirty="0" smtClean="0"/>
              <a:t>Data Set = Reduced</a:t>
            </a:r>
          </a:p>
          <a:p>
            <a:r>
              <a:rPr lang="en-US" altLang="zh-CN" sz="1800" dirty="0" smtClean="0"/>
              <a:t>Field = Summary</a:t>
            </a:r>
            <a:endParaRPr lang="zh-CN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25046" y="6526812"/>
            <a:ext cx="11935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Threshold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5357" y="4172753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Accuracy (3 Methods)</a:t>
            </a:r>
            <a:endParaRPr lang="zh-CN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8955" y="5064365"/>
            <a:ext cx="22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True Positives (3 Methods)</a:t>
            </a:r>
            <a:endParaRPr lang="zh-CN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76942" y="6118287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False Positives (3 Methods)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676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approach gives reasonably high accuracy.</a:t>
            </a:r>
          </a:p>
          <a:p>
            <a:r>
              <a:rPr lang="en-US" altLang="zh-CN" dirty="0" smtClean="0"/>
              <a:t>Dice and Cosine give better results.</a:t>
            </a:r>
          </a:p>
          <a:p>
            <a:r>
              <a:rPr lang="en-US" altLang="zh-CN" dirty="0"/>
              <a:t>A large textual field (Description) tends to give </a:t>
            </a:r>
            <a:r>
              <a:rPr lang="en-US" altLang="zh-CN" dirty="0">
                <a:solidFill>
                  <a:srgbClr val="FF0000"/>
                </a:solidFill>
              </a:rPr>
              <a:t>worse </a:t>
            </a:r>
            <a:r>
              <a:rPr lang="en-US" altLang="zh-CN" dirty="0"/>
              <a:t>results; it should only be used when the Summary field contains too few </a:t>
            </a:r>
            <a:r>
              <a:rPr lang="en-US" altLang="zh-CN" dirty="0" smtClean="0"/>
              <a:t>words</a:t>
            </a:r>
          </a:p>
          <a:p>
            <a:r>
              <a:rPr lang="en-US" altLang="zh-CN" dirty="0" smtClean="0"/>
              <a:t>The approach finds missing duplicates</a:t>
            </a:r>
          </a:p>
          <a:p>
            <a:pPr lvl="1"/>
            <a:r>
              <a:rPr lang="en-US" altLang="zh-CN" dirty="0"/>
              <a:t>Give the experts </a:t>
            </a:r>
            <a:r>
              <a:rPr lang="en-US" altLang="zh-CN" dirty="0">
                <a:solidFill>
                  <a:srgbClr val="FF0000"/>
                </a:solidFill>
              </a:rPr>
              <a:t>75 False Positives </a:t>
            </a:r>
            <a:r>
              <a:rPr lang="en-US" altLang="zh-CN" dirty="0" smtClean="0"/>
              <a:t>under {method = cosine, threshold = 0.75, set = full, field = Summary}, </a:t>
            </a:r>
            <a:r>
              <a:rPr lang="en-US" altLang="zh-CN" dirty="0" smtClean="0">
                <a:solidFill>
                  <a:srgbClr val="FF0000"/>
                </a:solidFill>
              </a:rPr>
              <a:t>28 are eventually become True </a:t>
            </a:r>
            <a:r>
              <a:rPr lang="en-US" altLang="zh-CN" dirty="0" smtClean="0"/>
              <a:t>(i.e. previously missed by human)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#2: Overview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735944"/>
            <a:ext cx="8681249" cy="5207655"/>
          </a:xfrm>
        </p:spPr>
        <p:txBody>
          <a:bodyPr/>
          <a:lstStyle/>
          <a:p>
            <a:r>
              <a:rPr lang="en-US" altLang="zh-CN" dirty="0" err="1"/>
              <a:t>Chuan</a:t>
            </a:r>
            <a:r>
              <a:rPr lang="en-US" altLang="zh-CN" dirty="0"/>
              <a:t> </a:t>
            </a:r>
            <a:r>
              <a:rPr lang="en-US" altLang="zh-CN" dirty="0" err="1" smtClean="0"/>
              <a:t>Duan</a:t>
            </a:r>
            <a:r>
              <a:rPr lang="en-US" altLang="zh-CN" dirty="0" smtClean="0"/>
              <a:t>, Jane Cleland-Huang et al.</a:t>
            </a:r>
          </a:p>
          <a:p>
            <a:pPr lvl="1"/>
            <a:r>
              <a:rPr lang="en-US" altLang="zh-CN" dirty="0" smtClean="0"/>
              <a:t>RE Journal 2009. </a:t>
            </a:r>
            <a:r>
              <a:rPr lang="en-US" altLang="zh-CN" i="1" dirty="0"/>
              <a:t>Towards Automated Requirements Prioritization and </a:t>
            </a:r>
            <a:r>
              <a:rPr lang="en-US" altLang="zh-CN" i="1" dirty="0" smtClean="0"/>
              <a:t>Triage</a:t>
            </a:r>
          </a:p>
          <a:p>
            <a:pPr lvl="1"/>
            <a:endParaRPr lang="en-US" altLang="zh-CN" i="1" dirty="0"/>
          </a:p>
          <a:p>
            <a:r>
              <a:rPr lang="en-US" altLang="zh-CN" dirty="0" smtClean="0"/>
              <a:t>Which Relationship?</a:t>
            </a:r>
          </a:p>
          <a:p>
            <a:pPr lvl="1"/>
            <a:r>
              <a:rPr lang="en-US" altLang="zh-CN" dirty="0" smtClean="0"/>
              <a:t>Ordering</a:t>
            </a:r>
          </a:p>
          <a:p>
            <a:endParaRPr lang="en-US" altLang="zh-CN" dirty="0"/>
          </a:p>
          <a:p>
            <a:r>
              <a:rPr lang="en-US" altLang="zh-CN" dirty="0" smtClean="0"/>
              <a:t>An interesting idea based on a deep thought of the nature of requirements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62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(Basic-) Basic Idea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07420"/>
            <a:ext cx="9166916" cy="520765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Human work </a:t>
            </a:r>
            <a:r>
              <a:rPr lang="en-US" altLang="zh-CN" dirty="0" smtClean="0"/>
              <a:t>in requirements prioritization</a:t>
            </a:r>
          </a:p>
          <a:p>
            <a:pPr lvl="1"/>
            <a:r>
              <a:rPr lang="en-US" altLang="zh-CN" dirty="0" smtClean="0"/>
              <a:t>Old Way: Prioritize </a:t>
            </a:r>
            <a:r>
              <a:rPr lang="en-US" altLang="zh-CN" dirty="0" smtClean="0">
                <a:solidFill>
                  <a:srgbClr val="FF0000"/>
                </a:solidFill>
              </a:rPr>
              <a:t>thousands of individual requirements</a:t>
            </a:r>
          </a:p>
          <a:p>
            <a:pPr marL="457200" lvl="1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New Way: Prioritize </a:t>
            </a:r>
            <a:r>
              <a:rPr lang="en-US" altLang="zh-CN" dirty="0" smtClean="0">
                <a:solidFill>
                  <a:srgbClr val="FF0000"/>
                </a:solidFill>
              </a:rPr>
              <a:t>dozens of requirements clusters</a:t>
            </a: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3428856" y="1714429"/>
            <a:ext cx="2034862" cy="61818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Reduced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6418" y="5451521"/>
            <a:ext cx="762000" cy="4543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3153632" y="4875830"/>
            <a:ext cx="1646968" cy="454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3164518" y="4081172"/>
            <a:ext cx="1333500" cy="6829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367680" y="3379712"/>
            <a:ext cx="1556656" cy="2090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495544" y="36083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800344" y="36083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>
          <a:xfrm>
            <a:off x="1105144" y="36083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>
          <a:xfrm>
            <a:off x="1409944" y="36083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>
          <a:xfrm>
            <a:off x="1701865" y="36083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Right Arrow 33"/>
          <p:cNvSpPr/>
          <p:nvPr/>
        </p:nvSpPr>
        <p:spPr>
          <a:xfrm>
            <a:off x="2057400" y="4018880"/>
            <a:ext cx="914400" cy="48463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Auto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>
          <a:xfrm>
            <a:off x="3126418" y="3120400"/>
            <a:ext cx="1674182" cy="838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Oval 35"/>
          <p:cNvSpPr/>
          <p:nvPr/>
        </p:nvSpPr>
        <p:spPr>
          <a:xfrm>
            <a:off x="3311474" y="334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Oval 36"/>
          <p:cNvSpPr/>
          <p:nvPr/>
        </p:nvSpPr>
        <p:spPr>
          <a:xfrm>
            <a:off x="3616274" y="334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Oval 37"/>
          <p:cNvSpPr/>
          <p:nvPr/>
        </p:nvSpPr>
        <p:spPr>
          <a:xfrm>
            <a:off x="3921074" y="334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Oval 38"/>
          <p:cNvSpPr/>
          <p:nvPr/>
        </p:nvSpPr>
        <p:spPr>
          <a:xfrm>
            <a:off x="4225874" y="334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Oval 39"/>
          <p:cNvSpPr/>
          <p:nvPr/>
        </p:nvSpPr>
        <p:spPr>
          <a:xfrm>
            <a:off x="4530674" y="334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Oval 40"/>
          <p:cNvSpPr/>
          <p:nvPr/>
        </p:nvSpPr>
        <p:spPr>
          <a:xfrm>
            <a:off x="3300590" y="36414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Oval 41"/>
          <p:cNvSpPr/>
          <p:nvPr/>
        </p:nvSpPr>
        <p:spPr>
          <a:xfrm>
            <a:off x="3605390" y="36414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Oval 42"/>
          <p:cNvSpPr/>
          <p:nvPr/>
        </p:nvSpPr>
        <p:spPr>
          <a:xfrm>
            <a:off x="3910190" y="36414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Oval 43"/>
          <p:cNvSpPr/>
          <p:nvPr/>
        </p:nvSpPr>
        <p:spPr>
          <a:xfrm>
            <a:off x="4214990" y="36414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5" name="Oval 44"/>
          <p:cNvSpPr/>
          <p:nvPr/>
        </p:nvSpPr>
        <p:spPr>
          <a:xfrm>
            <a:off x="4519790" y="36414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6" name="Oval 45"/>
          <p:cNvSpPr/>
          <p:nvPr/>
        </p:nvSpPr>
        <p:spPr>
          <a:xfrm>
            <a:off x="3278818" y="42198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Oval 46"/>
          <p:cNvSpPr/>
          <p:nvPr/>
        </p:nvSpPr>
        <p:spPr>
          <a:xfrm>
            <a:off x="3583618" y="42198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8" name="Oval 47"/>
          <p:cNvSpPr/>
          <p:nvPr/>
        </p:nvSpPr>
        <p:spPr>
          <a:xfrm>
            <a:off x="3888418" y="42198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Oval 48"/>
          <p:cNvSpPr/>
          <p:nvPr/>
        </p:nvSpPr>
        <p:spPr>
          <a:xfrm>
            <a:off x="3583618" y="561339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Oval 49"/>
          <p:cNvSpPr/>
          <p:nvPr/>
        </p:nvSpPr>
        <p:spPr>
          <a:xfrm>
            <a:off x="3278818" y="561339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Oval 50"/>
          <p:cNvSpPr/>
          <p:nvPr/>
        </p:nvSpPr>
        <p:spPr>
          <a:xfrm>
            <a:off x="3278818" y="45246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Oval 51"/>
          <p:cNvSpPr/>
          <p:nvPr/>
        </p:nvSpPr>
        <p:spPr>
          <a:xfrm>
            <a:off x="3583618" y="45246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Oval 52"/>
          <p:cNvSpPr/>
          <p:nvPr/>
        </p:nvSpPr>
        <p:spPr>
          <a:xfrm>
            <a:off x="3888418" y="45246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Oval 53"/>
          <p:cNvSpPr/>
          <p:nvPr/>
        </p:nvSpPr>
        <p:spPr>
          <a:xfrm>
            <a:off x="4193218" y="45246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/>
          <p:cNvSpPr/>
          <p:nvPr/>
        </p:nvSpPr>
        <p:spPr>
          <a:xfrm>
            <a:off x="3278818" y="502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/>
          <p:cNvSpPr/>
          <p:nvPr/>
        </p:nvSpPr>
        <p:spPr>
          <a:xfrm>
            <a:off x="3583618" y="502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/>
          <p:cNvSpPr/>
          <p:nvPr/>
        </p:nvSpPr>
        <p:spPr>
          <a:xfrm>
            <a:off x="3888418" y="502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/>
          <p:cNvSpPr/>
          <p:nvPr/>
        </p:nvSpPr>
        <p:spPr>
          <a:xfrm>
            <a:off x="4193218" y="502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Oval 58"/>
          <p:cNvSpPr/>
          <p:nvPr/>
        </p:nvSpPr>
        <p:spPr>
          <a:xfrm>
            <a:off x="4498018" y="502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109184" y="6015075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Individual Requirements</a:t>
            </a:r>
            <a:endParaRPr lang="en-US" sz="1800" dirty="0"/>
          </a:p>
        </p:txBody>
      </p:sp>
      <p:sp>
        <p:nvSpPr>
          <p:cNvPr id="61" name="TextBox 60"/>
          <p:cNvSpPr txBox="1"/>
          <p:nvPr/>
        </p:nvSpPr>
        <p:spPr>
          <a:xfrm>
            <a:off x="3048000" y="602319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Requirements Clusters</a:t>
            </a:r>
            <a:endParaRPr lang="en-US" sz="1800" dirty="0"/>
          </a:p>
        </p:txBody>
      </p:sp>
      <p:sp>
        <p:nvSpPr>
          <p:cNvPr id="62" name="Right Arrow 61"/>
          <p:cNvSpPr/>
          <p:nvPr/>
        </p:nvSpPr>
        <p:spPr>
          <a:xfrm>
            <a:off x="4876800" y="4014539"/>
            <a:ext cx="1108126" cy="4846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Manual</a:t>
            </a:r>
            <a:endParaRPr lang="en-US" sz="1800" dirty="0"/>
          </a:p>
        </p:txBody>
      </p:sp>
      <p:sp>
        <p:nvSpPr>
          <p:cNvPr id="63" name="Rectangle 62"/>
          <p:cNvSpPr/>
          <p:nvPr/>
        </p:nvSpPr>
        <p:spPr>
          <a:xfrm>
            <a:off x="6104668" y="3198015"/>
            <a:ext cx="688017" cy="4543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Rectangle 63"/>
          <p:cNvSpPr/>
          <p:nvPr/>
        </p:nvSpPr>
        <p:spPr>
          <a:xfrm>
            <a:off x="6104669" y="5256830"/>
            <a:ext cx="688017" cy="4543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Rectangle 64"/>
          <p:cNvSpPr/>
          <p:nvPr/>
        </p:nvSpPr>
        <p:spPr>
          <a:xfrm>
            <a:off x="6104668" y="4600856"/>
            <a:ext cx="688017" cy="4245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Rectangle 65"/>
          <p:cNvSpPr/>
          <p:nvPr/>
        </p:nvSpPr>
        <p:spPr>
          <a:xfrm>
            <a:off x="6104668" y="3938025"/>
            <a:ext cx="688018" cy="419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5643028" y="602319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Sorted Clusters</a:t>
            </a:r>
            <a:endParaRPr lang="en-US" sz="1800" dirty="0"/>
          </a:p>
        </p:txBody>
      </p:sp>
      <p:sp>
        <p:nvSpPr>
          <p:cNvPr id="68" name="Right Arrow 67"/>
          <p:cNvSpPr/>
          <p:nvPr/>
        </p:nvSpPr>
        <p:spPr>
          <a:xfrm>
            <a:off x="7010400" y="3982984"/>
            <a:ext cx="914400" cy="48463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Auto</a:t>
            </a:r>
            <a:endParaRPr lang="en-US" sz="1800" dirty="0"/>
          </a:p>
        </p:txBody>
      </p:sp>
      <p:sp>
        <p:nvSpPr>
          <p:cNvPr id="69" name="Oval 68"/>
          <p:cNvSpPr/>
          <p:nvPr/>
        </p:nvSpPr>
        <p:spPr>
          <a:xfrm>
            <a:off x="8066312" y="331775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/>
          <p:cNvSpPr/>
          <p:nvPr/>
        </p:nvSpPr>
        <p:spPr>
          <a:xfrm>
            <a:off x="8055428" y="369875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Oval 70"/>
          <p:cNvSpPr/>
          <p:nvPr/>
        </p:nvSpPr>
        <p:spPr>
          <a:xfrm>
            <a:off x="8033656" y="407975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" name="Oval 71"/>
          <p:cNvSpPr/>
          <p:nvPr/>
        </p:nvSpPr>
        <p:spPr>
          <a:xfrm>
            <a:off x="8033656" y="453695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3" name="Oval 72"/>
          <p:cNvSpPr/>
          <p:nvPr/>
        </p:nvSpPr>
        <p:spPr>
          <a:xfrm>
            <a:off x="8033656" y="499415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4" name="TextBox 73"/>
          <p:cNvSpPr txBox="1"/>
          <p:nvPr/>
        </p:nvSpPr>
        <p:spPr>
          <a:xfrm>
            <a:off x="7838698" y="500219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75" name="TextBox 74"/>
          <p:cNvSpPr txBox="1"/>
          <p:nvPr/>
        </p:nvSpPr>
        <p:spPr>
          <a:xfrm>
            <a:off x="7513149" y="6001427"/>
            <a:ext cx="163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Sorted Requirements</a:t>
            </a:r>
            <a:endParaRPr lang="en-US" sz="1800" dirty="0"/>
          </a:p>
        </p:txBody>
      </p:sp>
      <p:sp>
        <p:nvSpPr>
          <p:cNvPr id="76" name="Oval 75"/>
          <p:cNvSpPr/>
          <p:nvPr/>
        </p:nvSpPr>
        <p:spPr>
          <a:xfrm>
            <a:off x="493396" y="394101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7" name="Oval 76"/>
          <p:cNvSpPr/>
          <p:nvPr/>
        </p:nvSpPr>
        <p:spPr>
          <a:xfrm>
            <a:off x="798196" y="394101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8" name="Oval 77"/>
          <p:cNvSpPr/>
          <p:nvPr/>
        </p:nvSpPr>
        <p:spPr>
          <a:xfrm>
            <a:off x="1102996" y="394101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9" name="Oval 78"/>
          <p:cNvSpPr/>
          <p:nvPr/>
        </p:nvSpPr>
        <p:spPr>
          <a:xfrm>
            <a:off x="1407796" y="394101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0" name="Oval 79"/>
          <p:cNvSpPr/>
          <p:nvPr/>
        </p:nvSpPr>
        <p:spPr>
          <a:xfrm>
            <a:off x="1699717" y="394101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1" name="Oval 80"/>
          <p:cNvSpPr/>
          <p:nvPr/>
        </p:nvSpPr>
        <p:spPr>
          <a:xfrm>
            <a:off x="504826" y="430138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2" name="Oval 81"/>
          <p:cNvSpPr/>
          <p:nvPr/>
        </p:nvSpPr>
        <p:spPr>
          <a:xfrm>
            <a:off x="809626" y="430138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3" name="Oval 82"/>
          <p:cNvSpPr/>
          <p:nvPr/>
        </p:nvSpPr>
        <p:spPr>
          <a:xfrm>
            <a:off x="1114426" y="430138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4" name="Oval 83"/>
          <p:cNvSpPr/>
          <p:nvPr/>
        </p:nvSpPr>
        <p:spPr>
          <a:xfrm>
            <a:off x="1419226" y="430138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5" name="Oval 84"/>
          <p:cNvSpPr/>
          <p:nvPr/>
        </p:nvSpPr>
        <p:spPr>
          <a:xfrm>
            <a:off x="1711147" y="430138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Oval 100"/>
          <p:cNvSpPr/>
          <p:nvPr/>
        </p:nvSpPr>
        <p:spPr>
          <a:xfrm>
            <a:off x="482304" y="468435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Oval 101"/>
          <p:cNvSpPr/>
          <p:nvPr/>
        </p:nvSpPr>
        <p:spPr>
          <a:xfrm>
            <a:off x="787104" y="468435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3" name="Oval 102"/>
          <p:cNvSpPr/>
          <p:nvPr/>
        </p:nvSpPr>
        <p:spPr>
          <a:xfrm>
            <a:off x="1091904" y="468435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4" name="Oval 103"/>
          <p:cNvSpPr/>
          <p:nvPr/>
        </p:nvSpPr>
        <p:spPr>
          <a:xfrm>
            <a:off x="1396704" y="468435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Oval 104"/>
          <p:cNvSpPr/>
          <p:nvPr/>
        </p:nvSpPr>
        <p:spPr>
          <a:xfrm>
            <a:off x="1688625" y="468435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6" name="Oval 105"/>
          <p:cNvSpPr/>
          <p:nvPr/>
        </p:nvSpPr>
        <p:spPr>
          <a:xfrm>
            <a:off x="474353" y="50421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7" name="Oval 106"/>
          <p:cNvSpPr/>
          <p:nvPr/>
        </p:nvSpPr>
        <p:spPr>
          <a:xfrm>
            <a:off x="779153" y="50421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8" name="Oval 107"/>
          <p:cNvSpPr/>
          <p:nvPr/>
        </p:nvSpPr>
        <p:spPr>
          <a:xfrm>
            <a:off x="1083953" y="50421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Oval 108"/>
          <p:cNvSpPr/>
          <p:nvPr/>
        </p:nvSpPr>
        <p:spPr>
          <a:xfrm>
            <a:off x="1388753" y="50421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0" name="Oval 109"/>
          <p:cNvSpPr/>
          <p:nvPr/>
        </p:nvSpPr>
        <p:spPr>
          <a:xfrm>
            <a:off x="1680674" y="50421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737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Makes it Interesting?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735944"/>
            <a:ext cx="8681249" cy="5596617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The Nature of Requirements: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An individual requirement often plays a complex and diverse role. </a:t>
            </a:r>
          </a:p>
          <a:p>
            <a:pPr lvl="1"/>
            <a:r>
              <a:rPr lang="en-US" altLang="zh-CN" dirty="0" smtClean="0"/>
              <a:t>For example, an individual requirement may:</a:t>
            </a:r>
          </a:p>
          <a:p>
            <a:pPr marL="457200" lvl="1" indent="0">
              <a:buNone/>
            </a:pPr>
            <a:r>
              <a:rPr lang="en-US" altLang="zh-CN" dirty="0" smtClean="0"/>
              <a:t>	- address both functional and non-functional needs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- involve several functionalities</a:t>
            </a:r>
          </a:p>
          <a:p>
            <a:r>
              <a:rPr lang="en-US" altLang="zh-CN" dirty="0" smtClean="0"/>
              <a:t>The Extended Basic Idea</a:t>
            </a:r>
          </a:p>
          <a:p>
            <a:pPr lvl="1"/>
            <a:r>
              <a:rPr lang="en-US" altLang="zh-CN" dirty="0" smtClean="0"/>
              <a:t>1. </a:t>
            </a:r>
            <a:r>
              <a:rPr lang="en-US" altLang="zh-CN" dirty="0" smtClean="0">
                <a:solidFill>
                  <a:srgbClr val="FF0000"/>
                </a:solidFill>
              </a:rPr>
              <a:t>Multiple Clustering Criteria</a:t>
            </a:r>
            <a:r>
              <a:rPr lang="en-US" altLang="zh-CN" dirty="0" smtClean="0"/>
              <a:t>: FR, NFR, Business Goal, etc.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Run “Basic-Basic Idea” multiple times (1 criterion a time), then summarize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en-US" altLang="zh-CN" dirty="0" smtClean="0">
                <a:solidFill>
                  <a:srgbClr val="FF0000"/>
                </a:solidFill>
              </a:rPr>
              <a:t>Fuzzy Clustering</a:t>
            </a:r>
            <a:r>
              <a:rPr lang="en-US" altLang="zh-CN" dirty="0" smtClean="0"/>
              <a:t>: An individual requirement belongs to each cluster </a:t>
            </a:r>
            <a:r>
              <a:rPr lang="en-US" altLang="zh-CN" dirty="0" smtClean="0">
                <a:solidFill>
                  <a:srgbClr val="FF0000"/>
                </a:solidFill>
              </a:rPr>
              <a:t>at certain probability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1030406" y="4217157"/>
            <a:ext cx="423080" cy="24566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4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Multiple Clustering Criteria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1" y="735944"/>
            <a:ext cx="8882268" cy="5965107"/>
          </a:xfrm>
        </p:spPr>
        <p:txBody>
          <a:bodyPr/>
          <a:lstStyle/>
          <a:p>
            <a:r>
              <a:rPr lang="en-US" altLang="zh-CN" dirty="0" smtClean="0"/>
              <a:t>By Feature: </a:t>
            </a:r>
            <a:r>
              <a:rPr lang="en-US" altLang="zh-CN" dirty="0" smtClean="0">
                <a:solidFill>
                  <a:srgbClr val="FF0000"/>
                </a:solidFill>
              </a:rPr>
              <a:t>Traditional clustering </a:t>
            </a:r>
            <a:r>
              <a:rPr lang="en-US" altLang="zh-CN" dirty="0" smtClean="0"/>
              <a:t>on text similarity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By NFR: </a:t>
            </a:r>
            <a:r>
              <a:rPr lang="en-US" altLang="zh-CN" dirty="0" smtClean="0">
                <a:solidFill>
                  <a:srgbClr val="FF0000"/>
                </a:solidFill>
              </a:rPr>
              <a:t>Calculate similarity</a:t>
            </a:r>
            <a:r>
              <a:rPr lang="en-US" altLang="zh-CN" dirty="0" smtClean="0"/>
              <a:t> between pre-defined NFR keywords and the requirements, and </a:t>
            </a:r>
            <a:r>
              <a:rPr lang="en-US" altLang="zh-CN" dirty="0" smtClean="0">
                <a:solidFill>
                  <a:srgbClr val="FF0000"/>
                </a:solidFill>
              </a:rPr>
              <a:t>top X% similar</a:t>
            </a:r>
            <a:r>
              <a:rPr lang="en-US" altLang="zh-CN" dirty="0" smtClean="0"/>
              <a:t> requirements belong to the NFR</a:t>
            </a:r>
          </a:p>
          <a:p>
            <a:pPr lvl="1"/>
            <a:r>
              <a:rPr lang="en-US" altLang="zh-CN" dirty="0" smtClean="0"/>
              <a:t>Because only a part of requirements address NFRs.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By Business Goal:  … between pre-written goal descriptions and the requirements, and …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… (By other pre-written textual materials)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0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130" y="-10252"/>
            <a:ext cx="6255969" cy="641350"/>
          </a:xfrm>
        </p:spPr>
        <p:txBody>
          <a:bodyPr/>
          <a:lstStyle/>
          <a:p>
            <a:r>
              <a:rPr lang="en-US" dirty="0" smtClean="0"/>
              <a:t>Why do I Choose this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recent work focuses on </a:t>
            </a:r>
            <a:r>
              <a:rPr lang="en-US" u="sng" dirty="0" smtClean="0">
                <a:solidFill>
                  <a:srgbClr val="FF0000"/>
                </a:solidFill>
              </a:rPr>
              <a:t>automated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finding </a:t>
            </a:r>
            <a:r>
              <a:rPr lang="en-US" u="sng" dirty="0" smtClean="0">
                <a:solidFill>
                  <a:srgbClr val="FF0000"/>
                </a:solidFill>
              </a:rPr>
              <a:t>constraints</a:t>
            </a:r>
            <a:r>
              <a:rPr lang="en-US" dirty="0" smtClean="0"/>
              <a:t> between </a:t>
            </a:r>
            <a:r>
              <a:rPr lang="en-US" u="sng" dirty="0" smtClean="0">
                <a:solidFill>
                  <a:srgbClr val="FF0000"/>
                </a:solidFill>
              </a:rPr>
              <a:t>features</a:t>
            </a:r>
            <a:r>
              <a:rPr lang="en-US" dirty="0" smtClean="0"/>
              <a:t> in a feature model.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896" y="2349661"/>
            <a:ext cx="322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 kind of </a:t>
            </a:r>
            <a:r>
              <a:rPr lang="en-US" b="1" dirty="0" smtClean="0"/>
              <a:t>relationship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5944" y="2349661"/>
            <a:ext cx="546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Encapsulates a set of coherent </a:t>
            </a:r>
            <a:r>
              <a:rPr lang="en-US" b="1" dirty="0" smtClean="0"/>
              <a:t>requirements, </a:t>
            </a:r>
            <a:r>
              <a:rPr lang="en-US" dirty="0" smtClean="0"/>
              <a:t>often described in </a:t>
            </a:r>
            <a:r>
              <a:rPr lang="en-US" b="1" dirty="0" smtClean="0"/>
              <a:t>natural language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442258" y="2811326"/>
            <a:ext cx="625033" cy="1691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3865944" y="3656939"/>
            <a:ext cx="717632" cy="8456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endCxn id="4" idx="0"/>
          </p:cNvCxnSpPr>
          <p:nvPr/>
        </p:nvCxnSpPr>
        <p:spPr bwMode="auto">
          <a:xfrm>
            <a:off x="1655180" y="1608881"/>
            <a:ext cx="94510" cy="740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838218" y="1608881"/>
            <a:ext cx="162045" cy="740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0" y="4662241"/>
            <a:ext cx="7020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Automated Analysis on </a:t>
            </a:r>
            <a:br>
              <a:rPr lang="en-US" sz="2800" dirty="0"/>
            </a:br>
            <a:r>
              <a:rPr lang="en-US" sz="2800" dirty="0"/>
              <a:t>Relationships between </a:t>
            </a:r>
            <a:endParaRPr lang="en-US" sz="2800" dirty="0" smtClean="0"/>
          </a:p>
          <a:p>
            <a:pPr algn="ctr"/>
            <a:r>
              <a:rPr lang="en-US" sz="2800" dirty="0" smtClean="0"/>
              <a:t>Natural </a:t>
            </a:r>
            <a:r>
              <a:rPr lang="en-US" sz="2800" dirty="0"/>
              <a:t>Language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536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3643956"/>
            <a:ext cx="8841325" cy="3248167"/>
          </a:xfrm>
        </p:spPr>
        <p:txBody>
          <a:bodyPr/>
          <a:lstStyle/>
          <a:p>
            <a:r>
              <a:rPr lang="en-US" altLang="zh-CN" dirty="0" smtClean="0"/>
              <a:t>Calculate </a:t>
            </a:r>
            <a:r>
              <a:rPr lang="en-US" altLang="zh-CN" dirty="0" smtClean="0">
                <a:solidFill>
                  <a:srgbClr val="FF0000"/>
                </a:solidFill>
              </a:rPr>
              <a:t>Final Score </a:t>
            </a:r>
          </a:p>
          <a:p>
            <a:pPr lvl="1"/>
            <a:r>
              <a:rPr lang="en-US" altLang="zh-CN" dirty="0" smtClean="0"/>
              <a:t>Manually assign weights to each criteria, e.g. </a:t>
            </a:r>
            <a:br>
              <a:rPr lang="en-US" altLang="zh-CN" dirty="0" smtClean="0"/>
            </a:br>
            <a:r>
              <a:rPr lang="en-US" altLang="zh-CN" i="1" dirty="0" smtClean="0"/>
              <a:t>           Feature = 0.5, NFR = 0.2, Business Goal = 0.3</a:t>
            </a:r>
          </a:p>
          <a:p>
            <a:pPr lvl="1"/>
            <a:r>
              <a:rPr lang="en-US" altLang="zh-CN" dirty="0" smtClean="0"/>
              <a:t>Final Score = Weighted Sum, e.g. 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i="1" dirty="0" smtClean="0"/>
              <a:t>Req. 1’s Final Score = 1.77 * 0.5 + 1.1 * 0.3 </a:t>
            </a:r>
            <a:endParaRPr lang="zh-CN" altLang="en-US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0383"/>
            <a:ext cx="107823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69517" y="3152628"/>
            <a:ext cx="258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 smtClean="0"/>
              <a:t>Blank means not related</a:t>
            </a:r>
            <a:endParaRPr lang="zh-CN" altLang="en-US" sz="1800" b="1" dirty="0"/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7315200" y="2620365"/>
            <a:ext cx="1241946" cy="532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97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Study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4"/>
            <a:ext cx="8439150" cy="5910516"/>
          </a:xfrm>
        </p:spPr>
        <p:txBody>
          <a:bodyPr/>
          <a:lstStyle/>
          <a:p>
            <a:r>
              <a:rPr lang="en-US" altLang="zh-CN" dirty="0" smtClean="0"/>
              <a:t>Ice Breaker Systems: 202 requirements</a:t>
            </a:r>
          </a:p>
          <a:p>
            <a:r>
              <a:rPr lang="en-US" altLang="zh-CN" dirty="0" smtClean="0"/>
              <a:t>The prioritized requirements are divided into 5 groups (Requirements Triage): </a:t>
            </a:r>
          </a:p>
          <a:p>
            <a:pPr lvl="1"/>
            <a:r>
              <a:rPr lang="en-US" altLang="zh-CN" dirty="0" smtClean="0"/>
              <a:t>Must Have: Top 20%</a:t>
            </a:r>
          </a:p>
          <a:p>
            <a:pPr lvl="1"/>
            <a:r>
              <a:rPr lang="en-US" altLang="zh-CN" dirty="0" smtClean="0"/>
              <a:t>Recommend Having: Next 20%</a:t>
            </a:r>
          </a:p>
          <a:p>
            <a:pPr lvl="1"/>
            <a:r>
              <a:rPr lang="en-US" altLang="zh-CN" dirty="0" smtClean="0"/>
              <a:t>Nice to Have: …</a:t>
            </a:r>
          </a:p>
          <a:p>
            <a:pPr lvl="1"/>
            <a:r>
              <a:rPr lang="en-US" altLang="zh-CN" dirty="0" smtClean="0"/>
              <a:t>Can Live Without: …</a:t>
            </a:r>
          </a:p>
          <a:p>
            <a:pPr lvl="1"/>
            <a:r>
              <a:rPr lang="en-US" altLang="zh-CN" dirty="0" smtClean="0"/>
              <a:t>Defer: …</a:t>
            </a:r>
          </a:p>
          <a:p>
            <a:r>
              <a:rPr lang="en-US" altLang="zh-CN" dirty="0" smtClean="0"/>
              <a:t>Results:</a:t>
            </a:r>
          </a:p>
          <a:p>
            <a:pPr lvl="1"/>
            <a:r>
              <a:rPr lang="en-US" altLang="zh-CN" dirty="0" smtClean="0"/>
              <a:t>Inclusion Error (False Important): 17%</a:t>
            </a:r>
          </a:p>
          <a:p>
            <a:pPr lvl="1"/>
            <a:r>
              <a:rPr lang="en-US" altLang="zh-CN" dirty="0" smtClean="0"/>
              <a:t>Exclusion Error (False Non-important): &lt; 2%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32315" y="2292824"/>
            <a:ext cx="2511188" cy="5868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Important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59611" y="3739488"/>
            <a:ext cx="2511188" cy="5868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Not Important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Elbow Connector 6"/>
          <p:cNvCxnSpPr>
            <a:endCxn id="4" idx="1"/>
          </p:cNvCxnSpPr>
          <p:nvPr/>
        </p:nvCxnSpPr>
        <p:spPr bwMode="auto">
          <a:xfrm>
            <a:off x="4490113" y="2388358"/>
            <a:ext cx="1542202" cy="197893"/>
          </a:xfrm>
          <a:prstGeom prst="bentConnector3">
            <a:avLst>
              <a:gd name="adj1" fmla="val 836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Elbow Connector 10"/>
          <p:cNvCxnSpPr>
            <a:endCxn id="4" idx="1"/>
          </p:cNvCxnSpPr>
          <p:nvPr/>
        </p:nvCxnSpPr>
        <p:spPr bwMode="auto">
          <a:xfrm flipV="1">
            <a:off x="5513696" y="2586251"/>
            <a:ext cx="518619" cy="29342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Elbow Connector 13"/>
          <p:cNvCxnSpPr>
            <a:endCxn id="5" idx="1"/>
          </p:cNvCxnSpPr>
          <p:nvPr/>
        </p:nvCxnSpPr>
        <p:spPr bwMode="auto">
          <a:xfrm>
            <a:off x="4203510" y="3739488"/>
            <a:ext cx="1856101" cy="29342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Elbow Connector 15"/>
          <p:cNvCxnSpPr>
            <a:endCxn id="5" idx="1"/>
          </p:cNvCxnSpPr>
          <p:nvPr/>
        </p:nvCxnSpPr>
        <p:spPr bwMode="auto">
          <a:xfrm flipV="1">
            <a:off x="4203510" y="4032915"/>
            <a:ext cx="1856101" cy="19789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65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99444"/>
            <a:ext cx="8439150" cy="52076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Related Work (Type I)</a:t>
            </a:r>
          </a:p>
          <a:p>
            <a:r>
              <a:rPr lang="en-US" dirty="0" smtClean="0"/>
              <a:t>Related Work, Type II: Linguistic Approach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Our Work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#3: Overview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735944"/>
            <a:ext cx="8681249" cy="5207655"/>
          </a:xfrm>
        </p:spPr>
        <p:txBody>
          <a:bodyPr/>
          <a:lstStyle/>
          <a:p>
            <a:r>
              <a:rPr lang="en-US" altLang="zh-CN" dirty="0"/>
              <a:t>Nathan </a:t>
            </a:r>
            <a:r>
              <a:rPr lang="en-US" altLang="zh-CN" dirty="0" smtClean="0"/>
              <a:t>Weston, </a:t>
            </a:r>
            <a:r>
              <a:rPr lang="en-US" altLang="zh-CN" dirty="0" err="1" smtClean="0"/>
              <a:t>Awais</a:t>
            </a:r>
            <a:r>
              <a:rPr lang="en-US" altLang="zh-CN" dirty="0" smtClean="0"/>
              <a:t> Rashid</a:t>
            </a:r>
          </a:p>
          <a:p>
            <a:pPr lvl="1"/>
            <a:r>
              <a:rPr lang="en-US" altLang="zh-CN" dirty="0" smtClean="0"/>
              <a:t>RE Journal 2009. </a:t>
            </a:r>
            <a:r>
              <a:rPr lang="en-US" altLang="zh-CN" i="1" dirty="0" smtClean="0"/>
              <a:t>Formal </a:t>
            </a:r>
            <a:r>
              <a:rPr lang="en-US" altLang="zh-CN" i="1" dirty="0"/>
              <a:t>Semantic Conflict Detection in Aspect-Oriented </a:t>
            </a:r>
            <a:r>
              <a:rPr lang="en-US" altLang="zh-CN" i="1" dirty="0" smtClean="0"/>
              <a:t>Requirements.</a:t>
            </a:r>
          </a:p>
          <a:p>
            <a:endParaRPr lang="en-US" altLang="zh-CN" i="1" dirty="0"/>
          </a:p>
          <a:p>
            <a:r>
              <a:rPr lang="en-US" altLang="zh-CN" dirty="0" smtClean="0"/>
              <a:t>Which Relationship?</a:t>
            </a:r>
          </a:p>
          <a:p>
            <a:pPr lvl="1"/>
            <a:r>
              <a:rPr lang="en-US" altLang="zh-CN" dirty="0" smtClean="0"/>
              <a:t>Conflict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A Weak-Automated Approach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3" y="735944"/>
            <a:ext cx="8950509" cy="6122056"/>
          </a:xfrm>
        </p:spPr>
        <p:txBody>
          <a:bodyPr/>
          <a:lstStyle/>
          <a:p>
            <a:r>
              <a:rPr lang="en-US" altLang="zh-CN" dirty="0" smtClean="0"/>
              <a:t>Aspect-oriented Requirements (AORs): </a:t>
            </a:r>
            <a:r>
              <a:rPr lang="en-US" altLang="zh-CN" dirty="0"/>
              <a:t>S</a:t>
            </a:r>
            <a:r>
              <a:rPr lang="en-US" altLang="zh-CN" dirty="0" smtClean="0"/>
              <a:t>eparated requirements for each concern.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The Traditional Way to Composition: </a:t>
            </a:r>
            <a:r>
              <a:rPr lang="en-US" altLang="zh-CN" dirty="0" smtClean="0">
                <a:solidFill>
                  <a:srgbClr val="FF0000"/>
                </a:solidFill>
              </a:rPr>
              <a:t>Syntactically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95534" y="1738319"/>
            <a:ext cx="8543499" cy="17418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b="1" dirty="0"/>
              <a:t>Concern</a:t>
            </a:r>
            <a:r>
              <a:rPr lang="en-US" altLang="zh-CN" sz="2000" dirty="0"/>
              <a:t>: Customer</a:t>
            </a:r>
          </a:p>
          <a:p>
            <a:r>
              <a:rPr lang="en-US" altLang="zh-CN" sz="2000" dirty="0"/>
              <a:t>      </a:t>
            </a:r>
            <a:r>
              <a:rPr lang="en-US" altLang="zh-CN" sz="2000" b="1" dirty="0" err="1"/>
              <a:t>Req</a:t>
            </a:r>
            <a:r>
              <a:rPr lang="en-US" altLang="zh-CN" sz="2000" dirty="0"/>
              <a:t> 1: The customer selects the room type to view room facilitates and room rates.</a:t>
            </a:r>
          </a:p>
          <a:p>
            <a:r>
              <a:rPr lang="en-US" altLang="zh-CN" sz="2000" dirty="0"/>
              <a:t>      </a:t>
            </a:r>
            <a:r>
              <a:rPr lang="en-US" altLang="zh-CN" sz="2000" b="1" dirty="0" err="1"/>
              <a:t>Req</a:t>
            </a:r>
            <a:r>
              <a:rPr lang="en-US" altLang="zh-CN" sz="2000" dirty="0"/>
              <a:t> 2: The customer makes a reservation for the chosen room type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204801" y="3135450"/>
            <a:ext cx="5841241" cy="15234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b="1" dirty="0" smtClean="0"/>
              <a:t>Concern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CacheAccess</a:t>
            </a:r>
            <a:endParaRPr lang="en-US" altLang="zh-CN" sz="2000" dirty="0"/>
          </a:p>
          <a:p>
            <a:r>
              <a:rPr lang="en-US" altLang="zh-CN" sz="2000" dirty="0"/>
              <a:t>      </a:t>
            </a:r>
            <a:r>
              <a:rPr lang="en-US" altLang="zh-CN" sz="2000" b="1" dirty="0" err="1"/>
              <a:t>Req</a:t>
            </a:r>
            <a:r>
              <a:rPr lang="en-US" altLang="zh-CN" sz="2000" dirty="0"/>
              <a:t> 1: The system looks up cache when:</a:t>
            </a:r>
          </a:p>
          <a:p>
            <a:r>
              <a:rPr lang="en-US" altLang="zh-CN" sz="2000" dirty="0"/>
              <a:t>           1.1:  room type data is accessed;</a:t>
            </a:r>
          </a:p>
          <a:p>
            <a:r>
              <a:rPr lang="en-US" altLang="zh-CN" sz="2000" dirty="0"/>
              <a:t>           1.2:  room pricing data is accessed.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771106" y="5278272"/>
            <a:ext cx="7267433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b="1" dirty="0" smtClean="0"/>
              <a:t>Composition</a:t>
            </a:r>
            <a:r>
              <a:rPr lang="en-US" sz="2000" dirty="0" smtClean="0"/>
              <a:t>: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b="1" dirty="0" smtClean="0"/>
              <a:t>Aspect</a:t>
            </a:r>
            <a:r>
              <a:rPr lang="en-US" sz="2000" dirty="0" smtClean="0"/>
              <a:t>            name = “</a:t>
            </a:r>
            <a:r>
              <a:rPr lang="en-US" sz="2000" dirty="0" err="1" smtClean="0"/>
              <a:t>CacheAccess</a:t>
            </a:r>
            <a:r>
              <a:rPr lang="en-US" sz="2000" dirty="0" smtClean="0"/>
              <a:t>”       </a:t>
            </a:r>
            <a:r>
              <a:rPr lang="en-US" sz="2000" dirty="0" err="1" smtClean="0"/>
              <a:t>req</a:t>
            </a:r>
            <a:r>
              <a:rPr lang="en-US" sz="2000" dirty="0" err="1"/>
              <a:t>_</a:t>
            </a:r>
            <a:r>
              <a:rPr lang="en-US" sz="2000" dirty="0" err="1" smtClean="0"/>
              <a:t>id</a:t>
            </a:r>
            <a:r>
              <a:rPr lang="en-US" sz="2000" dirty="0" smtClean="0"/>
              <a:t> = “all”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b="1" dirty="0" smtClean="0"/>
              <a:t>Base</a:t>
            </a:r>
            <a:r>
              <a:rPr lang="en-US" sz="2000" dirty="0" smtClean="0"/>
              <a:t>                name = “Customer”            </a:t>
            </a:r>
            <a:r>
              <a:rPr lang="en-US" sz="2000" dirty="0" err="1" smtClean="0"/>
              <a:t>req</a:t>
            </a:r>
            <a:r>
              <a:rPr lang="en-US" sz="2000" dirty="0" err="1"/>
              <a:t>_</a:t>
            </a:r>
            <a:r>
              <a:rPr lang="en-US" sz="2000" dirty="0" err="1" smtClean="0"/>
              <a:t>id</a:t>
            </a:r>
            <a:r>
              <a:rPr lang="en-US" sz="2000" dirty="0" smtClean="0"/>
              <a:t> = “1”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b="1" dirty="0" smtClean="0"/>
              <a:t>Constraint    </a:t>
            </a:r>
            <a:r>
              <a:rPr lang="en-US" sz="2000" dirty="0" smtClean="0"/>
              <a:t> action = “provide” operator = “for”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92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Proposed Approach</a:t>
            </a:r>
            <a:endParaRPr lang="zh-CN" altLang="en-US" dirty="0"/>
          </a:p>
        </p:txBody>
      </p:sp>
      <p:sp>
        <p:nvSpPr>
          <p:cNvPr id="4" name="Flowchart: Document 3"/>
          <p:cNvSpPr/>
          <p:nvPr/>
        </p:nvSpPr>
        <p:spPr bwMode="auto">
          <a:xfrm>
            <a:off x="1070455" y="1119111"/>
            <a:ext cx="914400" cy="832513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Flowchart: Document 4"/>
          <p:cNvSpPr/>
          <p:nvPr/>
        </p:nvSpPr>
        <p:spPr bwMode="auto">
          <a:xfrm>
            <a:off x="1195559" y="1244215"/>
            <a:ext cx="914400" cy="832513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1508" y="2281535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AORs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261815" y="1419368"/>
            <a:ext cx="2033516" cy="477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Semantic Tagging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61815" y="2377070"/>
            <a:ext cx="2033516" cy="7073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Semantic</a:t>
            </a: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Composition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61815" y="3553137"/>
            <a:ext cx="2033516" cy="5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Formalization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91383" y="5122568"/>
            <a:ext cx="2033516" cy="7050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Conflict Detection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 bwMode="auto">
          <a:xfrm flipV="1">
            <a:off x="2109959" y="1658204"/>
            <a:ext cx="1151856" cy="2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 bwMode="auto">
          <a:xfrm>
            <a:off x="4278573" y="1897040"/>
            <a:ext cx="0" cy="480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>
            <a:off x="4278573" y="3084395"/>
            <a:ext cx="0" cy="4687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Flowchart: Document 21"/>
          <p:cNvSpPr/>
          <p:nvPr/>
        </p:nvSpPr>
        <p:spPr bwMode="auto">
          <a:xfrm>
            <a:off x="6151971" y="4208161"/>
            <a:ext cx="914400" cy="832513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60609" y="4456215"/>
            <a:ext cx="1744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First Order Temporal Logical Formula</a:t>
            </a:r>
            <a:endParaRPr lang="zh-CN" altLang="en-US" sz="1800" dirty="0"/>
          </a:p>
        </p:txBody>
      </p:sp>
      <p:cxnSp>
        <p:nvCxnSpPr>
          <p:cNvPr id="25" name="Elbow Connector 24"/>
          <p:cNvCxnSpPr>
            <a:stCxn id="9" idx="2"/>
            <a:endCxn id="22" idx="1"/>
          </p:cNvCxnSpPr>
          <p:nvPr/>
        </p:nvCxnSpPr>
        <p:spPr bwMode="auto">
          <a:xfrm rot="16200000" flipH="1">
            <a:off x="4958232" y="3430678"/>
            <a:ext cx="514081" cy="18733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Elbow Connector 26"/>
          <p:cNvCxnSpPr>
            <a:stCxn id="22" idx="2"/>
            <a:endCxn id="10" idx="3"/>
          </p:cNvCxnSpPr>
          <p:nvPr/>
        </p:nvCxnSpPr>
        <p:spPr bwMode="auto">
          <a:xfrm rot="5400000">
            <a:off x="5722312" y="4588223"/>
            <a:ext cx="489446" cy="128427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4132307" y="6262145"/>
            <a:ext cx="319828" cy="293463"/>
            <a:chOff x="750627" y="4624417"/>
            <a:chExt cx="1234228" cy="1203178"/>
          </a:xfrm>
        </p:grpSpPr>
        <p:sp>
          <p:nvSpPr>
            <p:cNvPr id="28" name="Oval 27"/>
            <p:cNvSpPr/>
            <p:nvPr/>
          </p:nvSpPr>
          <p:spPr bwMode="auto">
            <a:xfrm>
              <a:off x="750627" y="4624417"/>
              <a:ext cx="1234228" cy="120317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965817" y="4833678"/>
              <a:ext cx="808392" cy="761904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32" name="Straight Arrow Connector 31"/>
          <p:cNvCxnSpPr>
            <a:stCxn id="10" idx="2"/>
            <a:endCxn id="28" idx="0"/>
          </p:cNvCxnSpPr>
          <p:nvPr/>
        </p:nvCxnSpPr>
        <p:spPr bwMode="auto">
          <a:xfrm flipH="1">
            <a:off x="4292221" y="5827595"/>
            <a:ext cx="15920" cy="434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147950" y="1439670"/>
            <a:ext cx="220756" cy="19324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5" name="Straight Arrow Connector 34"/>
          <p:cNvCxnSpPr>
            <a:stCxn id="33" idx="6"/>
            <a:endCxn id="4" idx="1"/>
          </p:cNvCxnSpPr>
          <p:nvPr/>
        </p:nvCxnSpPr>
        <p:spPr bwMode="auto">
          <a:xfrm flipV="1">
            <a:off x="368706" y="1535368"/>
            <a:ext cx="701749" cy="9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258328" y="4883732"/>
            <a:ext cx="1726527" cy="477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Automated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58328" y="5576155"/>
            <a:ext cx="1726527" cy="4511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Manual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674" y="4456215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LEGEND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09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Semantic Tagging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735944"/>
            <a:ext cx="8681249" cy="5207655"/>
          </a:xfrm>
        </p:spPr>
        <p:txBody>
          <a:bodyPr/>
          <a:lstStyle/>
          <a:p>
            <a:r>
              <a:rPr lang="en-US" altLang="zh-CN" dirty="0"/>
              <a:t>The sentences in </a:t>
            </a:r>
            <a:r>
              <a:rPr lang="en-US" altLang="zh-CN" dirty="0" smtClean="0"/>
              <a:t>AORs </a:t>
            </a:r>
            <a:r>
              <a:rPr lang="en-US" altLang="zh-CN" dirty="0"/>
              <a:t>are tagged with linguistic attributes</a:t>
            </a:r>
          </a:p>
          <a:p>
            <a:pPr lvl="1"/>
            <a:r>
              <a:rPr lang="en-US" altLang="zh-CN" dirty="0"/>
              <a:t>It can be done </a:t>
            </a:r>
            <a:r>
              <a:rPr lang="en-US" altLang="zh-CN" dirty="0" smtClean="0"/>
              <a:t>with tools </a:t>
            </a:r>
            <a:r>
              <a:rPr lang="en-US" altLang="zh-CN" dirty="0"/>
              <a:t>like </a:t>
            </a:r>
            <a:r>
              <a:rPr lang="en-US" altLang="zh-CN" dirty="0" err="1" smtClean="0"/>
              <a:t>WMatrix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0153" y="2858036"/>
            <a:ext cx="8965306" cy="1984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dirty="0" smtClean="0"/>
              <a:t>The </a:t>
            </a:r>
            <a:r>
              <a:rPr lang="en-US" sz="2000" u="sng" dirty="0" smtClean="0"/>
              <a:t>customer</a:t>
            </a:r>
            <a:r>
              <a:rPr lang="en-US" sz="2000" dirty="0" smtClean="0"/>
              <a:t>  </a:t>
            </a:r>
            <a:r>
              <a:rPr lang="en-US" sz="2000" u="sng" dirty="0" smtClean="0"/>
              <a:t>selects</a:t>
            </a:r>
            <a:r>
              <a:rPr lang="en-US" sz="2000" dirty="0" smtClean="0"/>
              <a:t> the </a:t>
            </a:r>
            <a:r>
              <a:rPr lang="en-US" sz="2000" u="sng" dirty="0" smtClean="0"/>
              <a:t>room type</a:t>
            </a:r>
            <a:r>
              <a:rPr lang="en-US" sz="2000" dirty="0" smtClean="0"/>
              <a:t>  to view </a:t>
            </a:r>
            <a:r>
              <a:rPr lang="en-US" sz="2000" u="sng" dirty="0" smtClean="0"/>
              <a:t>room facilitates</a:t>
            </a:r>
            <a:r>
              <a:rPr lang="en-US" sz="2000" dirty="0" smtClean="0"/>
              <a:t> and </a:t>
            </a:r>
            <a:r>
              <a:rPr lang="en-US" sz="2000" u="sng" dirty="0" smtClean="0"/>
              <a:t>room rates.</a:t>
            </a:r>
          </a:p>
          <a:p>
            <a:endParaRPr lang="en-US" sz="2000" u="sng" dirty="0"/>
          </a:p>
          <a:p>
            <a:endParaRPr lang="en-US" sz="2000" u="sng" dirty="0" smtClean="0"/>
          </a:p>
          <a:p>
            <a:endParaRPr lang="en-US" sz="2000" u="sng" dirty="0"/>
          </a:p>
          <a:p>
            <a:endParaRPr lang="en-US" sz="2000" u="sng" dirty="0" smtClean="0"/>
          </a:p>
          <a:p>
            <a:endParaRPr lang="en-US" sz="2000" u="sng" dirty="0"/>
          </a:p>
          <a:p>
            <a:endParaRPr lang="en-US" sz="2000" u="sng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93502" y="3394651"/>
            <a:ext cx="1121535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Subject</a:t>
            </a:r>
            <a:endParaRPr lang="en-US" sz="1800" dirty="0"/>
          </a:p>
        </p:txBody>
      </p:sp>
      <p:sp>
        <p:nvSpPr>
          <p:cNvPr id="6" name="Rounded Rectangle 5"/>
          <p:cNvSpPr/>
          <p:nvPr/>
        </p:nvSpPr>
        <p:spPr>
          <a:xfrm>
            <a:off x="3137079" y="3391437"/>
            <a:ext cx="914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Object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5501425" y="3394651"/>
            <a:ext cx="914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Object</a:t>
            </a:r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7709079" y="3394651"/>
            <a:ext cx="914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Object</a:t>
            </a:r>
            <a:endParaRPr lang="en-US" sz="1800" dirty="0"/>
          </a:p>
        </p:txBody>
      </p:sp>
      <p:sp>
        <p:nvSpPr>
          <p:cNvPr id="9" name="Rounded Rectangle 8"/>
          <p:cNvSpPr/>
          <p:nvPr/>
        </p:nvSpPr>
        <p:spPr>
          <a:xfrm>
            <a:off x="1612004" y="3977417"/>
            <a:ext cx="4144851" cy="7094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Relationship: type = “Mental Action”, semantics = “Decide”</a:t>
            </a:r>
            <a:endParaRPr lang="en-US" sz="1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21605" y="3215418"/>
            <a:ext cx="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Semantic Composition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4765188"/>
            <a:ext cx="8439150" cy="170645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Interpretation: </a:t>
            </a:r>
            <a:r>
              <a:rPr lang="en-US" altLang="zh-CN" dirty="0" smtClean="0"/>
              <a:t>  “Look </a:t>
            </a:r>
            <a:r>
              <a:rPr lang="en-US" altLang="zh-CN" dirty="0"/>
              <a:t>up </a:t>
            </a:r>
            <a:r>
              <a:rPr lang="en-US" altLang="zh-CN" dirty="0" smtClean="0"/>
              <a:t>cache” </a:t>
            </a:r>
            <a:r>
              <a:rPr lang="en-US" altLang="zh-CN" dirty="0" smtClean="0">
                <a:solidFill>
                  <a:srgbClr val="FF0000"/>
                </a:solidFill>
              </a:rPr>
              <a:t>happens </a:t>
            </a:r>
            <a:r>
              <a:rPr lang="en-US" altLang="zh-CN" dirty="0">
                <a:solidFill>
                  <a:srgbClr val="FF0000"/>
                </a:solidFill>
              </a:rPr>
              <a:t>just before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(meets) </a:t>
            </a:r>
            <a:r>
              <a:rPr lang="en-US" altLang="zh-CN" dirty="0" smtClean="0"/>
              <a:t>the </a:t>
            </a:r>
            <a:r>
              <a:rPr lang="en-US" altLang="zh-CN" dirty="0"/>
              <a:t>access of </a:t>
            </a:r>
            <a:r>
              <a:rPr lang="en-US" altLang="zh-CN" dirty="0" smtClean="0"/>
              <a:t>“frequently </a:t>
            </a:r>
            <a:r>
              <a:rPr lang="en-US" altLang="zh-CN" dirty="0"/>
              <a:t>used </a:t>
            </a:r>
            <a:r>
              <a:rPr lang="en-US" altLang="zh-CN" dirty="0" smtClean="0"/>
              <a:t>data”, </a:t>
            </a:r>
            <a:r>
              <a:rPr lang="en-US" altLang="zh-CN" dirty="0"/>
              <a:t>the result must </a:t>
            </a:r>
            <a:r>
              <a:rPr lang="en-US" altLang="zh-CN" dirty="0">
                <a:solidFill>
                  <a:srgbClr val="FF0000"/>
                </a:solidFill>
              </a:rPr>
              <a:t>satisfy</a:t>
            </a:r>
            <a:r>
              <a:rPr lang="en-US" altLang="zh-CN" dirty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requirements </a:t>
            </a:r>
            <a:r>
              <a:rPr lang="en-US" altLang="zh-CN" dirty="0" smtClean="0"/>
              <a:t>specifying “update cache”.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08630" y="1371600"/>
            <a:ext cx="8580557" cy="313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b="1" dirty="0" smtClean="0"/>
              <a:t>Composition</a:t>
            </a:r>
            <a:r>
              <a:rPr lang="en-US" sz="2000" dirty="0" smtClean="0"/>
              <a:t>: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Aspect</a:t>
            </a:r>
            <a:r>
              <a:rPr lang="en-US" sz="2000" dirty="0" smtClean="0"/>
              <a:t> </a:t>
            </a:r>
            <a:r>
              <a:rPr lang="en-US" sz="2000" b="1" dirty="0" smtClean="0"/>
              <a:t>Query:             </a:t>
            </a:r>
            <a:r>
              <a:rPr lang="en-US" sz="2000" dirty="0" smtClean="0"/>
              <a:t>relationship = “look up” AND object = “cache”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b="1" dirty="0" smtClean="0"/>
              <a:t>Base Query:                 </a:t>
            </a:r>
            <a:r>
              <a:rPr lang="en-US" sz="2000" dirty="0" smtClean="0"/>
              <a:t>subject = “frequently used data” OR object =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“frequently used data”</a:t>
            </a:r>
          </a:p>
          <a:p>
            <a:r>
              <a:rPr lang="en-US" sz="2000" b="1" dirty="0" smtClean="0"/>
              <a:t>         Outcome Query:         </a:t>
            </a:r>
            <a:r>
              <a:rPr lang="en-US" sz="2000" dirty="0" smtClean="0"/>
              <a:t>relationship = “update” AND object = “cache”</a:t>
            </a:r>
          </a:p>
          <a:p>
            <a:r>
              <a:rPr lang="en-US" sz="2000" b="1" dirty="0" smtClean="0"/>
              <a:t>      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Constraint:            </a:t>
            </a:r>
            <a:r>
              <a:rPr lang="en-US" sz="2000" dirty="0" smtClean="0"/>
              <a:t>aspect operator = “apply”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base operator = “meets”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outcome operator = “satisfied”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7177827" y="3554573"/>
            <a:ext cx="9144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Time</a:t>
            </a:r>
            <a:endParaRPr lang="en-US" sz="1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013648" y="983090"/>
            <a:ext cx="3581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Query</a:t>
            </a:r>
            <a:r>
              <a:rPr lang="en-US" sz="1800" dirty="0" smtClean="0"/>
              <a:t> </a:t>
            </a:r>
            <a:r>
              <a:rPr lang="en-US" sz="1800" b="1" dirty="0" smtClean="0"/>
              <a:t>matches one or more requirements</a:t>
            </a:r>
            <a:endParaRPr lang="en-US" sz="1800" b="1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 bwMode="auto">
          <a:xfrm>
            <a:off x="6001557" y="3706973"/>
            <a:ext cx="11762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688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Formalize the Composition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3799268"/>
            <a:ext cx="8439150" cy="2144331"/>
          </a:xfrm>
        </p:spPr>
        <p:txBody>
          <a:bodyPr/>
          <a:lstStyle/>
          <a:p>
            <a:r>
              <a:rPr lang="en-US" altLang="zh-CN" dirty="0"/>
              <a:t>Interpretation: </a:t>
            </a:r>
            <a:r>
              <a:rPr lang="en-US" altLang="zh-CN" dirty="0" smtClean="0"/>
              <a:t>Apply </a:t>
            </a:r>
            <a:r>
              <a:rPr lang="en-US" altLang="zh-CN" dirty="0"/>
              <a:t>the aspect to base under the condition of </a:t>
            </a:r>
            <a:r>
              <a:rPr lang="en-US" altLang="zh-CN" dirty="0" err="1" smtClean="0"/>
              <a:t>baseOp</a:t>
            </a:r>
            <a:r>
              <a:rPr lang="en-US" altLang="zh-CN" dirty="0" smtClean="0"/>
              <a:t>, </a:t>
            </a:r>
            <a:r>
              <a:rPr lang="en-US" altLang="zh-CN" dirty="0"/>
              <a:t>while ensuring that the </a:t>
            </a:r>
            <a:r>
              <a:rPr lang="en-US" altLang="zh-CN" dirty="0" err="1"/>
              <a:t>aspectOp</a:t>
            </a:r>
            <a:r>
              <a:rPr lang="en-US" altLang="zh-CN" dirty="0"/>
              <a:t> is correctly established and the conditions of outcome are upheld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9842" y="1353356"/>
                <a:ext cx="8583157" cy="184060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000" b="1" dirty="0" smtClean="0"/>
                  <a:t>Composition</a:t>
                </a:r>
                <a:r>
                  <a:rPr lang="en-US" sz="2000" dirty="0" smtClean="0"/>
                  <a:t> (</a:t>
                </a:r>
                <a:r>
                  <a:rPr lang="en-US" sz="2000" dirty="0" err="1" smtClean="0"/>
                  <a:t>aspectQuery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baseQuery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outcomeQuery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aspectOp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baseOp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outcomeOp</a:t>
                </a:r>
                <a:r>
                  <a:rPr lang="en-US" sz="2000" dirty="0" smtClean="0"/>
                  <a:t>)   =</a:t>
                </a: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: 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𝑀𝑎𝑡𝑐h𝑒𝑠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𝑎𝑠𝑝𝑒𝑐𝑡𝑄𝑢𝑒𝑟𝑦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𝑀𝑎𝑡𝑐h𝑒𝑠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𝑏𝑎𝑠𝑒𝑄𝑢𝑒𝑟𝑦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𝑀𝑎𝑡𝑐h𝑒𝑠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𝑜𝑢𝑡𝑐𝑜𝑚𝑒𝑄𝑢𝑒𝑟𝑦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𝑜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𝑏𝑎𝑠𝑒𝑂𝑝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)∧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𝑜𝑢𝑡𝑐𝑜𝑚𝑒𝑂𝑝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𝑎𝑠𝑝𝑒𝑐𝑡𝑂𝑝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42" y="1353356"/>
                <a:ext cx="8583157" cy="1840607"/>
              </a:xfrm>
              <a:prstGeom prst="rect">
                <a:avLst/>
              </a:prstGeom>
              <a:blipFill rotWithShape="1">
                <a:blip r:embed="rId2"/>
                <a:stretch>
                  <a:fillRect l="-638" t="-980" r="-1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0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994" y="-182562"/>
            <a:ext cx="4964806" cy="7921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19" y="685800"/>
            <a:ext cx="5714999" cy="271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18" y="3409950"/>
            <a:ext cx="562766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246518" y="2656114"/>
            <a:ext cx="9144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Time</a:t>
            </a:r>
            <a:endParaRPr lang="en-US" sz="1600" b="1" dirty="0"/>
          </a:p>
        </p:txBody>
      </p:sp>
      <p:cxnSp>
        <p:nvCxnSpPr>
          <p:cNvPr id="6" name="Elbow Connector 5"/>
          <p:cNvCxnSpPr>
            <a:endCxn id="4" idx="0"/>
          </p:cNvCxnSpPr>
          <p:nvPr/>
        </p:nvCxnSpPr>
        <p:spPr>
          <a:xfrm>
            <a:off x="5951118" y="1371600"/>
            <a:ext cx="1752600" cy="12845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endCxn id="4" idx="0"/>
          </p:cNvCxnSpPr>
          <p:nvPr/>
        </p:nvCxnSpPr>
        <p:spPr>
          <a:xfrm>
            <a:off x="5798718" y="1676400"/>
            <a:ext cx="1905000" cy="9797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4" idx="1"/>
          </p:cNvCxnSpPr>
          <p:nvPr/>
        </p:nvCxnSpPr>
        <p:spPr>
          <a:xfrm>
            <a:off x="5798718" y="2819400"/>
            <a:ext cx="1447800" cy="141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4" idx="1"/>
          </p:cNvCxnSpPr>
          <p:nvPr/>
        </p:nvCxnSpPr>
        <p:spPr>
          <a:xfrm flipV="1">
            <a:off x="5646318" y="2960914"/>
            <a:ext cx="1600200" cy="304800"/>
          </a:xfrm>
          <a:prstGeom prst="bentConnector3">
            <a:avLst>
              <a:gd name="adj1" fmla="val 547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4" idx="2"/>
          </p:cNvCxnSpPr>
          <p:nvPr/>
        </p:nvCxnSpPr>
        <p:spPr>
          <a:xfrm flipV="1">
            <a:off x="5493918" y="3265714"/>
            <a:ext cx="2209800" cy="10014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4" idx="2"/>
          </p:cNvCxnSpPr>
          <p:nvPr/>
        </p:nvCxnSpPr>
        <p:spPr>
          <a:xfrm flipV="1">
            <a:off x="5493918" y="3265714"/>
            <a:ext cx="2209800" cy="13062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4" idx="2"/>
          </p:cNvCxnSpPr>
          <p:nvPr/>
        </p:nvCxnSpPr>
        <p:spPr>
          <a:xfrm rot="5400000" flipH="1" flipV="1">
            <a:off x="5259875" y="3804557"/>
            <a:ext cx="2982686" cy="1905000"/>
          </a:xfrm>
          <a:prstGeom prst="bentConnector3">
            <a:avLst>
              <a:gd name="adj1" fmla="val -1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4" idx="2"/>
          </p:cNvCxnSpPr>
          <p:nvPr/>
        </p:nvCxnSpPr>
        <p:spPr>
          <a:xfrm rot="5400000" flipH="1" flipV="1">
            <a:off x="5107475" y="3956957"/>
            <a:ext cx="3287486" cy="19050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0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99444"/>
            <a:ext cx="8439150" cy="52076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Related Work </a:t>
            </a:r>
          </a:p>
          <a:p>
            <a:r>
              <a:rPr lang="en-US" dirty="0" smtClean="0"/>
              <a:t>Our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Conflict Detection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735944"/>
            <a:ext cx="8681249" cy="5716371"/>
          </a:xfrm>
        </p:spPr>
        <p:txBody>
          <a:bodyPr/>
          <a:lstStyle/>
          <a:p>
            <a:r>
              <a:rPr lang="en-US" altLang="zh-CN" dirty="0" smtClean="0"/>
              <a:t>1. Check </a:t>
            </a:r>
            <a:r>
              <a:rPr lang="en-US" altLang="zh-CN" dirty="0" smtClean="0">
                <a:solidFill>
                  <a:srgbClr val="FF0000"/>
                </a:solidFill>
              </a:rPr>
              <a:t>temporal overlap </a:t>
            </a:r>
            <a:r>
              <a:rPr lang="en-US" altLang="zh-CN" dirty="0" smtClean="0"/>
              <a:t>between compositions.</a:t>
            </a:r>
          </a:p>
          <a:p>
            <a:r>
              <a:rPr lang="en-US" altLang="zh-CN" dirty="0" smtClean="0"/>
              <a:t>2. If overlapped, use a theorem </a:t>
            </a:r>
            <a:r>
              <a:rPr lang="en-US" altLang="zh-CN" dirty="0" err="1" smtClean="0"/>
              <a:t>prover</a:t>
            </a:r>
            <a:r>
              <a:rPr lang="en-US" altLang="zh-CN" dirty="0" smtClean="0"/>
              <a:t> to find logical conflicts. </a:t>
            </a:r>
            <a:br>
              <a:rPr lang="en-US" altLang="zh-CN" dirty="0" smtClean="0"/>
            </a:br>
            <a:r>
              <a:rPr lang="en-US" altLang="zh-CN" dirty="0" smtClean="0"/>
              <a:t>NOTE: Only the conflicts on the </a:t>
            </a:r>
            <a:r>
              <a:rPr lang="en-US" altLang="zh-CN" dirty="0" smtClean="0">
                <a:solidFill>
                  <a:srgbClr val="FF0000"/>
                </a:solidFill>
              </a:rPr>
              <a:t>same predicates </a:t>
            </a:r>
            <a:r>
              <a:rPr lang="en-US" altLang="zh-CN" dirty="0" smtClean="0"/>
              <a:t>can be found automatically.</a:t>
            </a:r>
          </a:p>
          <a:p>
            <a:r>
              <a:rPr lang="en-US" altLang="zh-CN" dirty="0" smtClean="0"/>
              <a:t>In </a:t>
            </a:r>
            <a:r>
              <a:rPr lang="en-US" altLang="zh-CN" dirty="0"/>
              <a:t>P</a:t>
            </a:r>
            <a:r>
              <a:rPr lang="en-US" altLang="zh-CN" dirty="0" smtClean="0"/>
              <a:t>revious Example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Conflict!  </a:t>
            </a:r>
            <a:br>
              <a:rPr lang="en-US" altLang="zh-CN" dirty="0" smtClean="0"/>
            </a:br>
            <a:r>
              <a:rPr lang="en-US" altLang="zh-CN" dirty="0" smtClean="0"/>
              <a:t>Reason</a:t>
            </a:r>
            <a:r>
              <a:rPr lang="en-US" altLang="zh-CN" b="0" dirty="0" smtClean="0"/>
              <a:t>:  Both “Enroll” and “Login” state that “it happens before everything.”</a:t>
            </a:r>
            <a:br>
              <a:rPr lang="en-US" altLang="zh-CN" b="0" dirty="0" smtClean="0"/>
            </a:br>
            <a:r>
              <a:rPr lang="en-US" altLang="zh-CN" dirty="0" smtClean="0"/>
              <a:t>Fix</a:t>
            </a:r>
            <a:r>
              <a:rPr lang="en-US" altLang="zh-CN" b="0" dirty="0" smtClean="0"/>
              <a:t>: Change “Login” to “it happens before everything except Enrollment.”</a:t>
            </a:r>
            <a:endParaRPr lang="zh-CN" altLang="en-US" b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61" y="3651438"/>
            <a:ext cx="5724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927279" y="3652239"/>
            <a:ext cx="605307" cy="34020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8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99444"/>
            <a:ext cx="8439150" cy="52076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Related Work (Type I)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Related Work (Type II)</a:t>
            </a:r>
          </a:p>
          <a:p>
            <a:r>
              <a:rPr lang="en-US" dirty="0" smtClean="0"/>
              <a:t>Our Work: </a:t>
            </a:r>
            <a:br>
              <a:rPr lang="en-US" dirty="0" smtClean="0"/>
            </a:br>
            <a:r>
              <a:rPr lang="en-US" dirty="0" smtClean="0"/>
              <a:t>Mining Binary Constraints in Feature Models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tx1"/>
                </a:solidFill>
              </a:rPr>
              <a:t>(Mainly a statistical approach, but with the help of linguistic tools.)</a:t>
            </a:r>
          </a:p>
        </p:txBody>
      </p:sp>
    </p:spTree>
    <p:extLst>
      <p:ext uri="{BB962C8B-B14F-4D97-AF65-F5344CB8AC3E}">
        <p14:creationId xmlns:p14="http://schemas.microsoft.com/office/powerpoint/2010/main" val="22236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2938" y="-22952"/>
            <a:ext cx="6255969" cy="641350"/>
          </a:xfrm>
        </p:spPr>
        <p:txBody>
          <a:bodyPr/>
          <a:lstStyle/>
          <a:p>
            <a:r>
              <a:rPr lang="en-US" altLang="zh-CN" dirty="0" smtClean="0"/>
              <a:t>Background &amp; Motivation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3"/>
            <a:ext cx="8439150" cy="6085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Feature Model</a:t>
            </a:r>
          </a:p>
          <a:p>
            <a:pPr lvl="1"/>
            <a:r>
              <a:rPr lang="en-US" altLang="zh-CN" dirty="0" smtClean="0"/>
              <a:t>Build: Requirements         Feature + </a:t>
            </a:r>
            <a:r>
              <a:rPr lang="en-US" altLang="zh-CN" dirty="0" smtClean="0">
                <a:solidFill>
                  <a:srgbClr val="FF0000"/>
                </a:solidFill>
              </a:rPr>
              <a:t>Constraints</a:t>
            </a:r>
          </a:p>
          <a:p>
            <a:pPr lvl="1"/>
            <a:r>
              <a:rPr lang="en-US" altLang="zh-CN" dirty="0" smtClean="0"/>
              <a:t>Reuse: Select features without violating constraints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But building constraints</a:t>
            </a:r>
            <a:br>
              <a:rPr lang="en-US" altLang="zh-CN" dirty="0" smtClean="0"/>
            </a:br>
            <a:r>
              <a:rPr lang="en-US" altLang="zh-CN" dirty="0" smtClean="0"/>
              <a:t>is not an easy task</a:t>
            </a:r>
          </a:p>
          <a:p>
            <a:pPr lvl="1"/>
            <a:r>
              <a:rPr lang="en-US" altLang="zh-CN" dirty="0" smtClean="0"/>
              <a:t>Problem Size:</a:t>
            </a:r>
            <a:br>
              <a:rPr lang="en-US" altLang="zh-CN" dirty="0" smtClean="0"/>
            </a:br>
            <a:r>
              <a:rPr lang="en-US" altLang="zh-CN" dirty="0" smtClean="0"/>
              <a:t>O(|Feature|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Abstract, Indirect:</a:t>
            </a:r>
            <a:br>
              <a:rPr lang="en-US" altLang="zh-CN" dirty="0" smtClean="0"/>
            </a:br>
            <a:r>
              <a:rPr lang="en-US" altLang="zh-CN" dirty="0" smtClean="0"/>
              <a:t>Learn from several products</a:t>
            </a:r>
          </a:p>
          <a:p>
            <a:endParaRPr lang="en-US" altLang="zh-CN" dirty="0"/>
          </a:p>
          <a:p>
            <a:r>
              <a:rPr lang="en-US" altLang="zh-CN" dirty="0" smtClean="0"/>
              <a:t>We try to provide some automated</a:t>
            </a:r>
            <a:br>
              <a:rPr lang="en-US" altLang="zh-CN" dirty="0" smtClean="0"/>
            </a:br>
            <a:r>
              <a:rPr lang="en-US" altLang="zh-CN" dirty="0" smtClean="0"/>
              <a:t>support for finding constraints</a:t>
            </a:r>
            <a:endParaRPr lang="zh-CN" alt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4146804" y="1354238"/>
            <a:ext cx="489204" cy="2423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64560" y="2669906"/>
            <a:ext cx="1504347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Music Player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961322" y="3646026"/>
            <a:ext cx="1122385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Burn CD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7558628" y="3638315"/>
            <a:ext cx="1122385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8388842" y="4622163"/>
            <a:ext cx="561192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7170695" y="4622163"/>
            <a:ext cx="937550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Mobile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835806" y="3646026"/>
            <a:ext cx="1465384" cy="4012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WAV Codec</a:t>
            </a:r>
            <a:endParaRPr lang="en-US" sz="1600" dirty="0"/>
          </a:p>
        </p:txBody>
      </p:sp>
      <p:cxnSp>
        <p:nvCxnSpPr>
          <p:cNvPr id="13" name="Elbow Connector 12"/>
          <p:cNvCxnSpPr>
            <a:stCxn id="6" idx="2"/>
            <a:endCxn id="11" idx="0"/>
          </p:cNvCxnSpPr>
          <p:nvPr/>
        </p:nvCxnSpPr>
        <p:spPr bwMode="auto">
          <a:xfrm rot="5400000">
            <a:off x="5259036" y="2388328"/>
            <a:ext cx="567160" cy="194823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 bwMode="auto">
          <a:xfrm rot="16200000" flipH="1">
            <a:off x="6236044" y="3359555"/>
            <a:ext cx="567160" cy="57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Elbow Connector 16"/>
          <p:cNvCxnSpPr>
            <a:stCxn id="6" idx="2"/>
            <a:endCxn id="8" idx="0"/>
          </p:cNvCxnSpPr>
          <p:nvPr/>
        </p:nvCxnSpPr>
        <p:spPr bwMode="auto">
          <a:xfrm rot="16200000" flipH="1">
            <a:off x="7038553" y="2557046"/>
            <a:ext cx="559449" cy="16030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7" idx="1"/>
            <a:endCxn id="11" idx="3"/>
          </p:cNvCxnSpPr>
          <p:nvPr/>
        </p:nvCxnSpPr>
        <p:spPr bwMode="auto">
          <a:xfrm flipH="1" flipV="1">
            <a:off x="5301190" y="3846651"/>
            <a:ext cx="660132" cy="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Elbow Connector 24"/>
          <p:cNvCxnSpPr>
            <a:stCxn id="7" idx="2"/>
            <a:endCxn id="10" idx="1"/>
          </p:cNvCxnSpPr>
          <p:nvPr/>
        </p:nvCxnSpPr>
        <p:spPr bwMode="auto">
          <a:xfrm rot="16200000" flipH="1">
            <a:off x="6460777" y="4116724"/>
            <a:ext cx="771657" cy="64818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85447" y="4349849"/>
                <a:ext cx="4812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447" y="4349849"/>
                <a:ext cx="48122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8" idx="2"/>
            <a:endCxn id="10" idx="0"/>
          </p:cNvCxnSpPr>
          <p:nvPr/>
        </p:nvCxnSpPr>
        <p:spPr bwMode="auto">
          <a:xfrm flipH="1">
            <a:off x="7639470" y="4047275"/>
            <a:ext cx="480351" cy="5748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8" idx="2"/>
            <a:endCxn id="9" idx="0"/>
          </p:cNvCxnSpPr>
          <p:nvPr/>
        </p:nvCxnSpPr>
        <p:spPr bwMode="auto">
          <a:xfrm>
            <a:off x="8119821" y="4047275"/>
            <a:ext cx="549617" cy="5748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879645" y="4349849"/>
            <a:ext cx="5149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8068357" y="3610194"/>
            <a:ext cx="98555" cy="89271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476975" y="3610196"/>
            <a:ext cx="98554" cy="89270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514654" y="3602484"/>
            <a:ext cx="107068" cy="96982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575529" y="5526423"/>
            <a:ext cx="107068" cy="96982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8" name="Straight Connector 37"/>
          <p:cNvCxnSpPr>
            <a:endCxn id="36" idx="0"/>
          </p:cNvCxnSpPr>
          <p:nvPr/>
        </p:nvCxnSpPr>
        <p:spPr bwMode="auto">
          <a:xfrm>
            <a:off x="6629063" y="5357146"/>
            <a:ext cx="0" cy="1692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768537" y="5357146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Optional</a:t>
            </a:r>
            <a:endParaRPr lang="en-US" sz="1600" dirty="0"/>
          </a:p>
        </p:txBody>
      </p:sp>
      <p:sp>
        <p:nvSpPr>
          <p:cNvPr id="40" name="Oval 39"/>
          <p:cNvSpPr/>
          <p:nvPr/>
        </p:nvSpPr>
        <p:spPr bwMode="auto">
          <a:xfrm>
            <a:off x="7863059" y="5536705"/>
            <a:ext cx="98555" cy="89271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2" name="Straight Connector 41"/>
          <p:cNvCxnSpPr>
            <a:stCxn id="40" idx="0"/>
          </p:cNvCxnSpPr>
          <p:nvPr/>
        </p:nvCxnSpPr>
        <p:spPr bwMode="auto">
          <a:xfrm flipH="1" flipV="1">
            <a:off x="7912336" y="5357146"/>
            <a:ext cx="1" cy="179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8041887" y="5366671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Mandatory</a:t>
            </a:r>
            <a:endParaRPr lang="en-US" sz="16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7075708" y="5837975"/>
            <a:ext cx="333659" cy="191350"/>
            <a:chOff x="6348938" y="5837975"/>
            <a:chExt cx="1029968" cy="574888"/>
          </a:xfrm>
        </p:grpSpPr>
        <p:cxnSp>
          <p:nvCxnSpPr>
            <p:cNvPr id="46" name="Straight Connector 45"/>
            <p:cNvCxnSpPr/>
            <p:nvPr/>
          </p:nvCxnSpPr>
          <p:spPr bwMode="auto">
            <a:xfrm flipH="1">
              <a:off x="6348938" y="5837975"/>
              <a:ext cx="480351" cy="574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6829289" y="5837975"/>
              <a:ext cx="549617" cy="574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6589113" y="6140549"/>
              <a:ext cx="51498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7479544" y="5764373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XOR-Group</a:t>
            </a:r>
            <a:endParaRPr lang="en-US" sz="1600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7071400" y="6305550"/>
            <a:ext cx="369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471954" y="6121977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Requires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>
            <a:off x="6985675" y="6657975"/>
            <a:ext cx="4762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015604" y="6396335"/>
                <a:ext cx="4812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04" y="6396335"/>
                <a:ext cx="48122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7485454" y="6482727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Excludes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982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Basic Idea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If we focus on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binary</a:t>
                </a:r>
                <a:r>
                  <a:rPr lang="en-US" altLang="zh-CN" dirty="0" smtClean="0"/>
                  <a:t> constraints…</a:t>
                </a:r>
              </a:p>
              <a:p>
                <a:pPr lvl="1"/>
                <a:r>
                  <a:rPr lang="en-US" altLang="zh-CN" dirty="0" smtClean="0"/>
                  <a:t>Requires: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𝑭𝒆𝒂𝒕𝒖𝒓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𝑭𝒆𝒂𝒕𝒖𝒓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Excludes: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𝑭𝒆𝒂𝒕𝒖𝒓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∨¬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𝑭𝒆𝒂𝒕𝒖𝒓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We can classify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feature-pairs</a:t>
                </a:r>
                <a:r>
                  <a:rPr lang="en-US" altLang="zh-CN" dirty="0" smtClean="0"/>
                  <a:t> as </a:t>
                </a:r>
              </a:p>
              <a:p>
                <a:pPr lvl="1"/>
                <a:r>
                  <a:rPr lang="en-US" altLang="zh-CN" dirty="0" smtClean="0"/>
                  <a:t>Non-constrained</a:t>
                </a:r>
              </a:p>
              <a:p>
                <a:pPr lvl="1"/>
                <a:r>
                  <a:rPr lang="en-US" altLang="zh-CN" dirty="0" smtClean="0"/>
                  <a:t>Requires-constrained</a:t>
                </a:r>
              </a:p>
              <a:p>
                <a:pPr lvl="1"/>
                <a:r>
                  <a:rPr lang="en-US" altLang="zh-CN" dirty="0" smtClean="0"/>
                  <a:t>Excludes-constrained</a:t>
                </a:r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Mining binary </a:t>
                </a:r>
                <a:r>
                  <a:rPr lang="en-US" altLang="zh-CN" dirty="0"/>
                  <a:t>c</a:t>
                </a:r>
                <a:r>
                  <a:rPr lang="en-US" altLang="zh-CN" dirty="0" smtClean="0"/>
                  <a:t>onstraints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3-class classification on feature pairs</a:t>
                </a:r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44" t="-1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043191" y="4999385"/>
            <a:ext cx="734097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9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 Overview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60793" y="771657"/>
            <a:ext cx="1828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Training &amp; Test FM(s)</a:t>
            </a:r>
            <a:endParaRPr lang="en-US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3461193" y="771657"/>
            <a:ext cx="1676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Make Pairs</a:t>
            </a:r>
            <a:endParaRPr lang="en-US" sz="1800" dirty="0"/>
          </a:p>
        </p:txBody>
      </p:sp>
      <p:sp>
        <p:nvSpPr>
          <p:cNvPr id="6" name="Rounded Rectangle 5"/>
          <p:cNvSpPr/>
          <p:nvPr/>
        </p:nvSpPr>
        <p:spPr>
          <a:xfrm>
            <a:off x="3461193" y="2143257"/>
            <a:ext cx="1676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Quantify Pairs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3461193" y="3591057"/>
            <a:ext cx="1676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Optimize &amp; Train</a:t>
            </a:r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3461193" y="5038857"/>
            <a:ext cx="1676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Test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60793" y="1533657"/>
            <a:ext cx="1828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Training &amp; Test Pair(s)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60793" y="2807594"/>
            <a:ext cx="1905000" cy="528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Training Vector(s)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5518593" y="4276857"/>
            <a:ext cx="1905000" cy="55272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Trained Classifier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260793" y="5038857"/>
            <a:ext cx="1905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Test Vector(s)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260793" y="5877057"/>
            <a:ext cx="1905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Classified Test </a:t>
            </a:r>
          </a:p>
          <a:p>
            <a:pPr algn="ctr"/>
            <a:r>
              <a:rPr lang="en-US" sz="1800" dirty="0" smtClean="0"/>
              <a:t>Pair(s)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5747193" y="2981457"/>
            <a:ext cx="137160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Classifier</a:t>
            </a:r>
            <a:endParaRPr lang="en-US" sz="1800" dirty="0"/>
          </a:p>
        </p:txBody>
      </p:sp>
      <p:cxnSp>
        <p:nvCxnSpPr>
          <p:cNvPr id="15" name="Elbow Connector 14"/>
          <p:cNvCxnSpPr>
            <a:stCxn id="5" idx="2"/>
            <a:endCxn id="9" idx="3"/>
          </p:cNvCxnSpPr>
          <p:nvPr/>
        </p:nvCxnSpPr>
        <p:spPr>
          <a:xfrm rot="5400000">
            <a:off x="2946843" y="447807"/>
            <a:ext cx="495300" cy="2209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6" idx="1"/>
          </p:cNvCxnSpPr>
          <p:nvPr/>
        </p:nvCxnSpPr>
        <p:spPr>
          <a:xfrm rot="16200000" flipH="1">
            <a:off x="2146743" y="1095507"/>
            <a:ext cx="342900" cy="2286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10" idx="3"/>
          </p:cNvCxnSpPr>
          <p:nvPr/>
        </p:nvCxnSpPr>
        <p:spPr>
          <a:xfrm rot="5400000">
            <a:off x="3035116" y="1807334"/>
            <a:ext cx="394954" cy="2133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2"/>
            <a:endCxn id="7" idx="1"/>
          </p:cNvCxnSpPr>
          <p:nvPr/>
        </p:nvCxnSpPr>
        <p:spPr>
          <a:xfrm rot="16200000" flipH="1">
            <a:off x="2076179" y="2472742"/>
            <a:ext cx="522129" cy="2247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7" idx="3"/>
          </p:cNvCxnSpPr>
          <p:nvPr/>
        </p:nvCxnSpPr>
        <p:spPr>
          <a:xfrm rot="5400000">
            <a:off x="5575743" y="3000507"/>
            <a:ext cx="419100" cy="1295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2"/>
            <a:endCxn id="11" idx="1"/>
          </p:cNvCxnSpPr>
          <p:nvPr/>
        </p:nvCxnSpPr>
        <p:spPr>
          <a:xfrm rot="16200000" flipH="1">
            <a:off x="4694613" y="3729237"/>
            <a:ext cx="428760" cy="1219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2"/>
            <a:endCxn id="8" idx="3"/>
          </p:cNvCxnSpPr>
          <p:nvPr/>
        </p:nvCxnSpPr>
        <p:spPr>
          <a:xfrm rot="5400000">
            <a:off x="5566353" y="4400817"/>
            <a:ext cx="475980" cy="1333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2"/>
            <a:endCxn id="13" idx="3"/>
          </p:cNvCxnSpPr>
          <p:nvPr/>
        </p:nvCxnSpPr>
        <p:spPr>
          <a:xfrm rot="5400000">
            <a:off x="2927793" y="4810257"/>
            <a:ext cx="609600" cy="2133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>
            <a:off x="2089593" y="1038357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8" idx="1"/>
          </p:cNvCxnSpPr>
          <p:nvPr/>
        </p:nvCxnSpPr>
        <p:spPr>
          <a:xfrm>
            <a:off x="2165793" y="530555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18593" y="1533657"/>
            <a:ext cx="1828800" cy="5334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Stanford Parser </a:t>
            </a:r>
            <a:endParaRPr lang="en-US" sz="1800" dirty="0"/>
          </a:p>
        </p:txBody>
      </p:sp>
      <p:cxnSp>
        <p:nvCxnSpPr>
          <p:cNvPr id="26" name="Elbow Connector 25"/>
          <p:cNvCxnSpPr>
            <a:stCxn id="25" idx="2"/>
            <a:endCxn id="6" idx="3"/>
          </p:cNvCxnSpPr>
          <p:nvPr/>
        </p:nvCxnSpPr>
        <p:spPr>
          <a:xfrm rot="5400000">
            <a:off x="5613843" y="1590807"/>
            <a:ext cx="342900" cy="1295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423593" y="5113437"/>
            <a:ext cx="1564778" cy="51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Automated Action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7413127" y="5816954"/>
            <a:ext cx="1575244" cy="4035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423593" y="6392766"/>
            <a:ext cx="1564778" cy="36864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Tool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972024" y="467502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LEGEND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025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Make Pairs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3081144"/>
          </a:xfrm>
        </p:spPr>
        <p:txBody>
          <a:bodyPr/>
          <a:lstStyle/>
          <a:p>
            <a:r>
              <a:rPr lang="en-US" altLang="zh-CN" dirty="0" smtClean="0"/>
              <a:t>The pairs are cross-tree only and unordered</a:t>
            </a:r>
          </a:p>
          <a:p>
            <a:pPr lvl="1"/>
            <a:r>
              <a:rPr lang="en-US" altLang="zh-CN" dirty="0" smtClean="0"/>
              <a:t>Cross-tree only: The 2 features in a pair have no “ancestor-descendant” relation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sz="1800" b="0" dirty="0" smtClean="0"/>
              <a:t>(The inner-tree constraints are better expressed by refinement relationships.)</a:t>
            </a:r>
          </a:p>
          <a:p>
            <a:pPr marL="457200" lvl="1" indent="0">
              <a:buNone/>
            </a:pPr>
            <a:endParaRPr lang="zh-CN" altLang="en-US" sz="1800" b="0" dirty="0"/>
          </a:p>
        </p:txBody>
      </p:sp>
      <p:sp>
        <p:nvSpPr>
          <p:cNvPr id="4" name="Oval 3"/>
          <p:cNvSpPr/>
          <p:nvPr/>
        </p:nvSpPr>
        <p:spPr bwMode="auto">
          <a:xfrm>
            <a:off x="2421223" y="2279560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032705" y="2560750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708343" y="2561489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97853" y="3090539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64527" y="3090538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" name="Straight Connector 9"/>
          <p:cNvCxnSpPr>
            <a:stCxn id="5" idx="7"/>
            <a:endCxn id="4" idx="3"/>
          </p:cNvCxnSpPr>
          <p:nvPr/>
        </p:nvCxnSpPr>
        <p:spPr bwMode="auto">
          <a:xfrm flipV="1">
            <a:off x="2131640" y="2367502"/>
            <a:ext cx="306557" cy="2083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5"/>
            <a:endCxn id="6" idx="0"/>
          </p:cNvCxnSpPr>
          <p:nvPr/>
        </p:nvCxnSpPr>
        <p:spPr bwMode="auto">
          <a:xfrm>
            <a:off x="2520158" y="2367502"/>
            <a:ext cx="246140" cy="1939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3"/>
          </p:cNvCxnSpPr>
          <p:nvPr/>
        </p:nvCxnSpPr>
        <p:spPr bwMode="auto">
          <a:xfrm flipH="1">
            <a:off x="1929671" y="2648692"/>
            <a:ext cx="120008" cy="1676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777187" y="255448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39397" y="261910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95507" y="269225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61257" y="2538639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90517" y="260447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19777" y="2670309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2090659" y="2648692"/>
            <a:ext cx="101403" cy="1676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797052" y="28279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9696" y="2209871"/>
            <a:ext cx="1289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 smtClean="0"/>
              <a:t>Feature Tree</a:t>
            </a:r>
            <a:endParaRPr lang="zh-CN" altLang="en-US" sz="16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602013" y="211231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A</a:t>
            </a:r>
            <a:endParaRPr lang="zh-CN" altLang="en-US" sz="16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58965" y="243483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B</a:t>
            </a:r>
            <a:endParaRPr lang="zh-CN" altLang="en-US" sz="1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392891" y="29452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Y</a:t>
            </a:r>
            <a:endParaRPr lang="zh-CN" altLang="en-US" sz="16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343762" y="294876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X</a:t>
            </a:r>
            <a:endParaRPr lang="zh-CN" altLang="en-US" sz="16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833273" y="244646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/>
              <a:t>C</a:t>
            </a:r>
            <a:endParaRPr lang="zh-CN" altLang="en-US" sz="16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146697" y="2382573"/>
            <a:ext cx="4362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(A, B)    (A, X)    (A, Y)    (A, C)    (B, X)    (B, Y)</a:t>
            </a:r>
            <a:endParaRPr lang="zh-CN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146697" y="2857647"/>
            <a:ext cx="288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(B, C)    (X, Y)    (C, X)    (C, Y)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61786" y="2245404"/>
                <a:ext cx="5806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86" y="2245404"/>
                <a:ext cx="58060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3654691" y="272742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56" y="2878069"/>
            <a:ext cx="361507" cy="361507"/>
          </a:xfrm>
          <a:prstGeom prst="rect">
            <a:avLst/>
          </a:prstGeom>
        </p:spPr>
      </p:pic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3850" y="3800419"/>
            <a:ext cx="8439150" cy="275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Unordered: (A, B) == (B, A)</a:t>
            </a:r>
            <a:br>
              <a:rPr lang="en-US" altLang="zh-CN" dirty="0" smtClean="0"/>
            </a:br>
            <a:r>
              <a:rPr lang="en-US" altLang="zh-CN" dirty="0" smtClean="0"/>
              <a:t>Therefore 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is_requires</a:t>
            </a:r>
            <a:r>
              <a:rPr lang="en-US" altLang="zh-CN" i="1" dirty="0" smtClean="0">
                <a:solidFill>
                  <a:srgbClr val="FF0000"/>
                </a:solidFill>
              </a:rPr>
              <a:t>(A, B)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means </a:t>
            </a:r>
            <a:r>
              <a:rPr lang="en-US" altLang="zh-CN" i="1" dirty="0" smtClean="0"/>
              <a:t>A requires B </a:t>
            </a:r>
            <a:r>
              <a:rPr lang="en-US" altLang="zh-CN" dirty="0" smtClean="0"/>
              <a:t>or </a:t>
            </a:r>
            <a:br>
              <a:rPr lang="en-US" altLang="zh-CN" dirty="0" smtClean="0"/>
            </a:br>
            <a:r>
              <a:rPr lang="en-US" altLang="zh-CN" i="1" dirty="0" smtClean="0"/>
              <a:t>B requires A </a:t>
            </a:r>
            <a:r>
              <a:rPr lang="en-US" altLang="zh-CN" dirty="0" smtClean="0"/>
              <a:t>or both</a:t>
            </a:r>
          </a:p>
        </p:txBody>
      </p:sp>
    </p:spTree>
    <p:extLst>
      <p:ext uri="{BB962C8B-B14F-4D97-AF65-F5344CB8AC3E}">
        <p14:creationId xmlns:p14="http://schemas.microsoft.com/office/powerpoint/2010/main" val="22284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Quantify Pairs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2481943"/>
            <a:ext cx="8838843" cy="4120738"/>
          </a:xfrm>
        </p:spPr>
        <p:txBody>
          <a:bodyPr/>
          <a:lstStyle/>
          <a:p>
            <a:r>
              <a:rPr lang="en-US" altLang="zh-CN" dirty="0" smtClean="0"/>
              <a:t>We measure 4 numeric attributes for pair </a:t>
            </a:r>
            <a:r>
              <a:rPr lang="en-US" altLang="zh-CN" i="1" dirty="0" smtClean="0"/>
              <a:t>(A, B)</a:t>
            </a:r>
          </a:p>
          <a:p>
            <a:pPr marL="914400" lvl="1" indent="-457200">
              <a:buAutoNum type="arabicPeriod"/>
            </a:pPr>
            <a:r>
              <a:rPr lang="en-US" altLang="zh-CN" dirty="0" smtClean="0"/>
              <a:t>Similarity between </a:t>
            </a:r>
            <a:r>
              <a:rPr lang="en-US" altLang="zh-CN" i="1" dirty="0" err="1" smtClean="0"/>
              <a:t>A.description</a:t>
            </a:r>
            <a:r>
              <a:rPr lang="en-US" altLang="zh-CN" dirty="0" smtClean="0"/>
              <a:t> and </a:t>
            </a:r>
            <a:r>
              <a:rPr lang="en-US" altLang="zh-CN" i="1" dirty="0" err="1" smtClean="0"/>
              <a:t>B.description</a:t>
            </a:r>
            <a:endParaRPr lang="en-US" altLang="zh-CN" i="1" dirty="0" smtClean="0"/>
          </a:p>
          <a:p>
            <a:pPr marL="914400" lvl="1" indent="-457200">
              <a:buAutoNum type="arabicPeriod"/>
            </a:pPr>
            <a:r>
              <a:rPr lang="en-US" altLang="zh-CN" dirty="0" smtClean="0"/>
              <a:t>Similarity between </a:t>
            </a:r>
            <a:r>
              <a:rPr lang="en-US" altLang="zh-CN" i="1" dirty="0" err="1" smtClean="0"/>
              <a:t>A.objects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i="1" dirty="0" err="1" smtClean="0"/>
              <a:t>B.objects</a:t>
            </a:r>
            <a:r>
              <a:rPr lang="en-US" altLang="zh-CN" i="1" dirty="0" smtClean="0"/>
              <a:t> </a:t>
            </a:r>
          </a:p>
          <a:p>
            <a:pPr marL="914400" lvl="1" indent="-457200">
              <a:buAutoNum type="arabicPeriod"/>
            </a:pPr>
            <a:r>
              <a:rPr lang="en-US" altLang="zh-CN" dirty="0" smtClean="0"/>
              <a:t>Similarity between </a:t>
            </a:r>
            <a:r>
              <a:rPr lang="en-US" altLang="zh-CN" i="1" dirty="0" smtClean="0"/>
              <a:t>A.name </a:t>
            </a:r>
            <a:r>
              <a:rPr lang="en-US" altLang="zh-CN" dirty="0" smtClean="0"/>
              <a:t>and </a:t>
            </a:r>
            <a:r>
              <a:rPr lang="en-US" altLang="zh-CN" i="1" dirty="0" err="1" smtClean="0"/>
              <a:t>B.objects</a:t>
            </a:r>
            <a:endParaRPr lang="en-US" altLang="zh-CN" i="1" dirty="0" smtClean="0"/>
          </a:p>
          <a:p>
            <a:pPr marL="914400" lvl="1" indent="-457200">
              <a:buAutoNum type="arabicPeriod"/>
            </a:pPr>
            <a:r>
              <a:rPr lang="en-US" altLang="zh-CN" dirty="0" smtClean="0"/>
              <a:t>Similarity between </a:t>
            </a:r>
            <a:r>
              <a:rPr lang="en-US" altLang="zh-CN" i="1" dirty="0" err="1" smtClean="0"/>
              <a:t>A.objects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B.name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18441" y="818702"/>
            <a:ext cx="1807535" cy="3615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Feature Pair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8441" y="1183761"/>
            <a:ext cx="1807536" cy="1144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name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String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name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String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description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: Text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description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Text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487479" y="1286540"/>
            <a:ext cx="680484" cy="46960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47970" y="818701"/>
            <a:ext cx="1952830" cy="3615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Feature Pair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47970" y="1183760"/>
            <a:ext cx="1952830" cy="1144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attribute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Number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attribute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Number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(more)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0807" y="1094454"/>
            <a:ext cx="2636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Classifiers work with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numbers</a:t>
            </a:r>
            <a:r>
              <a:rPr lang="en-US" altLang="zh-CN" sz="2000" b="1" dirty="0" smtClean="0"/>
              <a:t> only.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55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Quantify Pairs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2481943"/>
            <a:ext cx="8838843" cy="3125258"/>
          </a:xfrm>
        </p:spPr>
        <p:txBody>
          <a:bodyPr/>
          <a:lstStyle/>
          <a:p>
            <a:r>
              <a:rPr lang="en-US" altLang="zh-CN" dirty="0" smtClean="0"/>
              <a:t>We measure 4 numeric attributes for pair </a:t>
            </a:r>
            <a:r>
              <a:rPr lang="en-US" altLang="zh-CN" i="1" dirty="0" smtClean="0"/>
              <a:t>(A, B)</a:t>
            </a:r>
          </a:p>
          <a:p>
            <a:pPr marL="914400" lvl="1" indent="-457200">
              <a:buAutoNum type="arabicPeriod"/>
            </a:pPr>
            <a:r>
              <a:rPr lang="en-US" altLang="zh-CN" dirty="0" smtClean="0"/>
              <a:t>Similarity between </a:t>
            </a:r>
            <a:r>
              <a:rPr lang="en-US" altLang="zh-CN" i="1" dirty="0" err="1" smtClean="0"/>
              <a:t>A.description</a:t>
            </a:r>
            <a:r>
              <a:rPr lang="en-US" altLang="zh-CN" dirty="0" smtClean="0"/>
              <a:t> and </a:t>
            </a:r>
            <a:r>
              <a:rPr lang="en-US" altLang="zh-CN" i="1" dirty="0" err="1" smtClean="0"/>
              <a:t>B.description</a:t>
            </a:r>
            <a:endParaRPr lang="en-US" altLang="zh-CN" i="1" dirty="0" smtClean="0"/>
          </a:p>
          <a:p>
            <a:pPr marL="914400" lvl="1" indent="-457200">
              <a:buAutoNum type="arabicPeriod"/>
            </a:pPr>
            <a:r>
              <a:rPr lang="en-US" altLang="zh-CN" dirty="0" smtClean="0"/>
              <a:t>Similarity between </a:t>
            </a:r>
            <a:r>
              <a:rPr lang="en-US" altLang="zh-CN" i="1" dirty="0" err="1" smtClean="0"/>
              <a:t>A.objects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i="1" dirty="0" err="1" smtClean="0"/>
              <a:t>B.objects</a:t>
            </a:r>
            <a:r>
              <a:rPr lang="en-US" altLang="zh-CN" i="1" dirty="0" smtClean="0"/>
              <a:t> </a:t>
            </a:r>
          </a:p>
          <a:p>
            <a:pPr marL="914400" lvl="1" indent="-457200">
              <a:buAutoNum type="arabicPeriod"/>
            </a:pPr>
            <a:r>
              <a:rPr lang="en-US" altLang="zh-CN" dirty="0" smtClean="0"/>
              <a:t>Similarity between </a:t>
            </a:r>
            <a:r>
              <a:rPr lang="en-US" altLang="zh-CN" i="1" dirty="0" smtClean="0"/>
              <a:t>A.name </a:t>
            </a:r>
            <a:r>
              <a:rPr lang="en-US" altLang="zh-CN" dirty="0" smtClean="0"/>
              <a:t>and </a:t>
            </a:r>
            <a:r>
              <a:rPr lang="en-US" altLang="zh-CN" i="1" dirty="0" err="1" smtClean="0"/>
              <a:t>B.objects</a:t>
            </a:r>
            <a:endParaRPr lang="en-US" altLang="zh-CN" i="1" dirty="0" smtClean="0"/>
          </a:p>
          <a:p>
            <a:pPr marL="914400" lvl="1" indent="-457200">
              <a:buAutoNum type="arabicPeriod"/>
            </a:pPr>
            <a:r>
              <a:rPr lang="en-US" altLang="zh-CN" dirty="0" smtClean="0"/>
              <a:t>Similarity between </a:t>
            </a:r>
            <a:r>
              <a:rPr lang="en-US" altLang="zh-CN" i="1" dirty="0" err="1" smtClean="0"/>
              <a:t>A.objects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B.name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18441" y="818702"/>
            <a:ext cx="1807535" cy="3615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Feature Pair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8441" y="1183761"/>
            <a:ext cx="1807536" cy="1144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name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String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name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String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description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: Text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description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Text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487479" y="1286540"/>
            <a:ext cx="680484" cy="46960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47970" y="818701"/>
            <a:ext cx="1952830" cy="3615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Feature Pair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47970" y="1183760"/>
            <a:ext cx="1952830" cy="1144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attribute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Number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attribute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Number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(more)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0807" y="1094454"/>
            <a:ext cx="2636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Classifiers work with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numbers</a:t>
            </a:r>
            <a:r>
              <a:rPr lang="en-US" altLang="zh-CN" sz="2000" b="1" dirty="0" smtClean="0"/>
              <a:t> only.</a:t>
            </a:r>
            <a:endParaRPr lang="zh-CN" altLang="en-US" sz="20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63781" y="3479468"/>
            <a:ext cx="7137071" cy="415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Overlapped Function Area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73681" y="3002493"/>
            <a:ext cx="7137071" cy="415637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Similar Feature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38056" y="3940618"/>
            <a:ext cx="7137071" cy="7620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One is targeted by another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634" y="4899315"/>
            <a:ext cx="865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These phenomena may indicate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dependency / interaction </a:t>
            </a:r>
            <a:r>
              <a:rPr lang="en-US" altLang="zh-CN" sz="2000" dirty="0" smtClean="0"/>
              <a:t>between the paired features, and in turn, indicate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constraints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between them.</a:t>
            </a:r>
            <a:endParaRPr lang="zh-CN" alt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3655" y="5603093"/>
            <a:ext cx="9062849" cy="94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The similarity is calculated by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tf-idf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(term frequency, inversed document frequency) and </a:t>
            </a:r>
            <a:r>
              <a:rPr lang="en-US" altLang="zh-CN" dirty="0" smtClean="0">
                <a:solidFill>
                  <a:srgbClr val="FF0000"/>
                </a:solidFill>
              </a:rPr>
              <a:t>cosine</a:t>
            </a:r>
            <a:r>
              <a:rPr lang="en-US" altLang="zh-CN" dirty="0" smtClean="0"/>
              <a:t> 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Extract Objects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use </a:t>
            </a:r>
            <a:r>
              <a:rPr lang="en-US" altLang="zh-CN" dirty="0" smtClean="0">
                <a:solidFill>
                  <a:srgbClr val="FF0000"/>
                </a:solidFill>
              </a:rPr>
              <a:t>Stanford Parser </a:t>
            </a:r>
            <a:r>
              <a:rPr lang="en-US" altLang="zh-CN" dirty="0" smtClean="0"/>
              <a:t>to perform grammatical analysis on feature descriptions. (It supports </a:t>
            </a:r>
            <a:r>
              <a:rPr lang="en-US" altLang="zh-CN" dirty="0" smtClean="0">
                <a:solidFill>
                  <a:srgbClr val="FF0000"/>
                </a:solidFill>
              </a:rPr>
              <a:t>both English and Chinese</a:t>
            </a:r>
            <a:r>
              <a:rPr lang="en-US" altLang="zh-CN" dirty="0" smtClean="0"/>
              <a:t>.)</a:t>
            </a:r>
          </a:p>
          <a:p>
            <a:endParaRPr lang="en-US" altLang="zh-CN" dirty="0"/>
          </a:p>
          <a:p>
            <a:r>
              <a:rPr lang="en-US" altLang="zh-CN" dirty="0" smtClean="0"/>
              <a:t>For English sentences, we extract objects (direct, indirect, prepositional) and any adjectives modifying the objects.</a:t>
            </a:r>
          </a:p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3130" y="4602082"/>
            <a:ext cx="8407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Use a </a:t>
            </a:r>
            <a:r>
              <a:rPr lang="en-US" altLang="zh-CN" u="sng" dirty="0"/>
              <a:t>PDF</a:t>
            </a:r>
            <a:r>
              <a:rPr lang="en-US" altLang="zh-CN" dirty="0"/>
              <a:t> </a:t>
            </a:r>
            <a:r>
              <a:rPr lang="en-US" altLang="zh-CN" u="sng" dirty="0"/>
              <a:t>driver</a:t>
            </a:r>
            <a:r>
              <a:rPr lang="en-US" altLang="zh-CN" dirty="0"/>
              <a:t> to output or publish </a:t>
            </a:r>
            <a:r>
              <a:rPr lang="en-US" altLang="zh-CN" u="sng" dirty="0"/>
              <a:t>web</a:t>
            </a:r>
            <a:r>
              <a:rPr lang="en-US" altLang="zh-CN" dirty="0"/>
              <a:t> </a:t>
            </a:r>
            <a:r>
              <a:rPr lang="en-US" altLang="zh-CN" u="sng" dirty="0"/>
              <a:t>calendars</a:t>
            </a:r>
            <a:r>
              <a:rPr lang="en-US" altLang="zh-CN" dirty="0"/>
              <a:t> </a:t>
            </a:r>
            <a:r>
              <a:rPr lang="en-US" altLang="zh-CN" dirty="0" smtClean="0"/>
              <a:t>so anyone on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your </a:t>
            </a:r>
            <a:r>
              <a:rPr lang="en-US" altLang="zh-CN" dirty="0"/>
              <a:t>team can view </a:t>
            </a:r>
            <a:r>
              <a:rPr lang="en-US" altLang="zh-CN" u="sng" dirty="0"/>
              <a:t>scheduled</a:t>
            </a:r>
            <a:r>
              <a:rPr lang="en-US" altLang="zh-CN" dirty="0"/>
              <a:t> </a:t>
            </a:r>
            <a:r>
              <a:rPr lang="en-US" altLang="zh-CN" u="sng" dirty="0"/>
              <a:t>events</a:t>
            </a:r>
            <a:r>
              <a:rPr lang="en-US" altLang="zh-CN" dirty="0"/>
              <a:t>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149919" y="5041927"/>
            <a:ext cx="1652646" cy="325723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Direct Objects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68677" y="5039384"/>
            <a:ext cx="1652646" cy="325723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Direct Objects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007921" y="6278275"/>
            <a:ext cx="1652646" cy="325723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Direct Object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56307" y="5802410"/>
            <a:ext cx="2060357" cy="325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Adjective Modifier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4715494" y="5789224"/>
            <a:ext cx="0" cy="4890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723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0750" y="-27933"/>
            <a:ext cx="7302500" cy="646331"/>
          </a:xfrm>
        </p:spPr>
        <p:txBody>
          <a:bodyPr/>
          <a:lstStyle/>
          <a:p>
            <a:r>
              <a:rPr lang="en-US" altLang="zh-CN" dirty="0" smtClean="0"/>
              <a:t>Train and Optimize the Classifier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1" y="735944"/>
            <a:ext cx="8782494" cy="52076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We use </a:t>
            </a:r>
            <a:r>
              <a:rPr lang="en-US" altLang="zh-CN" dirty="0" smtClean="0">
                <a:solidFill>
                  <a:srgbClr val="FF0000"/>
                </a:solidFill>
              </a:rPr>
              <a:t>LIBSVM</a:t>
            </a:r>
            <a:r>
              <a:rPr lang="en-US" altLang="zh-CN" dirty="0" smtClean="0"/>
              <a:t>, a </a:t>
            </a:r>
            <a:r>
              <a:rPr lang="en-US" altLang="zh-CN" i="1" dirty="0" smtClean="0"/>
              <a:t>support-vector </a:t>
            </a:r>
            <a:r>
              <a:rPr lang="en-US" altLang="zh-CN" dirty="0" smtClean="0"/>
              <a:t>classifier</a:t>
            </a:r>
          </a:p>
          <a:p>
            <a:r>
              <a:rPr lang="en-US" altLang="zh-CN" dirty="0" smtClean="0"/>
              <a:t>Running </a:t>
            </a:r>
            <a:r>
              <a:rPr lang="en-US" altLang="zh-CN" i="1" dirty="0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</a:rPr>
              <a:t>-fold cross validation </a:t>
            </a:r>
            <a:r>
              <a:rPr lang="en-US" altLang="zh-CN" dirty="0" smtClean="0"/>
              <a:t>on the training set, we get the classifier accuracy.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Different classifier parameters give different accuracy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Optimize</a:t>
            </a:r>
            <a:r>
              <a:rPr lang="en-US" altLang="zh-CN" dirty="0" smtClean="0"/>
              <a:t> the classifier: We use </a:t>
            </a:r>
            <a:r>
              <a:rPr lang="en-US" altLang="zh-CN" dirty="0" smtClean="0">
                <a:solidFill>
                  <a:srgbClr val="FF0000"/>
                </a:solidFill>
              </a:rPr>
              <a:t>a genetic algorithm </a:t>
            </a:r>
            <a:r>
              <a:rPr lang="en-US" altLang="zh-CN" dirty="0" smtClean="0"/>
              <a:t>to find best parameters</a:t>
            </a:r>
            <a:endParaRPr lang="zh-CN" alt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432354" y="2237028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0162" y="2238251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429010" y="2429620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66818" y="2430843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944076" y="2235804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181884" y="2237027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40732" y="2428396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178540" y="2429619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434034" y="2630580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1842" y="2631803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430690" y="2823172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668498" y="2824395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945756" y="2629356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183564" y="2630579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942412" y="2821948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180220" y="2823171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1333509" y="2565547"/>
            <a:ext cx="1132764" cy="24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1865771" y="2136199"/>
            <a:ext cx="0" cy="9007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366" y="2355334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/>
              <a:t>k </a:t>
            </a:r>
            <a:r>
              <a:rPr lang="en-US" altLang="zh-CN" sz="2000" dirty="0" smtClean="0"/>
              <a:t>= 4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64460" y="2108208"/>
                <a:ext cx="6262577" cy="1478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- Divide the training set to </a:t>
                </a:r>
                <a:r>
                  <a:rPr lang="en-US" altLang="zh-CN" sz="2000" i="1" dirty="0" smtClean="0"/>
                  <a:t>k </a:t>
                </a:r>
                <a:r>
                  <a:rPr lang="en-US" altLang="zh-CN" sz="2000" dirty="0" smtClean="0"/>
                  <a:t>equal-sized subsets.</a:t>
                </a:r>
              </a:p>
              <a:p>
                <a:r>
                  <a:rPr lang="en-US" altLang="zh-CN" sz="2000" dirty="0" smtClean="0"/>
                  <a:t>- Run the classifier </a:t>
                </a:r>
                <a:r>
                  <a:rPr lang="en-US" altLang="zh-CN" sz="2000" i="1" dirty="0" smtClean="0"/>
                  <a:t>k </a:t>
                </a:r>
                <a:r>
                  <a:rPr lang="en-US" altLang="zh-CN" sz="2000" dirty="0" smtClean="0"/>
                  <a:t>turns; in each turn, one subset is selected for testing, and others for training</a:t>
                </a:r>
              </a:p>
              <a:p>
                <a:r>
                  <a:rPr lang="en-US" altLang="zh-CN" sz="2000" dirty="0" smtClean="0"/>
                  <a:t>- Compute the average </a:t>
                </a:r>
                <a:r>
                  <a:rPr lang="en-US" altLang="zh-CN" sz="2000" b="1" dirty="0" smtClean="0"/>
                  <a:t>accuracy</a:t>
                </a:r>
                <a:r>
                  <a:rPr lang="en-US" altLang="zh-CN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/>
                          </a:rPr>
                          <m:t># 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𝑐𝑜𝑟𝑟𝑒𝑐𝑡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𝑐𝑙𝑎𝑠𝑠𝑖𝑓𝑖𝑒𝑑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/>
                          </a:rPr>
                          <m:t># 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𝑡𝑜𝑡𝑎𝑙</m:t>
                        </m:r>
                      </m:den>
                    </m:f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460" y="2108208"/>
                <a:ext cx="6262577" cy="1478162"/>
              </a:xfrm>
              <a:prstGeom prst="rect">
                <a:avLst/>
              </a:prstGeom>
              <a:blipFill rotWithShape="1">
                <a:blip r:embed="rId2"/>
                <a:stretch>
                  <a:fillRect l="-973" t="-2066" b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8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781" y="-53165"/>
            <a:ext cx="7202578" cy="1077218"/>
          </a:xfrm>
        </p:spPr>
        <p:txBody>
          <a:bodyPr/>
          <a:lstStyle/>
          <a:p>
            <a:r>
              <a:rPr lang="en-US" altLang="zh-CN" sz="3200" dirty="0" smtClean="0"/>
              <a:t>The Need of NLP in </a:t>
            </a:r>
            <a:br>
              <a:rPr lang="en-US" altLang="zh-CN" sz="3200" dirty="0" smtClean="0"/>
            </a:br>
            <a:r>
              <a:rPr lang="en-US" altLang="zh-CN" sz="3200" dirty="0" smtClean="0"/>
              <a:t>Requirements Analysis (RA)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477528"/>
              </p:ext>
            </p:extLst>
          </p:nvPr>
        </p:nvGraphicFramePr>
        <p:xfrm>
          <a:off x="2322038" y="1587500"/>
          <a:ext cx="5251450" cy="358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34515" y="3378200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79%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0808" y="4982675"/>
            <a:ext cx="54431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/>
              <a:t>“Market </a:t>
            </a:r>
            <a:r>
              <a:rPr lang="en-US" sz="2000" i="1" dirty="0"/>
              <a:t>Research for Requirement Analysis using Linguistic Tools” 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                   -- Luisa </a:t>
            </a:r>
            <a:r>
              <a:rPr lang="en-US" sz="2000" i="1" dirty="0"/>
              <a:t>M. et al., RE Journal, </a:t>
            </a:r>
            <a:r>
              <a:rPr lang="en-US" sz="2000" i="1" dirty="0" smtClean="0"/>
              <a:t>2004</a:t>
            </a:r>
          </a:p>
          <a:p>
            <a:r>
              <a:rPr lang="en-US" sz="2000" b="1" dirty="0" smtClean="0"/>
              <a:t>(Data is collected from 142 software companies.)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11458" y="2077813"/>
            <a:ext cx="2753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Written in Unconstrained Natural Language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6283868" y="2908809"/>
            <a:ext cx="606054" cy="3641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7570" y="1498347"/>
            <a:ext cx="267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Documents to be Analyzed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31899" y="1867679"/>
            <a:ext cx="33436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RA</a:t>
            </a:r>
            <a:r>
              <a:rPr lang="en-US" sz="2800" dirty="0" smtClean="0"/>
              <a:t> is the </a:t>
            </a:r>
            <a:r>
              <a:rPr lang="en-US" sz="2800" dirty="0" smtClean="0">
                <a:solidFill>
                  <a:srgbClr val="C00000"/>
                </a:solidFill>
              </a:rPr>
              <a:t>first</a:t>
            </a:r>
            <a:r>
              <a:rPr lang="en-US" sz="2800" dirty="0" smtClean="0"/>
              <a:t> -- and in many cases, is claimed as the </a:t>
            </a:r>
            <a:r>
              <a:rPr lang="en-US" sz="2800" dirty="0" smtClean="0">
                <a:solidFill>
                  <a:srgbClr val="C00000"/>
                </a:solidFill>
              </a:rPr>
              <a:t>most crucial</a:t>
            </a:r>
            <a:r>
              <a:rPr lang="en-US" sz="2800" dirty="0" smtClean="0"/>
              <a:t> -- stage in software development process.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39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512" y="-581931"/>
            <a:ext cx="6678588" cy="1200329"/>
          </a:xfrm>
        </p:spPr>
        <p:txBody>
          <a:bodyPr/>
          <a:lstStyle/>
          <a:p>
            <a:r>
              <a:rPr lang="en-US" altLang="zh-CN" dirty="0" smtClean="0"/>
              <a:t>Experiments: Data Preparation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3" y="735944"/>
            <a:ext cx="8877776" cy="6035246"/>
          </a:xfrm>
        </p:spPr>
        <p:txBody>
          <a:bodyPr/>
          <a:lstStyle/>
          <a:p>
            <a:r>
              <a:rPr lang="en-US" altLang="zh-CN" dirty="0" smtClean="0"/>
              <a:t>Data: 2 feature models from SPLOT Feature Model Repository </a:t>
            </a:r>
            <a:r>
              <a:rPr lang="en-US" altLang="zh-CN" dirty="0" smtClean="0">
                <a:solidFill>
                  <a:srgbClr val="C00000"/>
                </a:solidFill>
              </a:rPr>
              <a:t>(no feature description)</a:t>
            </a:r>
          </a:p>
          <a:p>
            <a:pPr lvl="1"/>
            <a:r>
              <a:rPr lang="en-US" altLang="zh-CN" dirty="0" smtClean="0"/>
              <a:t>Graph Product Line: by </a:t>
            </a:r>
            <a:r>
              <a:rPr lang="en-US" altLang="zh-CN" i="1" dirty="0" smtClean="0"/>
              <a:t>Don </a:t>
            </a:r>
            <a:r>
              <a:rPr lang="en-US" altLang="zh-CN" i="1" dirty="0" err="1" smtClean="0"/>
              <a:t>Batory</a:t>
            </a:r>
            <a:r>
              <a:rPr lang="en-US" altLang="zh-CN" i="1" dirty="0" smtClean="0"/>
              <a:t>        </a:t>
            </a:r>
            <a:r>
              <a:rPr lang="en-US" altLang="zh-CN" dirty="0" smtClean="0">
                <a:solidFill>
                  <a:srgbClr val="C00000"/>
                </a:solidFill>
              </a:rPr>
              <a:t>(81 pairs)</a:t>
            </a:r>
          </a:p>
          <a:p>
            <a:pPr lvl="1"/>
            <a:r>
              <a:rPr lang="en-US" altLang="zh-CN" dirty="0" smtClean="0"/>
              <a:t>Weather Station: by </a:t>
            </a:r>
            <a:r>
              <a:rPr lang="en-US" altLang="zh-CN" i="1" dirty="0" smtClean="0"/>
              <a:t>pure-systems corp.   </a:t>
            </a:r>
            <a:r>
              <a:rPr lang="en-US" altLang="zh-CN" dirty="0" smtClean="0">
                <a:solidFill>
                  <a:srgbClr val="C00000"/>
                </a:solidFill>
              </a:rPr>
              <a:t>(186 pairs)</a:t>
            </a:r>
          </a:p>
          <a:p>
            <a:r>
              <a:rPr lang="en-US" altLang="zh-CN" dirty="0" smtClean="0"/>
              <a:t>Add Feature Description</a:t>
            </a:r>
          </a:p>
          <a:p>
            <a:pPr lvl="1"/>
            <a:r>
              <a:rPr lang="en-US" altLang="zh-CN" dirty="0" smtClean="0"/>
              <a:t>Most features are terms defined on </a:t>
            </a:r>
            <a:r>
              <a:rPr lang="en-US" altLang="zh-CN" dirty="0" smtClean="0">
                <a:solidFill>
                  <a:srgbClr val="C00000"/>
                </a:solidFill>
              </a:rPr>
              <a:t>Wikipedia</a:t>
            </a:r>
            <a:r>
              <a:rPr lang="en-US" altLang="zh-CN" dirty="0" smtClean="0"/>
              <a:t>, we use the </a:t>
            </a:r>
            <a:r>
              <a:rPr lang="en-US" altLang="zh-CN" dirty="0" smtClean="0">
                <a:solidFill>
                  <a:srgbClr val="C00000"/>
                </a:solidFill>
              </a:rPr>
              <a:t>first paragraph </a:t>
            </a:r>
            <a:r>
              <a:rPr lang="en-US" altLang="zh-CN" dirty="0" smtClean="0"/>
              <a:t>(i.e. Abstract) as descriptions.</a:t>
            </a:r>
          </a:p>
        </p:txBody>
      </p:sp>
      <p:pic>
        <p:nvPicPr>
          <p:cNvPr id="4" name="Picture 3" descr="Screen shot 2011-10-09 at 下午10.26.5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28" y="4098966"/>
            <a:ext cx="6868271" cy="25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4"/>
            <a:ext cx="8439150" cy="3433907"/>
          </a:xfrm>
        </p:spPr>
        <p:txBody>
          <a:bodyPr/>
          <a:lstStyle/>
          <a:p>
            <a:r>
              <a:rPr lang="en-US" dirty="0" smtClean="0"/>
              <a:t>2 Categories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37150" y="1355200"/>
            <a:ext cx="2134564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Generate Training &amp; Test Set</a:t>
            </a:r>
            <a:endParaRPr lang="en-US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4857514" y="1355200"/>
            <a:ext cx="215675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Optimize, Train and Test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7828350" y="1477687"/>
            <a:ext cx="1143000" cy="440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Result</a:t>
            </a:r>
            <a:endParaRPr lang="en-US" sz="18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171714" y="16981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7014264" y="1698100"/>
            <a:ext cx="8140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850" y="1509034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No Feedback</a:t>
            </a:r>
            <a:endParaRPr lang="en-US" sz="1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99350" y="2384389"/>
            <a:ext cx="1721130" cy="8131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Generate </a:t>
            </a:r>
            <a:r>
              <a:rPr lang="en-US" sz="1600" b="1" dirty="0" smtClean="0"/>
              <a:t>Initial</a:t>
            </a:r>
            <a:r>
              <a:rPr lang="en-US" sz="1600" dirty="0" smtClean="0"/>
              <a:t> Training &amp; Test Set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985550" y="2511714"/>
            <a:ext cx="1638300" cy="6057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Optimize, Train and Test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119150" y="2594638"/>
            <a:ext cx="914400" cy="440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Result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7" idx="3"/>
            <a:endCxn id="22" idx="1"/>
          </p:cNvCxnSpPr>
          <p:nvPr/>
        </p:nvCxnSpPr>
        <p:spPr>
          <a:xfrm>
            <a:off x="1820480" y="2790952"/>
            <a:ext cx="488670" cy="15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5623850" y="2814585"/>
            <a:ext cx="495300" cy="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09150" y="2502064"/>
            <a:ext cx="12192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Training &amp; Test Set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stCxn id="22" idx="3"/>
            <a:endCxn id="18" idx="1"/>
          </p:cNvCxnSpPr>
          <p:nvPr/>
        </p:nvCxnSpPr>
        <p:spPr>
          <a:xfrm>
            <a:off x="3528350" y="2806864"/>
            <a:ext cx="457200" cy="7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532714" y="2437439"/>
            <a:ext cx="1438636" cy="7803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</a:t>
            </a:r>
            <a:r>
              <a:rPr lang="en-US" sz="1600" b="1" dirty="0" smtClean="0"/>
              <a:t>a few</a:t>
            </a:r>
            <a:r>
              <a:rPr lang="en-US" sz="1600" dirty="0" smtClean="0"/>
              <a:t> predicted constraints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19" idx="3"/>
            <a:endCxn id="24" idx="1"/>
          </p:cNvCxnSpPr>
          <p:nvPr/>
        </p:nvCxnSpPr>
        <p:spPr>
          <a:xfrm>
            <a:off x="7033550" y="2815051"/>
            <a:ext cx="499164" cy="12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604550" y="3450214"/>
            <a:ext cx="4038600" cy="6163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checked results to training set;</a:t>
            </a:r>
          </a:p>
          <a:p>
            <a:pPr algn="ctr"/>
            <a:r>
              <a:rPr lang="en-US" sz="1600" dirty="0" smtClean="0"/>
              <a:t>Remove checked results from test set</a:t>
            </a:r>
            <a:endParaRPr lang="en-US" sz="1600" dirty="0"/>
          </a:p>
        </p:txBody>
      </p:sp>
      <p:cxnSp>
        <p:nvCxnSpPr>
          <p:cNvPr id="27" name="Elbow Connector 26"/>
          <p:cNvCxnSpPr>
            <a:stCxn id="24" idx="2"/>
            <a:endCxn id="26" idx="3"/>
          </p:cNvCxnSpPr>
          <p:nvPr/>
        </p:nvCxnSpPr>
        <p:spPr>
          <a:xfrm rot="5400000">
            <a:off x="7677276" y="3183633"/>
            <a:ext cx="540631" cy="6088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6" idx="1"/>
            <a:endCxn id="22" idx="2"/>
          </p:cNvCxnSpPr>
          <p:nvPr/>
        </p:nvCxnSpPr>
        <p:spPr>
          <a:xfrm rot="10800000">
            <a:off x="2918750" y="3111664"/>
            <a:ext cx="685800" cy="64672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125" y="3523520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Limited Feedback</a:t>
            </a:r>
          </a:p>
          <a:p>
            <a:r>
              <a:rPr lang="en-US" sz="1800" dirty="0" smtClean="0"/>
              <a:t>(An expected practice in real world) </a:t>
            </a:r>
            <a:endParaRPr lang="en-US" sz="180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99350" y="4430197"/>
            <a:ext cx="8871999" cy="343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4 Training / Test Set Selection Methods</a:t>
            </a:r>
          </a:p>
          <a:p>
            <a:pPr lvl="1"/>
            <a:r>
              <a:rPr lang="en-US" sz="2000" dirty="0" smtClean="0"/>
              <a:t>1. Training = FM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Test = FM</a:t>
            </a:r>
            <a:r>
              <a:rPr lang="en-US" sz="2000" baseline="-25000" dirty="0" smtClean="0"/>
              <a:t>2</a:t>
            </a:r>
          </a:p>
          <a:p>
            <a:pPr lvl="1"/>
            <a:r>
              <a:rPr lang="en-US" sz="2000" dirty="0" smtClean="0"/>
              <a:t>2. Training = FM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Small Part of FM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Test = Rest of FM</a:t>
            </a:r>
            <a:r>
              <a:rPr lang="en-US" sz="2000" baseline="-25000" dirty="0" smtClean="0"/>
              <a:t>2</a:t>
            </a:r>
          </a:p>
          <a:p>
            <a:pPr lvl="1"/>
            <a:r>
              <a:rPr lang="en-US" sz="2000" dirty="0" smtClean="0"/>
              <a:t>3. Training = Small Part of FM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Test = Rest of FM</a:t>
            </a:r>
            <a:r>
              <a:rPr lang="en-US" sz="2000" baseline="-25000" dirty="0" smtClean="0"/>
              <a:t>2</a:t>
            </a:r>
          </a:p>
          <a:p>
            <a:pPr lvl="1"/>
            <a:r>
              <a:rPr lang="en-US" sz="2000" dirty="0" smtClean="0"/>
              <a:t>4. The same as 3, but do Iterated Labeled-Unlabeled (LU) Training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9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19" y="620194"/>
            <a:ext cx="8831479" cy="3338348"/>
          </a:xfrm>
        </p:spPr>
        <p:txBody>
          <a:bodyPr/>
          <a:lstStyle/>
          <a:p>
            <a:r>
              <a:rPr lang="en-US" altLang="zh-CN" dirty="0" smtClean="0"/>
              <a:t>Comparison of Selection Methods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42" y="1121686"/>
            <a:ext cx="911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Small Part = 1/5,  Test FM = Graph Product Line (81 pairs,  including 8 requires and 1 excludes)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78756"/>
              </p:ext>
            </p:extLst>
          </p:nvPr>
        </p:nvGraphicFramePr>
        <p:xfrm>
          <a:off x="613760" y="1594047"/>
          <a:ext cx="7208598" cy="221157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13548"/>
                <a:gridCol w="1140460"/>
                <a:gridCol w="1103706"/>
                <a:gridCol w="1074843"/>
                <a:gridCol w="1116648"/>
                <a:gridCol w="1059393"/>
              </a:tblGrid>
              <a:tr h="26798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Method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Requires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Excludes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0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Recall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Recall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35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77.78%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22.72%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83.3%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--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6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 (Run</a:t>
                      </a:r>
                      <a:r>
                        <a:rPr lang="en-US" sz="1800" baseline="0" dirty="0" smtClean="0">
                          <a:effectLst/>
                        </a:rPr>
                        <a:t> 5 times)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84.01%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45.54%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52%</a:t>
                      </a:r>
                      <a:endParaRPr lang="en-US" sz="18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mbria"/>
                          <a:ea typeface="MS Mincho"/>
                          <a:cs typeface="Times New Roman"/>
                        </a:rPr>
                        <a:t>100%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51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 (Run 5 times)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88.31%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69.44%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21.02%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8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 (Run</a:t>
                      </a:r>
                      <a:r>
                        <a:rPr lang="en-US" sz="1800" baseline="0" dirty="0" smtClean="0">
                          <a:effectLst/>
                        </a:rPr>
                        <a:t> 5 times)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89.23%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76.08%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23.25%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en-US" sz="1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3620" y="3958542"/>
            <a:ext cx="8831479" cy="333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Effect of Limited Feedback (</a:t>
            </a:r>
            <a:r>
              <a:rPr lang="en-US" altLang="zh-CN" dirty="0" smtClean="0">
                <a:solidFill>
                  <a:srgbClr val="FF0000"/>
                </a:solidFill>
              </a:rPr>
              <a:t>Check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3 Predictions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563124671"/>
              </p:ext>
            </p:extLst>
          </p:nvPr>
        </p:nvGraphicFramePr>
        <p:xfrm>
          <a:off x="1535575" y="4342926"/>
          <a:ext cx="4865226" cy="256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526" y="523303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Accuracy (%)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4861366" y="648973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Accumulated Feedback #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89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&amp; Future 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4"/>
            <a:ext cx="8439150" cy="5491236"/>
          </a:xfrm>
        </p:spPr>
        <p:txBody>
          <a:bodyPr/>
          <a:lstStyle/>
          <a:p>
            <a:r>
              <a:rPr lang="en-US" altLang="zh-CN" dirty="0" smtClean="0"/>
              <a:t>Summary</a:t>
            </a:r>
          </a:p>
          <a:p>
            <a:pPr lvl="1"/>
            <a:r>
              <a:rPr lang="en-US" altLang="zh-CN" dirty="0" smtClean="0"/>
              <a:t>A mixed approach (statistical process + linguistic tools)</a:t>
            </a:r>
          </a:p>
          <a:p>
            <a:pPr lvl="1"/>
            <a:r>
              <a:rPr lang="en-US" altLang="zh-CN" dirty="0" smtClean="0"/>
              <a:t>Define attributes according to possible dependency or interaction between paired features</a:t>
            </a:r>
            <a:endParaRPr lang="en-US" altLang="zh-CN" dirty="0"/>
          </a:p>
          <a:p>
            <a:pPr lvl="1"/>
            <a:r>
              <a:rPr lang="en-US" altLang="zh-CN" dirty="0" smtClean="0"/>
              <a:t>Method 1 (gives higher recall) and Method 4 (gives higher precision) may be preferred</a:t>
            </a:r>
          </a:p>
          <a:p>
            <a:pPr lvl="1"/>
            <a:r>
              <a:rPr lang="en-US" altLang="zh-CN" dirty="0" smtClean="0"/>
              <a:t>Limited Feedback can improve the classification</a:t>
            </a:r>
          </a:p>
          <a:p>
            <a:r>
              <a:rPr lang="en-US" altLang="zh-CN" dirty="0" smtClean="0"/>
              <a:t>Future Work</a:t>
            </a:r>
          </a:p>
          <a:p>
            <a:pPr lvl="1"/>
            <a:r>
              <a:rPr lang="en-US" altLang="zh-CN" dirty="0" smtClean="0"/>
              <a:t>Incorporate the </a:t>
            </a:r>
            <a:r>
              <a:rPr lang="en-US" altLang="zh-CN" i="1" dirty="0" smtClean="0">
                <a:solidFill>
                  <a:srgbClr val="FF0000"/>
                </a:solidFill>
              </a:rPr>
              <a:t>Stanford Parser for Chinese </a:t>
            </a:r>
            <a:r>
              <a:rPr lang="en-US" altLang="zh-CN" dirty="0" smtClean="0"/>
              <a:t>into our feature modeling tool, and therefore we can do evaluation in real scenes.</a:t>
            </a:r>
          </a:p>
        </p:txBody>
      </p:sp>
    </p:spTree>
    <p:extLst>
      <p:ext uri="{BB962C8B-B14F-4D97-AF65-F5344CB8AC3E}">
        <p14:creationId xmlns:p14="http://schemas.microsoft.com/office/powerpoint/2010/main" val="16627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00013" y="2468696"/>
            <a:ext cx="9144000" cy="1754326"/>
          </a:xfrm>
        </p:spPr>
        <p:txBody>
          <a:bodyPr/>
          <a:lstStyle/>
          <a:p>
            <a:pPr algn="ctr"/>
            <a:r>
              <a:rPr lang="en-US" dirty="0" smtClean="0"/>
              <a:t>THANK YOU 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Recent Research on RA-NLP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4"/>
            <a:ext cx="8439150" cy="5601061"/>
          </a:xfrm>
        </p:spPr>
        <p:txBody>
          <a:bodyPr/>
          <a:lstStyle/>
          <a:p>
            <a:r>
              <a:rPr lang="en-US" altLang="zh-CN" dirty="0" smtClean="0"/>
              <a:t>Inner-Requirements: Analyze individual requirements</a:t>
            </a:r>
          </a:p>
          <a:p>
            <a:pPr lvl="1"/>
            <a:r>
              <a:rPr lang="en-US" altLang="zh-CN" i="1" dirty="0"/>
              <a:t>Daniel M. </a:t>
            </a:r>
            <a:r>
              <a:rPr lang="en-US" altLang="zh-CN" i="1" dirty="0" smtClean="0"/>
              <a:t>Berry et al. / </a:t>
            </a:r>
            <a:r>
              <a:rPr lang="en-US" altLang="zh-CN" i="1" dirty="0" err="1" smtClean="0"/>
              <a:t>Hui</a:t>
            </a:r>
            <a:r>
              <a:rPr lang="en-US" altLang="zh-CN" i="1" dirty="0" smtClean="0"/>
              <a:t> Yang et al.: </a:t>
            </a:r>
            <a:r>
              <a:rPr lang="en-US" altLang="zh-CN" dirty="0" smtClean="0"/>
              <a:t>Ambiguity in Natural Language Requirements</a:t>
            </a:r>
          </a:p>
          <a:p>
            <a:r>
              <a:rPr lang="en-US" altLang="zh-CN" dirty="0" smtClean="0"/>
              <a:t>Inter-Requirements: Analyze relationships between requirements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Requirements &amp; Other Artifacts</a:t>
            </a:r>
          </a:p>
          <a:p>
            <a:pPr lvl="1"/>
            <a:r>
              <a:rPr lang="en-GB" i="1" dirty="0" err="1">
                <a:ea typeface="ＭＳ Ｐゴシック" pitchFamily="34" charset="-128"/>
              </a:rPr>
              <a:t>Arantza</a:t>
            </a:r>
            <a:r>
              <a:rPr lang="en-GB" i="1" dirty="0">
                <a:ea typeface="ＭＳ Ｐゴシック" pitchFamily="34" charset="-128"/>
              </a:rPr>
              <a:t> </a:t>
            </a:r>
            <a:r>
              <a:rPr lang="en-GB" i="1" dirty="0" err="1" smtClean="0">
                <a:ea typeface="ＭＳ Ｐゴシック" pitchFamily="34" charset="-128"/>
              </a:rPr>
              <a:t>Aldea</a:t>
            </a:r>
            <a:r>
              <a:rPr lang="en-GB" i="1" dirty="0" smtClean="0">
                <a:ea typeface="ＭＳ Ｐゴシック" pitchFamily="34" charset="-128"/>
              </a:rPr>
              <a:t> </a:t>
            </a:r>
            <a:r>
              <a:rPr lang="en-GB" i="1" dirty="0">
                <a:ea typeface="ＭＳ Ｐゴシック" pitchFamily="34" charset="-128"/>
              </a:rPr>
              <a:t>/ Annie I. </a:t>
            </a:r>
            <a:r>
              <a:rPr lang="en-GB" i="1" dirty="0" err="1" smtClean="0">
                <a:ea typeface="ＭＳ Ｐゴシック" pitchFamily="34" charset="-128"/>
              </a:rPr>
              <a:t>Antón</a:t>
            </a:r>
            <a:r>
              <a:rPr lang="en-GB" i="1" dirty="0" smtClean="0">
                <a:ea typeface="ＭＳ Ｐゴシック" pitchFamily="34" charset="-128"/>
              </a:rPr>
              <a:t> et al.</a:t>
            </a:r>
            <a:r>
              <a:rPr lang="en-GB" dirty="0" smtClean="0">
                <a:ea typeface="ＭＳ Ｐゴシック" pitchFamily="34" charset="-128"/>
              </a:rPr>
              <a:t>: Law/Regulation </a:t>
            </a:r>
          </a:p>
          <a:p>
            <a:pPr lvl="1"/>
            <a:r>
              <a:rPr lang="en-GB" i="1" dirty="0" smtClean="0">
                <a:ea typeface="ＭＳ Ｐゴシック" pitchFamily="34" charset="-128"/>
              </a:rPr>
              <a:t>M. Ali Babar et al.: </a:t>
            </a:r>
            <a:r>
              <a:rPr lang="en-GB" dirty="0" smtClean="0">
                <a:ea typeface="ＭＳ Ｐゴシック" pitchFamily="34" charset="-128"/>
              </a:rPr>
              <a:t>UML Models</a:t>
            </a:r>
            <a:endParaRPr lang="en-GB" i="1" dirty="0">
              <a:ea typeface="ＭＳ Ｐゴシック" pitchFamily="34" charset="-128"/>
            </a:endParaRPr>
          </a:p>
          <a:p>
            <a:pPr lvl="1"/>
            <a:endParaRPr lang="zh-CN" altLang="en-US" dirty="0"/>
          </a:p>
        </p:txBody>
      </p:sp>
      <p:sp>
        <p:nvSpPr>
          <p:cNvPr id="4" name="Explosion 1 3"/>
          <p:cNvSpPr/>
          <p:nvPr/>
        </p:nvSpPr>
        <p:spPr bwMode="auto">
          <a:xfrm>
            <a:off x="5899298" y="2817627"/>
            <a:ext cx="3244702" cy="1509823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Today’s Topic</a:t>
            </a:r>
          </a:p>
        </p:txBody>
      </p:sp>
    </p:spTree>
    <p:extLst>
      <p:ext uri="{BB962C8B-B14F-4D97-AF65-F5344CB8AC3E}">
        <p14:creationId xmlns:p14="http://schemas.microsoft.com/office/powerpoint/2010/main" val="36159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031" y="-27933"/>
            <a:ext cx="6636969" cy="646331"/>
          </a:xfrm>
        </p:spPr>
        <p:txBody>
          <a:bodyPr/>
          <a:lstStyle/>
          <a:p>
            <a:r>
              <a:rPr lang="en-US" altLang="zh-CN" dirty="0" smtClean="0"/>
              <a:t>2 Ways to RA-NLP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98932"/>
            <a:ext cx="8439150" cy="5207655"/>
          </a:xfrm>
        </p:spPr>
        <p:txBody>
          <a:bodyPr/>
          <a:lstStyle/>
          <a:p>
            <a:r>
              <a:rPr lang="en-US" altLang="zh-CN" dirty="0" smtClean="0"/>
              <a:t>Statistical: Analyze text based on probabilities</a:t>
            </a:r>
          </a:p>
          <a:p>
            <a:pPr lvl="1"/>
            <a:r>
              <a:rPr lang="en-US" altLang="zh-CN" dirty="0" smtClean="0"/>
              <a:t>Keywords: Term Frequency, Inversed Document Frequency, Similarity, …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Linguistic: Analyze text based on the grammar and semantics</a:t>
            </a:r>
          </a:p>
          <a:p>
            <a:pPr lvl="1"/>
            <a:r>
              <a:rPr lang="en-US" altLang="zh-CN" dirty="0" smtClean="0"/>
              <a:t>Keywords: Part-Of-Speech, </a:t>
            </a:r>
            <a:r>
              <a:rPr lang="en-US" altLang="zh-CN" dirty="0" err="1" smtClean="0"/>
              <a:t>WordNet</a:t>
            </a:r>
            <a:r>
              <a:rPr lang="en-US" altLang="zh-CN" dirty="0" smtClean="0"/>
              <a:t>, Ontology,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9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99444"/>
            <a:ext cx="8439150" cy="52076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Related Work, Type I: Statistical Approach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Related Work (Type II)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Our Work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#1: Overview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J. </a:t>
            </a:r>
            <a:r>
              <a:rPr lang="en-US" dirty="0" err="1"/>
              <a:t>Natt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Dag et al. (</a:t>
            </a:r>
            <a:r>
              <a:rPr lang="en-US" dirty="0" smtClean="0"/>
              <a:t>Sweden)</a:t>
            </a:r>
          </a:p>
          <a:p>
            <a:pPr lvl="1"/>
            <a:r>
              <a:rPr lang="en-US" dirty="0" smtClean="0"/>
              <a:t>RE Journal, 2002. </a:t>
            </a:r>
            <a:r>
              <a:rPr lang="en-US" i="1" dirty="0" smtClean="0"/>
              <a:t>A </a:t>
            </a:r>
            <a:r>
              <a:rPr lang="en-US" i="1" dirty="0"/>
              <a:t>Feasibility Study of Automated Natural Language Requirements Analysis in Market-Driven </a:t>
            </a:r>
            <a:r>
              <a:rPr lang="en-US" i="1" dirty="0" smtClean="0"/>
              <a:t>Development</a:t>
            </a:r>
          </a:p>
          <a:p>
            <a:pPr lvl="1"/>
            <a:r>
              <a:rPr lang="en-US" i="1" dirty="0" smtClean="0"/>
              <a:t>…</a:t>
            </a:r>
          </a:p>
          <a:p>
            <a:pPr lvl="1"/>
            <a:r>
              <a:rPr lang="en-US" dirty="0" smtClean="0"/>
              <a:t>Empirical Software Engineering, 2005.</a:t>
            </a:r>
            <a:r>
              <a:rPr lang="en-US" i="1" dirty="0" smtClean="0"/>
              <a:t> An </a:t>
            </a:r>
            <a:r>
              <a:rPr lang="en-US" i="1" dirty="0"/>
              <a:t>Experiment on Linguistic Tool Support for Consolidation </a:t>
            </a:r>
            <a:r>
              <a:rPr lang="en-US" i="1" dirty="0" smtClean="0"/>
              <a:t>of Requirements </a:t>
            </a:r>
            <a:r>
              <a:rPr lang="en-US" i="1" dirty="0"/>
              <a:t>from Multiple Sources in </a:t>
            </a:r>
            <a:r>
              <a:rPr lang="en-US" i="1" dirty="0" smtClean="0"/>
              <a:t>Market-Driven</a:t>
            </a:r>
            <a:r>
              <a:rPr lang="en-US" i="1" dirty="0"/>
              <a:t> </a:t>
            </a:r>
            <a:r>
              <a:rPr lang="en-US" i="1" dirty="0" smtClean="0"/>
              <a:t>Product</a:t>
            </a:r>
            <a:r>
              <a:rPr lang="en-US" i="1" dirty="0"/>
              <a:t> </a:t>
            </a:r>
            <a:r>
              <a:rPr lang="en-US" i="1" dirty="0" smtClean="0"/>
              <a:t>Development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Which Relationship?</a:t>
            </a:r>
          </a:p>
          <a:p>
            <a:pPr lvl="1"/>
            <a:r>
              <a:rPr lang="en-US" altLang="zh-CN" dirty="0" smtClean="0"/>
              <a:t>Similarity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Simple Method, but Thorough Experiments with Real Data</a:t>
            </a:r>
          </a:p>
        </p:txBody>
      </p:sp>
    </p:spTree>
    <p:extLst>
      <p:ext uri="{BB962C8B-B14F-4D97-AF65-F5344CB8AC3E}">
        <p14:creationId xmlns:p14="http://schemas.microsoft.com/office/powerpoint/2010/main" val="23166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2002 RE Journal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>
                <a:solidFill>
                  <a:schemeClr val="tx1"/>
                </a:solidFill>
              </a:rPr>
              <a:t>Telelogic</a:t>
            </a:r>
            <a:r>
              <a:rPr lang="en-US" dirty="0">
                <a:solidFill>
                  <a:schemeClr val="tx1"/>
                </a:solidFill>
              </a:rPr>
              <a:t> Techs AB </a:t>
            </a:r>
            <a:r>
              <a:rPr lang="en-US" dirty="0"/>
              <a:t>(a famous CASE company in Sweden), </a:t>
            </a:r>
            <a:r>
              <a:rPr lang="en-US" dirty="0" smtClean="0"/>
              <a:t>requirements </a:t>
            </a:r>
            <a:r>
              <a:rPr lang="en-US" dirty="0"/>
              <a:t>are collected like </a:t>
            </a:r>
            <a:r>
              <a:rPr lang="en-US" dirty="0" smtClean="0"/>
              <a:t>this: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0" y="2844800"/>
            <a:ext cx="12192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747" y="384123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Issuer</a:t>
            </a:r>
            <a:endParaRPr lang="en-US" sz="1800" i="1" dirty="0"/>
          </a:p>
        </p:txBody>
      </p:sp>
      <p:sp>
        <p:nvSpPr>
          <p:cNvPr id="6" name="Rectangle 5"/>
          <p:cNvSpPr/>
          <p:nvPr/>
        </p:nvSpPr>
        <p:spPr>
          <a:xfrm>
            <a:off x="2438400" y="2197100"/>
            <a:ext cx="3733800" cy="312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800" b="1" dirty="0" smtClean="0"/>
              <a:t>Quality Gateway</a:t>
            </a:r>
            <a:endParaRPr lang="en-US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2667000" y="2882900"/>
            <a:ext cx="1752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Completeness Analysis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667000" y="3677166"/>
            <a:ext cx="1752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Ambiguity Analysis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667000" y="4483100"/>
            <a:ext cx="1752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Similarity Analysis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850243"/>
            <a:ext cx="1219200" cy="121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10100" y="381323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Requirements Engineer</a:t>
            </a:r>
            <a:endParaRPr lang="en-US" sz="1800" i="1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7315199" y="3124200"/>
            <a:ext cx="1689899" cy="110110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Requirements Database</a:t>
            </a:r>
            <a:endParaRPr lang="en-US" sz="1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200" y="354874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6630" y="3124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Approved</a:t>
            </a:r>
            <a:endParaRPr lang="en-US" sz="1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52246" y="3149600"/>
            <a:ext cx="13861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3600" y="222627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Input Requirements Candidates</a:t>
            </a:r>
            <a:endParaRPr lang="en-US" sz="1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52246" y="3943866"/>
            <a:ext cx="13861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40259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Request for Clarification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09308" y="6147832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The authors focus on automating this</a:t>
            </a:r>
            <a:endParaRPr lang="en-US" sz="1800" dirty="0"/>
          </a:p>
        </p:txBody>
      </p:sp>
      <p:cxnSp>
        <p:nvCxnSpPr>
          <p:cNvPr id="27" name="Straight Connector 26"/>
          <p:cNvCxnSpPr>
            <a:stCxn id="9" idx="2"/>
            <a:endCxn id="25" idx="0"/>
          </p:cNvCxnSpPr>
          <p:nvPr/>
        </p:nvCxnSpPr>
        <p:spPr bwMode="auto">
          <a:xfrm flipH="1">
            <a:off x="2916854" y="5016500"/>
            <a:ext cx="626446" cy="11313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438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kuas_without_logo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kuas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KUAS">
  <a:themeElements>
    <a:clrScheme name="1_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1_PKUAS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pku.thmx</Template>
  <TotalTime>16286</TotalTime>
  <Words>2358</Words>
  <Application>Microsoft Office PowerPoint</Application>
  <PresentationFormat>全屏显示(4:3)</PresentationFormat>
  <Paragraphs>515</Paragraphs>
  <Slides>44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pku</vt:lpstr>
      <vt:lpstr>3_pkuas_without_logo</vt:lpstr>
      <vt:lpstr>2_pkuas</vt:lpstr>
      <vt:lpstr>1_PKUAS</vt:lpstr>
      <vt:lpstr>位图图像</vt:lpstr>
      <vt:lpstr>Automated Analysis on  Relationships between Natural Language Requirements</vt:lpstr>
      <vt:lpstr>Why do I Choose this Topic</vt:lpstr>
      <vt:lpstr>Agenda</vt:lpstr>
      <vt:lpstr>The Need of NLP in  Requirements Analysis (RA)</vt:lpstr>
      <vt:lpstr>Recent Research on RA-NLP</vt:lpstr>
      <vt:lpstr>2 Ways to RA-NLP</vt:lpstr>
      <vt:lpstr>Agenda</vt:lpstr>
      <vt:lpstr>Work #1: Overview</vt:lpstr>
      <vt:lpstr>The 2002 RE Journal Paper</vt:lpstr>
      <vt:lpstr>The 2002 RE Journal Paper</vt:lpstr>
      <vt:lpstr>The 2002 RE Journal Paper</vt:lpstr>
      <vt:lpstr>The Form of Requirements</vt:lpstr>
      <vt:lpstr>Automated Similarity (Duplicate) Analysis</vt:lpstr>
      <vt:lpstr>Empirical Study</vt:lpstr>
      <vt:lpstr>Results</vt:lpstr>
      <vt:lpstr>Work #2: Overview</vt:lpstr>
      <vt:lpstr>The (Basic-) Basic Idea</vt:lpstr>
      <vt:lpstr>What Makes it Interesting?</vt:lpstr>
      <vt:lpstr>Multiple Clustering Criteria</vt:lpstr>
      <vt:lpstr>An Example</vt:lpstr>
      <vt:lpstr>Case Study</vt:lpstr>
      <vt:lpstr>Agenda</vt:lpstr>
      <vt:lpstr>Work #3: Overview</vt:lpstr>
      <vt:lpstr>Background</vt:lpstr>
      <vt:lpstr>The Proposed Approach</vt:lpstr>
      <vt:lpstr>Semantic Tagging</vt:lpstr>
      <vt:lpstr>Semantic Composition</vt:lpstr>
      <vt:lpstr>Formalize the Composition</vt:lpstr>
      <vt:lpstr>Example</vt:lpstr>
      <vt:lpstr>Conflict Detection</vt:lpstr>
      <vt:lpstr>Agenda</vt:lpstr>
      <vt:lpstr>Background &amp; Motivation</vt:lpstr>
      <vt:lpstr>Our Basic Idea</vt:lpstr>
      <vt:lpstr>Approach Overview</vt:lpstr>
      <vt:lpstr>Make Pairs</vt:lpstr>
      <vt:lpstr>Quantify Pairs</vt:lpstr>
      <vt:lpstr>Quantify Pairs</vt:lpstr>
      <vt:lpstr>Extract Objects </vt:lpstr>
      <vt:lpstr>Train and Optimize the Classifier</vt:lpstr>
      <vt:lpstr>Experiments: Data Preparation</vt:lpstr>
      <vt:lpstr>Experiment Design</vt:lpstr>
      <vt:lpstr>Some Results</vt:lpstr>
      <vt:lpstr>Summary &amp; Future Work</vt:lpstr>
      <vt:lpstr>THANK YOU !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Merging Feature Models</dc:title>
  <dc:creator>Mark</dc:creator>
  <cp:lastModifiedBy>Li Yi</cp:lastModifiedBy>
  <cp:revision>272</cp:revision>
  <dcterms:created xsi:type="dcterms:W3CDTF">2010-12-08T08:11:15Z</dcterms:created>
  <dcterms:modified xsi:type="dcterms:W3CDTF">2011-12-04T17:32:02Z</dcterms:modified>
</cp:coreProperties>
</file>