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notesMasterIdLst>
    <p:notesMasterId r:id="rId25"/>
  </p:notesMasterIdLst>
  <p:sldIdLst>
    <p:sldId id="256" r:id="rId5"/>
    <p:sldId id="313" r:id="rId6"/>
    <p:sldId id="282" r:id="rId7"/>
    <p:sldId id="314" r:id="rId8"/>
    <p:sldId id="284" r:id="rId9"/>
    <p:sldId id="285" r:id="rId10"/>
    <p:sldId id="315" r:id="rId11"/>
    <p:sldId id="309" r:id="rId12"/>
    <p:sldId id="310" r:id="rId13"/>
    <p:sldId id="311" r:id="rId14"/>
    <p:sldId id="319" r:id="rId15"/>
    <p:sldId id="316" r:id="rId16"/>
    <p:sldId id="287" r:id="rId17"/>
    <p:sldId id="317" r:id="rId18"/>
    <p:sldId id="288" r:id="rId19"/>
    <p:sldId id="312" r:id="rId20"/>
    <p:sldId id="289" r:id="rId21"/>
    <p:sldId id="318" r:id="rId22"/>
    <p:sldId id="290" r:id="rId23"/>
    <p:sldId id="26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89353" autoAdjust="0"/>
  </p:normalViewPr>
  <p:slideViewPr>
    <p:cSldViewPr snapToGrid="0" snapToObjects="1">
      <p:cViewPr varScale="1">
        <p:scale>
          <a:sx n="80" d="100"/>
          <a:sy n="80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9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1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77.78</c:v>
                </c:pt>
                <c:pt idx="1">
                  <c:v>82.31</c:v>
                </c:pt>
                <c:pt idx="2">
                  <c:v>86.6</c:v>
                </c:pt>
                <c:pt idx="3">
                  <c:v>88.89</c:v>
                </c:pt>
                <c:pt idx="4">
                  <c:v>94.201999999999998</c:v>
                </c:pt>
                <c:pt idx="5">
                  <c:v>93.94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2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84.62</c:v>
                </c:pt>
                <c:pt idx="1">
                  <c:v>90.64</c:v>
                </c:pt>
                <c:pt idx="2">
                  <c:v>89.83</c:v>
                </c:pt>
                <c:pt idx="3">
                  <c:v>95.35</c:v>
                </c:pt>
                <c:pt idx="4">
                  <c:v>95.84</c:v>
                </c:pt>
                <c:pt idx="5">
                  <c:v>97.6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3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87.7</c:v>
                </c:pt>
                <c:pt idx="1">
                  <c:v>88.5</c:v>
                </c:pt>
                <c:pt idx="2">
                  <c:v>89.5</c:v>
                </c:pt>
                <c:pt idx="3">
                  <c:v>92.45</c:v>
                </c:pt>
                <c:pt idx="4">
                  <c:v>92.55</c:v>
                </c:pt>
                <c:pt idx="5">
                  <c:v>94.39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4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78.11</c:v>
                </c:pt>
                <c:pt idx="1">
                  <c:v>85.98</c:v>
                </c:pt>
                <c:pt idx="2">
                  <c:v>91.99</c:v>
                </c:pt>
                <c:pt idx="3">
                  <c:v>94</c:v>
                </c:pt>
                <c:pt idx="4">
                  <c:v>97.23</c:v>
                </c:pt>
                <c:pt idx="5">
                  <c:v>98.98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88608"/>
        <c:axId val="180790400"/>
      </c:lineChart>
      <c:catAx>
        <c:axId val="18078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0790400"/>
        <c:crosses val="autoZero"/>
        <c:auto val="1"/>
        <c:lblAlgn val="ctr"/>
        <c:lblOffset val="100"/>
        <c:noMultiLvlLbl val="0"/>
      </c:catAx>
      <c:valAx>
        <c:axId val="180790400"/>
        <c:scaling>
          <c:orientation val="minMax"/>
          <c:max val="100"/>
          <c:min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78860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F2E7-87EF-3740-AB7F-5099EF04A962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8B07-0428-CC4A-BED4-9C01B27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0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0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2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8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550" y="1602174"/>
            <a:ext cx="7976725" cy="1754326"/>
          </a:xfrm>
        </p:spPr>
        <p:txBody>
          <a:bodyPr/>
          <a:lstStyle/>
          <a:p>
            <a:pPr algn="ctr"/>
            <a:r>
              <a:rPr lang="en-US" dirty="0" smtClean="0"/>
              <a:t>Mining Binary Constraints in Feature Models: </a:t>
            </a:r>
            <a:br>
              <a:rPr lang="en-US" dirty="0" smtClean="0"/>
            </a:br>
            <a:r>
              <a:rPr lang="en-US" dirty="0" smtClean="0"/>
              <a:t>A Classification-Based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038600"/>
            <a:ext cx="7683500" cy="19482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 Yi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Peking University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October 22, 2011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Extract Objects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use </a:t>
            </a:r>
            <a:r>
              <a:rPr lang="en-US" altLang="zh-CN" dirty="0" smtClean="0">
                <a:solidFill>
                  <a:srgbClr val="FF0000"/>
                </a:solidFill>
              </a:rPr>
              <a:t>Stanford Parser </a:t>
            </a:r>
            <a:r>
              <a:rPr lang="en-US" altLang="zh-CN" dirty="0" smtClean="0"/>
              <a:t>to perform grammatical analysis on feature descriptions. (It supports both </a:t>
            </a:r>
            <a:r>
              <a:rPr lang="en-US" altLang="zh-CN" dirty="0" smtClean="0">
                <a:solidFill>
                  <a:srgbClr val="FF0000"/>
                </a:solidFill>
              </a:rPr>
              <a:t>English and Chinese</a:t>
            </a:r>
            <a:r>
              <a:rPr lang="en-US" altLang="zh-CN" dirty="0" smtClean="0"/>
              <a:t>.)</a:t>
            </a:r>
          </a:p>
          <a:p>
            <a:endParaRPr lang="en-US" altLang="zh-CN" dirty="0"/>
          </a:p>
          <a:p>
            <a:r>
              <a:rPr lang="en-US" altLang="zh-CN" dirty="0" smtClean="0"/>
              <a:t>For English sentences, we extract objects (direct, indirect, prepositional) and any adjectives modifying the objects.</a:t>
            </a:r>
          </a:p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3130" y="4602082"/>
            <a:ext cx="8407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Use a </a:t>
            </a:r>
            <a:r>
              <a:rPr lang="en-US" altLang="zh-CN" u="sng" dirty="0"/>
              <a:t>PDF</a:t>
            </a:r>
            <a:r>
              <a:rPr lang="en-US" altLang="zh-CN" dirty="0"/>
              <a:t> </a:t>
            </a:r>
            <a:r>
              <a:rPr lang="en-US" altLang="zh-CN" u="sng" dirty="0"/>
              <a:t>driver</a:t>
            </a:r>
            <a:r>
              <a:rPr lang="en-US" altLang="zh-CN" dirty="0"/>
              <a:t> to output or publish </a:t>
            </a:r>
            <a:r>
              <a:rPr lang="en-US" altLang="zh-CN" u="sng" dirty="0"/>
              <a:t>web</a:t>
            </a:r>
            <a:r>
              <a:rPr lang="en-US" altLang="zh-CN" dirty="0"/>
              <a:t> </a:t>
            </a:r>
            <a:r>
              <a:rPr lang="en-US" altLang="zh-CN" u="sng" dirty="0"/>
              <a:t>calendars</a:t>
            </a:r>
            <a:r>
              <a:rPr lang="en-US" altLang="zh-CN" dirty="0"/>
              <a:t> </a:t>
            </a:r>
            <a:r>
              <a:rPr lang="en-US" altLang="zh-CN" dirty="0" smtClean="0"/>
              <a:t>so anyone on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your </a:t>
            </a:r>
            <a:r>
              <a:rPr lang="en-US" altLang="zh-CN" dirty="0"/>
              <a:t>team can view </a:t>
            </a:r>
            <a:r>
              <a:rPr lang="en-US" altLang="zh-CN" u="sng" dirty="0"/>
              <a:t>scheduled</a:t>
            </a:r>
            <a:r>
              <a:rPr lang="en-US" altLang="zh-CN" dirty="0"/>
              <a:t> </a:t>
            </a:r>
            <a:r>
              <a:rPr lang="en-US" altLang="zh-CN" u="sng" dirty="0"/>
              <a:t>events</a:t>
            </a:r>
            <a:r>
              <a:rPr lang="en-US" altLang="zh-CN" dirty="0"/>
              <a:t>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149919" y="5041927"/>
            <a:ext cx="1652646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Direct Objects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68677" y="5039384"/>
            <a:ext cx="1652646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Direct Objects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07921" y="6278275"/>
            <a:ext cx="1652646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Direct Object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56307" y="5802410"/>
            <a:ext cx="2060357" cy="325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Adjective Modifier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4715494" y="5789224"/>
            <a:ext cx="0" cy="489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23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735944"/>
                <a:ext cx="8439150" cy="4287469"/>
              </a:xfrm>
            </p:spPr>
            <p:txBody>
              <a:bodyPr/>
              <a:lstStyle/>
              <a:p>
                <a:r>
                  <a:rPr lang="en-US" dirty="0" smtClean="0"/>
                  <a:t>For 2 documents (feature description, objects, or name)</a:t>
                </a:r>
                <a:br>
                  <a:rPr lang="en-US" dirty="0" smtClean="0"/>
                </a:br>
                <a:r>
                  <a:rPr lang="en-US" sz="2400" dirty="0" smtClean="0"/>
                  <a:t>1.  We first calculate </a:t>
                </a:r>
                <a:r>
                  <a:rPr lang="en-US" sz="2400" i="1" dirty="0" err="1" smtClean="0">
                    <a:solidFill>
                      <a:srgbClr val="FF0000"/>
                    </a:solidFill>
                  </a:rPr>
                  <a:t>tf-idf</a:t>
                </a:r>
                <a:r>
                  <a:rPr lang="en-US" sz="2400" dirty="0" smtClean="0"/>
                  <a:t> (term frequency, inversed document frequency) weight for each term (word) in these documents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𝒕𝒆𝒓𝒎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𝒅𝒐𝒄𝒖𝒎𝒆𝒏𝒕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𝒐𝒇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𝒊𝒏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𝒐𝒇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𝒘𝒐𝒓𝒅𝒔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𝒊𝒏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𝒍𝒐𝒈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𝒕𝒐𝒕𝒂𝒍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#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𝒐𝒇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𝒅𝒐𝒄𝒖𝒎𝒆𝒏𝒕𝒔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#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𝒐𝒇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𝒅𝒐𝒄𝒎𝒆𝒏𝒕𝒔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𝒄𝒐𝒏𝒕𝒂𝒊𝒏𝒊𝒏𝒈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735944"/>
                <a:ext cx="8439150" cy="4287469"/>
              </a:xfrm>
              <a:blipFill rotWithShape="1">
                <a:blip r:embed="rId2"/>
                <a:stretch>
                  <a:fillRect l="-1227" t="-1565" r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469433" y="3788042"/>
            <a:ext cx="736754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tf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34436" y="3788041"/>
            <a:ext cx="736754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idf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231253" y="4262852"/>
                <a:ext cx="8773846" cy="4287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q"/>
                  <a:defRPr kumimoji="1" sz="2800" b="1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sz="2400" dirty="0" smtClean="0"/>
                  <a:t>2.  Thus a document = a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vector</a:t>
                </a:r>
                <a:r>
                  <a:rPr lang="en-US" sz="2400" dirty="0" smtClean="0"/>
                  <a:t> of </a:t>
                </a:r>
                <a:r>
                  <a:rPr lang="en-US" sz="2400" i="1" dirty="0" err="1" smtClean="0"/>
                  <a:t>tf-idf</a:t>
                </a:r>
                <a:r>
                  <a:rPr lang="en-US" sz="2400" dirty="0" smtClean="0"/>
                  <a:t> weights:</a:t>
                </a:r>
              </a:p>
              <a:p>
                <a:pPr marL="457200" lvl="1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𝑺𝒊𝒎𝒊𝒍𝒂𝒓𝒊𝒕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𝒗𝒆𝒄𝒕𝒐𝒓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𝒗𝒆𝒄𝒕𝒐𝒓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×|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	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253" y="4262852"/>
                <a:ext cx="8773846" cy="4287469"/>
              </a:xfrm>
              <a:prstGeom prst="rect">
                <a:avLst/>
              </a:prstGeom>
              <a:blipFill rotWithShape="1">
                <a:blip r:embed="rId3"/>
                <a:stretch>
                  <a:fillRect t="-1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859225" y="482730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dot-product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>
            <a:off x="7141595" y="4996582"/>
            <a:ext cx="717630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053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1169043"/>
            <a:ext cx="8681249" cy="47745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Approach: Details</a:t>
            </a:r>
          </a:p>
          <a:p>
            <a:pPr lvl="1"/>
            <a:r>
              <a:rPr lang="en-US" dirty="0" smtClean="0"/>
              <a:t>Optimize and Train the Classifier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750" y="-27933"/>
            <a:ext cx="7302500" cy="646331"/>
          </a:xfrm>
        </p:spPr>
        <p:txBody>
          <a:bodyPr/>
          <a:lstStyle/>
          <a:p>
            <a:r>
              <a:rPr lang="en-US" altLang="zh-CN" dirty="0" smtClean="0"/>
              <a:t>Optimize and Train the Classifier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1" y="735944"/>
            <a:ext cx="8782494" cy="59079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use </a:t>
            </a:r>
            <a:r>
              <a:rPr lang="en-US" altLang="zh-CN" dirty="0" smtClean="0">
                <a:solidFill>
                  <a:srgbClr val="FF0000"/>
                </a:solidFill>
              </a:rPr>
              <a:t>LIBSVM</a:t>
            </a:r>
            <a:r>
              <a:rPr lang="en-US" altLang="zh-CN" dirty="0" smtClean="0"/>
              <a:t>, a </a:t>
            </a:r>
            <a:r>
              <a:rPr lang="en-US" altLang="zh-CN" i="1" dirty="0" smtClean="0"/>
              <a:t>support vector classifier</a:t>
            </a:r>
          </a:p>
          <a:p>
            <a:r>
              <a:rPr lang="en-US" altLang="zh-CN" dirty="0" smtClean="0"/>
              <a:t>Optimize</a:t>
            </a:r>
          </a:p>
          <a:p>
            <a:pPr lvl="1"/>
            <a:r>
              <a:rPr lang="en-US" altLang="zh-CN" dirty="0" smtClean="0"/>
              <a:t>Running </a:t>
            </a:r>
            <a:r>
              <a:rPr lang="en-US" altLang="zh-CN" i="1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-fold cross validation </a:t>
            </a:r>
            <a:r>
              <a:rPr lang="en-US" altLang="zh-CN" dirty="0" smtClean="0"/>
              <a:t>on the training set, we get the classifier </a:t>
            </a:r>
            <a:r>
              <a:rPr lang="en-US" altLang="zh-CN" dirty="0" smtClean="0">
                <a:solidFill>
                  <a:srgbClr val="FF0000"/>
                </a:solidFill>
              </a:rPr>
              <a:t>accuracy</a:t>
            </a:r>
            <a:r>
              <a:rPr lang="en-US" altLang="zh-CN" dirty="0" smtClean="0"/>
              <a:t>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Different classifier parameters give different accuracy</a:t>
            </a:r>
          </a:p>
          <a:p>
            <a:pPr lvl="1"/>
            <a:r>
              <a:rPr lang="en-US" altLang="zh-CN" dirty="0" smtClean="0"/>
              <a:t>We use </a:t>
            </a:r>
            <a:r>
              <a:rPr lang="en-US" altLang="zh-CN" dirty="0" smtClean="0">
                <a:solidFill>
                  <a:srgbClr val="FF0000"/>
                </a:solidFill>
              </a:rPr>
              <a:t>a genetic algorithm </a:t>
            </a:r>
            <a:r>
              <a:rPr lang="en-US" altLang="zh-CN" dirty="0" smtClean="0"/>
              <a:t>to find </a:t>
            </a:r>
            <a:r>
              <a:rPr lang="en-US" altLang="zh-CN" dirty="0" smtClean="0">
                <a:solidFill>
                  <a:srgbClr val="FF0000"/>
                </a:solidFill>
              </a:rPr>
              <a:t>best</a:t>
            </a:r>
            <a:r>
              <a:rPr lang="en-US" altLang="zh-CN" dirty="0" smtClean="0"/>
              <a:t> parameters</a:t>
            </a:r>
          </a:p>
          <a:p>
            <a:r>
              <a:rPr lang="en-US" altLang="zh-CN" dirty="0" smtClean="0"/>
              <a:t>Train</a:t>
            </a:r>
          </a:p>
          <a:p>
            <a:pPr lvl="1"/>
            <a:r>
              <a:rPr lang="en-US" altLang="zh-CN" dirty="0" smtClean="0"/>
              <a:t>After optimization, the classifier are </a:t>
            </a:r>
            <a:r>
              <a:rPr lang="en-US" altLang="zh-CN" dirty="0" smtClean="0">
                <a:solidFill>
                  <a:srgbClr val="FF0000"/>
                </a:solidFill>
              </a:rPr>
              <a:t>re-trained </a:t>
            </a:r>
            <a:r>
              <a:rPr lang="en-US" altLang="zh-CN" dirty="0" smtClean="0"/>
              <a:t>by the best parameters 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513379" y="2688453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51187" y="2689676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510035" y="2881045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47843" y="288226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25101" y="2687229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62909" y="2688452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21757" y="2879821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59565" y="2881044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15059" y="3082005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752867" y="308322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511715" y="3274597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749523" y="3275820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26781" y="3080781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64589" y="3082004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023437" y="3273373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261245" y="3274596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414534" y="3016972"/>
            <a:ext cx="1132764" cy="24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1946796" y="2587624"/>
            <a:ext cx="0" cy="9007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1391" y="2806759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/>
              <a:t>k </a:t>
            </a:r>
            <a:r>
              <a:rPr lang="en-US" altLang="zh-CN" sz="2000" dirty="0" smtClean="0"/>
              <a:t>= 4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45485" y="2559633"/>
                <a:ext cx="6262577" cy="1478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- Divide the training set to </a:t>
                </a:r>
                <a:r>
                  <a:rPr lang="en-US" altLang="zh-CN" sz="2000" i="1" dirty="0" smtClean="0"/>
                  <a:t>k </a:t>
                </a:r>
                <a:r>
                  <a:rPr lang="en-US" altLang="zh-CN" sz="2000" dirty="0" smtClean="0"/>
                  <a:t>equal-sized subsets.</a:t>
                </a:r>
              </a:p>
              <a:p>
                <a:r>
                  <a:rPr lang="en-US" altLang="zh-CN" sz="2000" dirty="0" smtClean="0"/>
                  <a:t>- Run the classifier </a:t>
                </a:r>
                <a:r>
                  <a:rPr lang="en-US" altLang="zh-CN" sz="2000" i="1" dirty="0" smtClean="0"/>
                  <a:t>k </a:t>
                </a:r>
                <a:r>
                  <a:rPr lang="en-US" altLang="zh-CN" sz="2000" dirty="0" smtClean="0"/>
                  <a:t>turns; in each turn, one subset is selected for testing, and others for training</a:t>
                </a:r>
              </a:p>
              <a:p>
                <a:r>
                  <a:rPr lang="en-US" altLang="zh-CN" sz="2000" dirty="0" smtClean="0"/>
                  <a:t>- Compute the average </a:t>
                </a:r>
                <a:r>
                  <a:rPr lang="en-US" altLang="zh-CN" sz="2000" b="1" dirty="0" smtClean="0"/>
                  <a:t>accuracy</a:t>
                </a:r>
                <a:r>
                  <a:rPr lang="en-US" altLang="zh-CN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/>
                          </a:rPr>
                          <m:t># 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𝑐𝑜𝑟𝑟𝑒𝑐𝑡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𝑐𝑙𝑎𝑠𝑠𝑖𝑓𝑖𝑒𝑑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/>
                          </a:rPr>
                          <m:t># 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𝑡𝑜𝑡𝑎𝑙</m:t>
                        </m:r>
                      </m:den>
                    </m:f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85" y="2559633"/>
                <a:ext cx="6262577" cy="1478162"/>
              </a:xfrm>
              <a:prstGeom prst="rect">
                <a:avLst/>
              </a:prstGeom>
              <a:blipFill rotWithShape="1">
                <a:blip r:embed="rId2"/>
                <a:stretch>
                  <a:fillRect l="-1071" t="-2066" b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9043"/>
            <a:ext cx="8439150" cy="47745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Approach: Details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512" y="-581931"/>
            <a:ext cx="6678588" cy="1200329"/>
          </a:xfrm>
        </p:spPr>
        <p:txBody>
          <a:bodyPr/>
          <a:lstStyle/>
          <a:p>
            <a:r>
              <a:rPr lang="en-US" altLang="zh-CN" dirty="0" smtClean="0"/>
              <a:t>Experiments: Data Preparation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3" y="735944"/>
            <a:ext cx="8877776" cy="6035246"/>
          </a:xfrm>
        </p:spPr>
        <p:txBody>
          <a:bodyPr/>
          <a:lstStyle/>
          <a:p>
            <a:r>
              <a:rPr lang="en-US" altLang="zh-CN" dirty="0" smtClean="0"/>
              <a:t>Principle: The feature models should be built </a:t>
            </a:r>
            <a:r>
              <a:rPr lang="en-US" altLang="zh-CN" dirty="0" smtClean="0">
                <a:solidFill>
                  <a:srgbClr val="FF0000"/>
                </a:solidFill>
              </a:rPr>
              <a:t>without being aware of our approach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feature models from SPLOT Feature Model Repository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no feature description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Graph Product Line: by </a:t>
            </a:r>
            <a:r>
              <a:rPr lang="en-US" altLang="zh-CN" i="1" dirty="0" smtClean="0"/>
              <a:t>Don </a:t>
            </a:r>
            <a:r>
              <a:rPr lang="en-US" altLang="zh-CN" i="1" dirty="0" err="1" smtClean="0"/>
              <a:t>Batory</a:t>
            </a:r>
            <a:r>
              <a:rPr lang="en-US" altLang="zh-CN" i="1" dirty="0" smtClean="0"/>
              <a:t>        </a:t>
            </a:r>
            <a:r>
              <a:rPr lang="en-US" altLang="zh-CN" dirty="0" smtClean="0">
                <a:solidFill>
                  <a:srgbClr val="C00000"/>
                </a:solidFill>
              </a:rPr>
              <a:t>(81 pairs)</a:t>
            </a:r>
          </a:p>
          <a:p>
            <a:pPr lvl="1"/>
            <a:r>
              <a:rPr lang="en-US" altLang="zh-CN" dirty="0" smtClean="0"/>
              <a:t>Weather Station: by </a:t>
            </a:r>
            <a:r>
              <a:rPr lang="en-US" altLang="zh-CN" i="1" dirty="0" smtClean="0"/>
              <a:t>pure-systems corp.   </a:t>
            </a:r>
            <a:r>
              <a:rPr lang="en-US" altLang="zh-CN" dirty="0" smtClean="0">
                <a:solidFill>
                  <a:srgbClr val="C00000"/>
                </a:solidFill>
              </a:rPr>
              <a:t>(186 pairs)</a:t>
            </a:r>
          </a:p>
          <a:p>
            <a:r>
              <a:rPr lang="en-US" altLang="zh-CN" dirty="0" smtClean="0"/>
              <a:t>Add Feature Description</a:t>
            </a:r>
          </a:p>
          <a:p>
            <a:pPr lvl="1"/>
            <a:r>
              <a:rPr lang="en-US" altLang="zh-CN" dirty="0" smtClean="0"/>
              <a:t>Most features are terms defined on </a:t>
            </a:r>
            <a:r>
              <a:rPr lang="en-US" altLang="zh-CN" dirty="0" smtClean="0">
                <a:solidFill>
                  <a:srgbClr val="FF0000"/>
                </a:solidFill>
              </a:rPr>
              <a:t>Wikipedia</a:t>
            </a:r>
            <a:r>
              <a:rPr lang="en-US" altLang="zh-CN" dirty="0" smtClean="0"/>
              <a:t>, we use the </a:t>
            </a:r>
            <a:r>
              <a:rPr lang="en-US" altLang="zh-CN" dirty="0" smtClean="0">
                <a:solidFill>
                  <a:srgbClr val="FF0000"/>
                </a:solidFill>
              </a:rPr>
              <a:t>first paragraph </a:t>
            </a:r>
            <a:r>
              <a:rPr lang="en-US" altLang="zh-CN" dirty="0" smtClean="0"/>
              <a:t>(i.e. the Abstract) as descriptions.</a:t>
            </a:r>
          </a:p>
        </p:txBody>
      </p:sp>
      <p:pic>
        <p:nvPicPr>
          <p:cNvPr id="4" name="Picture 3" descr="Screen shot 2011-10-09 at 下午10.26.5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29" y="5362381"/>
            <a:ext cx="6868271" cy="25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3433907"/>
          </a:xfrm>
        </p:spPr>
        <p:txBody>
          <a:bodyPr/>
          <a:lstStyle/>
          <a:p>
            <a:r>
              <a:rPr lang="en-US" dirty="0" smtClean="0"/>
              <a:t>2 Categories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37150" y="1355200"/>
            <a:ext cx="2134564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Generate Training &amp; Test Set</a:t>
            </a: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4857514" y="1355200"/>
            <a:ext cx="215675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Optimize, Train and Test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828350" y="1477687"/>
            <a:ext cx="1143000" cy="44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Result</a:t>
            </a:r>
            <a:endParaRPr lang="en-US" sz="1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171714" y="1698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7014264" y="1698100"/>
            <a:ext cx="814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850" y="150903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 Feedback</a:t>
            </a:r>
            <a:endParaRPr lang="en-US" sz="1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99350" y="2384389"/>
            <a:ext cx="1721130" cy="813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</a:t>
            </a:r>
            <a:r>
              <a:rPr lang="en-US" sz="1600" b="1" dirty="0" smtClean="0"/>
              <a:t>Initial</a:t>
            </a:r>
            <a:r>
              <a:rPr lang="en-US" sz="1600" dirty="0" smtClean="0"/>
              <a:t> Training &amp; Test Set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985550" y="2511714"/>
            <a:ext cx="1638300" cy="6057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Optimize, Train and Test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119150" y="2594638"/>
            <a:ext cx="914400" cy="44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Result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7" idx="3"/>
            <a:endCxn id="22" idx="1"/>
          </p:cNvCxnSpPr>
          <p:nvPr/>
        </p:nvCxnSpPr>
        <p:spPr>
          <a:xfrm>
            <a:off x="1820480" y="2790952"/>
            <a:ext cx="488670" cy="15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5623850" y="2814585"/>
            <a:ext cx="495300" cy="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09150" y="2502064"/>
            <a:ext cx="1219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Training &amp; Test Set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22" idx="3"/>
            <a:endCxn id="18" idx="1"/>
          </p:cNvCxnSpPr>
          <p:nvPr/>
        </p:nvCxnSpPr>
        <p:spPr>
          <a:xfrm>
            <a:off x="3528350" y="2806864"/>
            <a:ext cx="457200" cy="7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532714" y="2437439"/>
            <a:ext cx="1438636" cy="780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</a:t>
            </a:r>
            <a:r>
              <a:rPr lang="en-US" sz="1600" b="1" dirty="0" smtClean="0">
                <a:solidFill>
                  <a:srgbClr val="FF0000"/>
                </a:solidFill>
              </a:rPr>
              <a:t>a few</a:t>
            </a:r>
            <a:r>
              <a:rPr lang="en-US" sz="1600" dirty="0" smtClean="0">
                <a:solidFill>
                  <a:srgbClr val="FF0000"/>
                </a:solidFill>
              </a:rPr>
              <a:t> predicted constraints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19" idx="3"/>
            <a:endCxn id="24" idx="1"/>
          </p:cNvCxnSpPr>
          <p:nvPr/>
        </p:nvCxnSpPr>
        <p:spPr>
          <a:xfrm>
            <a:off x="7033550" y="2815051"/>
            <a:ext cx="499164" cy="12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04550" y="3450214"/>
            <a:ext cx="4038600" cy="616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checked results to training set;</a:t>
            </a:r>
          </a:p>
          <a:p>
            <a:pPr algn="ctr"/>
            <a:r>
              <a:rPr lang="en-US" sz="1600" dirty="0" smtClean="0"/>
              <a:t>Remove checked results from test set</a:t>
            </a:r>
            <a:endParaRPr lang="en-US" sz="1600" dirty="0"/>
          </a:p>
        </p:txBody>
      </p:sp>
      <p:cxnSp>
        <p:nvCxnSpPr>
          <p:cNvPr id="27" name="Elbow Connector 26"/>
          <p:cNvCxnSpPr>
            <a:stCxn id="24" idx="2"/>
            <a:endCxn id="26" idx="3"/>
          </p:cNvCxnSpPr>
          <p:nvPr/>
        </p:nvCxnSpPr>
        <p:spPr>
          <a:xfrm rot="5400000">
            <a:off x="7677276" y="3183633"/>
            <a:ext cx="540631" cy="6088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6" idx="1"/>
            <a:endCxn id="22" idx="2"/>
          </p:cNvCxnSpPr>
          <p:nvPr/>
        </p:nvCxnSpPr>
        <p:spPr>
          <a:xfrm rot="10800000">
            <a:off x="2918750" y="3111664"/>
            <a:ext cx="685800" cy="6467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125" y="3523520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Limited Feedback</a:t>
            </a:r>
          </a:p>
          <a:p>
            <a:r>
              <a:rPr lang="en-US" sz="1800" dirty="0" smtClean="0"/>
              <a:t>(An expected practice in real world) </a:t>
            </a:r>
            <a:endParaRPr lang="en-US" sz="18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99350" y="4430197"/>
            <a:ext cx="8871999" cy="343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4 Training / Test Set Selection Methods</a:t>
            </a:r>
          </a:p>
          <a:p>
            <a:pPr lvl="1"/>
            <a:r>
              <a:rPr lang="en-US" sz="2000" dirty="0" smtClean="0"/>
              <a:t>1. Training = FM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Test = FM</a:t>
            </a:r>
            <a:r>
              <a:rPr lang="en-US" sz="2000" baseline="-25000" dirty="0" smtClean="0"/>
              <a:t>2</a:t>
            </a:r>
          </a:p>
          <a:p>
            <a:pPr lvl="1"/>
            <a:r>
              <a:rPr lang="en-US" sz="2000" dirty="0" smtClean="0"/>
              <a:t>2. Training = FM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rgbClr val="FF0000"/>
                </a:solidFill>
              </a:rPr>
              <a:t>Small Part </a:t>
            </a:r>
            <a:r>
              <a:rPr lang="en-US" sz="2000" dirty="0" smtClean="0"/>
              <a:t>of FM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Test = Rest of FM</a:t>
            </a:r>
            <a:r>
              <a:rPr lang="en-US" sz="2000" baseline="-25000" dirty="0" smtClean="0"/>
              <a:t>2</a:t>
            </a:r>
          </a:p>
          <a:p>
            <a:pPr lvl="1"/>
            <a:r>
              <a:rPr lang="en-US" sz="2000" dirty="0" smtClean="0"/>
              <a:t>3. Training = </a:t>
            </a:r>
            <a:r>
              <a:rPr lang="en-US" sz="2000" dirty="0" smtClean="0">
                <a:solidFill>
                  <a:srgbClr val="FF0000"/>
                </a:solidFill>
              </a:rPr>
              <a:t>Small Part </a:t>
            </a:r>
            <a:r>
              <a:rPr lang="en-US" sz="2000" dirty="0" smtClean="0"/>
              <a:t>of FM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Test = Rest of FM</a:t>
            </a:r>
            <a:r>
              <a:rPr lang="en-US" sz="2000" baseline="-25000" dirty="0" smtClean="0"/>
              <a:t>2</a:t>
            </a:r>
          </a:p>
          <a:p>
            <a:pPr lvl="1"/>
            <a:r>
              <a:rPr lang="en-US" sz="2000" dirty="0" smtClean="0"/>
              <a:t>4. The same as 3, but do Iterated Labeled-Unlabeled (LU) Training  (a more sophisticated training strategy)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9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19" y="620194"/>
            <a:ext cx="8831479" cy="3338348"/>
          </a:xfrm>
        </p:spPr>
        <p:txBody>
          <a:bodyPr/>
          <a:lstStyle/>
          <a:p>
            <a:r>
              <a:rPr lang="en-US" altLang="zh-CN" dirty="0" smtClean="0"/>
              <a:t>Comparison of Selection Methods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42" y="1121686"/>
            <a:ext cx="911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Small Part = 1/5,  Test FM = Graph Product Line (81 pairs,  including 8 requires and 1 excludes)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78756"/>
              </p:ext>
            </p:extLst>
          </p:nvPr>
        </p:nvGraphicFramePr>
        <p:xfrm>
          <a:off x="613760" y="1594047"/>
          <a:ext cx="7208598" cy="22115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3548"/>
                <a:gridCol w="1140460"/>
                <a:gridCol w="1103706"/>
                <a:gridCol w="1074843"/>
                <a:gridCol w="1116648"/>
                <a:gridCol w="1059393"/>
              </a:tblGrid>
              <a:tr h="26798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Requires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Excludes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0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5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77.78%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22.72%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83.3%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--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(Run</a:t>
                      </a:r>
                      <a:r>
                        <a:rPr lang="en-US" sz="1800" baseline="0" dirty="0" smtClean="0">
                          <a:effectLst/>
                        </a:rPr>
                        <a:t> 5 times)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84.01%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45.54%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100%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1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 (Run 5 times)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88.31%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69.44%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21.02%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8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 (Run</a:t>
                      </a:r>
                      <a:r>
                        <a:rPr lang="en-US" sz="1800" baseline="0" dirty="0" smtClean="0">
                          <a:effectLst/>
                        </a:rPr>
                        <a:t> 5 times)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89.23%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76.08%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23.25%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3620" y="3958542"/>
            <a:ext cx="8831479" cy="333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Effect of Limited Feedback (</a:t>
            </a:r>
            <a:r>
              <a:rPr lang="en-US" altLang="zh-CN" dirty="0" smtClean="0">
                <a:solidFill>
                  <a:srgbClr val="FF0000"/>
                </a:solidFill>
              </a:rPr>
              <a:t>Check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3 Predictions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63124671"/>
              </p:ext>
            </p:extLst>
          </p:nvPr>
        </p:nvGraphicFramePr>
        <p:xfrm>
          <a:off x="1535575" y="4342926"/>
          <a:ext cx="4865226" cy="256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526" y="523303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Accuracy (%)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861366" y="648973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Accumulated Feedback #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8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9043"/>
            <a:ext cx="8439150" cy="47745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Approach: Details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 smtClean="0"/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 &amp; 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5944"/>
            <a:ext cx="9144000" cy="61220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Conclusions</a:t>
            </a:r>
          </a:p>
          <a:p>
            <a:pPr lvl="1"/>
            <a:r>
              <a:rPr lang="en-US" altLang="zh-CN" dirty="0" smtClean="0"/>
              <a:t>Binary constraints between features </a:t>
            </a:r>
            <a:r>
              <a:rPr lang="en-US" altLang="zh-CN" dirty="0" smtClean="0">
                <a:sym typeface="Wingdings" pitchFamily="2" charset="2"/>
              </a:rPr>
              <a:t> Classification on feature-pairs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Define attributes according to possible dependency or interaction between paired features</a:t>
            </a:r>
          </a:p>
          <a:p>
            <a:pPr lvl="1"/>
            <a:r>
              <a:rPr lang="en-US" altLang="zh-CN" dirty="0" smtClean="0"/>
              <a:t>Accuracy is reasonably high</a:t>
            </a:r>
            <a:endParaRPr lang="en-US" altLang="zh-CN" dirty="0"/>
          </a:p>
          <a:p>
            <a:pPr lvl="1"/>
            <a:r>
              <a:rPr lang="en-US" altLang="zh-CN" dirty="0" smtClean="0"/>
              <a:t>Method 1 (gives higher recall) and Method 4 (gives higher precision) may be preferred</a:t>
            </a:r>
          </a:p>
          <a:p>
            <a:pPr lvl="1"/>
            <a:r>
              <a:rPr lang="en-US" altLang="zh-CN" dirty="0" smtClean="0"/>
              <a:t>Limited Feedback improves the accuracy</a:t>
            </a:r>
          </a:p>
          <a:p>
            <a:r>
              <a:rPr lang="en-US" altLang="zh-CN" dirty="0" smtClean="0"/>
              <a:t>Future Work</a:t>
            </a:r>
          </a:p>
          <a:p>
            <a:pPr lvl="1"/>
            <a:r>
              <a:rPr lang="en-US" altLang="zh-CN" dirty="0" smtClean="0"/>
              <a:t>More linguistic analysis (verb, time, etc.) &amp; experiments</a:t>
            </a:r>
          </a:p>
          <a:p>
            <a:pPr lvl="1"/>
            <a:r>
              <a:rPr lang="en-US" altLang="zh-CN" dirty="0" smtClean="0"/>
              <a:t>Incorporate the </a:t>
            </a:r>
            <a:r>
              <a:rPr lang="en-US" altLang="zh-CN" i="1" dirty="0" smtClean="0">
                <a:solidFill>
                  <a:srgbClr val="FF0000"/>
                </a:solidFill>
              </a:rPr>
              <a:t>Stanford Parser for Chinese </a:t>
            </a:r>
            <a:r>
              <a:rPr lang="en-US" altLang="zh-CN" dirty="0" smtClean="0"/>
              <a:t>into our feature modeling tool, and therefore we can do </a:t>
            </a:r>
            <a:r>
              <a:rPr lang="en-US" altLang="zh-CN" dirty="0" smtClean="0">
                <a:solidFill>
                  <a:srgbClr val="FF0000"/>
                </a:solidFill>
              </a:rPr>
              <a:t>evaluation in real</a:t>
            </a:r>
            <a:r>
              <a:rPr lang="en-US" altLang="zh-CN" dirty="0" smtClean="0"/>
              <a:t> scenes.</a:t>
            </a:r>
          </a:p>
        </p:txBody>
      </p:sp>
    </p:spTree>
    <p:extLst>
      <p:ext uri="{BB962C8B-B14F-4D97-AF65-F5344CB8AC3E}">
        <p14:creationId xmlns:p14="http://schemas.microsoft.com/office/powerpoint/2010/main" val="16627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9043"/>
            <a:ext cx="8439150" cy="477455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Approach: Details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00013" y="2468696"/>
            <a:ext cx="9144000" cy="1754326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938" y="-22952"/>
            <a:ext cx="6255969" cy="641350"/>
          </a:xfrm>
        </p:spPr>
        <p:txBody>
          <a:bodyPr/>
          <a:lstStyle/>
          <a:p>
            <a:r>
              <a:rPr lang="en-US" altLang="zh-CN" dirty="0" smtClean="0"/>
              <a:t>Background: Feature 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87" y="618398"/>
            <a:ext cx="8974414" cy="62028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Feature Model</a:t>
            </a:r>
          </a:p>
          <a:p>
            <a:pPr lvl="1"/>
            <a:r>
              <a:rPr lang="en-US" altLang="zh-CN" dirty="0" smtClean="0"/>
              <a:t>Build (Domain Engineering): </a:t>
            </a:r>
            <a:br>
              <a:rPr lang="en-US" altLang="zh-CN" dirty="0" smtClean="0"/>
            </a:br>
            <a:r>
              <a:rPr lang="en-US" altLang="zh-CN" dirty="0" smtClean="0"/>
              <a:t>	  Requirements         Feature +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</a:p>
          <a:p>
            <a:pPr lvl="1"/>
            <a:r>
              <a:rPr lang="en-US" altLang="zh-CN" dirty="0" smtClean="0"/>
              <a:t>Reuse (Application Engineering): </a:t>
            </a:r>
            <a:br>
              <a:rPr lang="en-US" altLang="zh-CN" dirty="0" smtClean="0"/>
            </a:br>
            <a:r>
              <a:rPr lang="en-US" altLang="zh-CN" dirty="0" smtClean="0"/>
              <a:t>    Select a subset of features </a:t>
            </a:r>
            <a:r>
              <a:rPr lang="en-US" altLang="zh-CN" dirty="0" smtClean="0">
                <a:solidFill>
                  <a:srgbClr val="FF0000"/>
                </a:solidFill>
              </a:rPr>
              <a:t>without violating constraints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3399693" y="1603274"/>
            <a:ext cx="489204" cy="2423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108" y="3439414"/>
            <a:ext cx="2335880" cy="526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Audio Playing Software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187856" y="4462001"/>
            <a:ext cx="1122385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Burn CD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785162" y="4478040"/>
            <a:ext cx="1122385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615376" y="5402513"/>
            <a:ext cx="561192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397229" y="5402513"/>
            <a:ext cx="937550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062340" y="4426376"/>
            <a:ext cx="1465384" cy="4974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Audio CD Codec</a:t>
            </a:r>
            <a:endParaRPr lang="en-US" sz="1600" dirty="0"/>
          </a:p>
        </p:txBody>
      </p:sp>
      <p:cxnSp>
        <p:nvCxnSpPr>
          <p:cNvPr id="13" name="Elbow Connector 12"/>
          <p:cNvCxnSpPr>
            <a:stCxn id="6" idx="2"/>
            <a:endCxn id="11" idx="0"/>
          </p:cNvCxnSpPr>
          <p:nvPr/>
        </p:nvCxnSpPr>
        <p:spPr bwMode="auto">
          <a:xfrm rot="5400000">
            <a:off x="3541899" y="3219227"/>
            <a:ext cx="460282" cy="19540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 bwMode="auto">
          <a:xfrm rot="16200000" flipH="1">
            <a:off x="4501095" y="4214046"/>
            <a:ext cx="495907" cy="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Elbow Connector 16"/>
          <p:cNvCxnSpPr>
            <a:stCxn id="6" idx="2"/>
            <a:endCxn id="8" idx="0"/>
          </p:cNvCxnSpPr>
          <p:nvPr/>
        </p:nvCxnSpPr>
        <p:spPr bwMode="auto">
          <a:xfrm rot="16200000" flipH="1">
            <a:off x="5291728" y="3423413"/>
            <a:ext cx="511946" cy="1597307"/>
          </a:xfrm>
          <a:prstGeom prst="bentConnector3">
            <a:avLst>
              <a:gd name="adj1" fmla="val 454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7" idx="1"/>
            <a:endCxn id="11" idx="3"/>
          </p:cNvCxnSpPr>
          <p:nvPr/>
        </p:nvCxnSpPr>
        <p:spPr bwMode="auto">
          <a:xfrm flipH="1">
            <a:off x="3527724" y="4666481"/>
            <a:ext cx="660132" cy="8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Elbow Connector 24"/>
          <p:cNvCxnSpPr>
            <a:stCxn id="7" idx="2"/>
            <a:endCxn id="10" idx="1"/>
          </p:cNvCxnSpPr>
          <p:nvPr/>
        </p:nvCxnSpPr>
        <p:spPr bwMode="auto">
          <a:xfrm rot="16200000" flipH="1">
            <a:off x="4705123" y="4914887"/>
            <a:ext cx="736032" cy="6481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511981" y="5130199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81" y="5130199"/>
                <a:ext cx="48122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8" idx="2"/>
            <a:endCxn id="10" idx="0"/>
          </p:cNvCxnSpPr>
          <p:nvPr/>
        </p:nvCxnSpPr>
        <p:spPr bwMode="auto">
          <a:xfrm flipH="1">
            <a:off x="5866004" y="4887000"/>
            <a:ext cx="480351" cy="515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8" idx="2"/>
            <a:endCxn id="9" idx="0"/>
          </p:cNvCxnSpPr>
          <p:nvPr/>
        </p:nvCxnSpPr>
        <p:spPr bwMode="auto">
          <a:xfrm>
            <a:off x="6346355" y="4887000"/>
            <a:ext cx="549617" cy="515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106179" y="5130199"/>
            <a:ext cx="5149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6294891" y="4426169"/>
            <a:ext cx="98555" cy="89271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703509" y="4414296"/>
            <a:ext cx="98554" cy="89270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741188" y="4382834"/>
            <a:ext cx="107068" cy="96982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417124" y="5440791"/>
            <a:ext cx="107068" cy="96982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 bwMode="auto">
          <a:xfrm>
            <a:off x="1470658" y="5271514"/>
            <a:ext cx="0" cy="1692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132" y="527151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Optional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 bwMode="auto">
          <a:xfrm>
            <a:off x="2704654" y="5451073"/>
            <a:ext cx="98555" cy="89271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Straight Connector 41"/>
          <p:cNvCxnSpPr>
            <a:stCxn id="40" idx="0"/>
          </p:cNvCxnSpPr>
          <p:nvPr/>
        </p:nvCxnSpPr>
        <p:spPr bwMode="auto">
          <a:xfrm flipH="1" flipV="1">
            <a:off x="2753931" y="5271514"/>
            <a:ext cx="1" cy="179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883482" y="5281039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Mandatory</a:t>
            </a:r>
            <a:endParaRPr lang="en-US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917303" y="5752343"/>
            <a:ext cx="333659" cy="191350"/>
            <a:chOff x="6348938" y="5837975"/>
            <a:chExt cx="1029968" cy="574888"/>
          </a:xfrm>
        </p:grpSpPr>
        <p:cxnSp>
          <p:nvCxnSpPr>
            <p:cNvPr id="46" name="Straight Connector 45"/>
            <p:cNvCxnSpPr/>
            <p:nvPr/>
          </p:nvCxnSpPr>
          <p:spPr bwMode="auto">
            <a:xfrm flipH="1">
              <a:off x="6348938" y="5837975"/>
              <a:ext cx="480351" cy="574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829289" y="5837975"/>
              <a:ext cx="549617" cy="574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6589113" y="6140549"/>
              <a:ext cx="5149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2321139" y="5678741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XOR-Group</a:t>
            </a:r>
            <a:endParaRPr lang="en-US" sz="16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1912995" y="6219918"/>
            <a:ext cx="369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2313549" y="6036345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Requires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1827270" y="6572343"/>
            <a:ext cx="4762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857199" y="6310703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99" y="6310703"/>
                <a:ext cx="48122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327049" y="6397095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Excludes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67009" y="2983721"/>
            <a:ext cx="623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EXAMPLE: A Feature Model of Audio Playing Software Domain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9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239" y="10473"/>
            <a:ext cx="7546694" cy="584775"/>
          </a:xfrm>
        </p:spPr>
        <p:txBody>
          <a:bodyPr/>
          <a:lstStyle/>
          <a:p>
            <a:r>
              <a:rPr lang="en-US" altLang="zh-CN" sz="3200" dirty="0" smtClean="0"/>
              <a:t>Finding Constraints is Challenging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5" y="735943"/>
            <a:ext cx="8820150" cy="6085338"/>
          </a:xfrm>
        </p:spPr>
        <p:txBody>
          <a:bodyPr>
            <a:normAutofit/>
          </a:bodyPr>
          <a:lstStyle/>
          <a:p>
            <a:r>
              <a:rPr lang="en-US" altLang="zh-CN" dirty="0"/>
              <a:t>The size of problem space is O(|Feature|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Feature</a:t>
            </a:r>
            <a:r>
              <a:rPr lang="en-US" altLang="zh-CN" dirty="0" smtClean="0"/>
              <a:t>: Often </a:t>
            </a:r>
            <a:r>
              <a:rPr lang="en-US" altLang="zh-CN" dirty="0" smtClean="0">
                <a:solidFill>
                  <a:srgbClr val="FF0000"/>
                </a:solidFill>
              </a:rPr>
              <a:t>concrete</a:t>
            </a:r>
            <a:r>
              <a:rPr lang="en-US" altLang="zh-CN" dirty="0" smtClean="0"/>
              <a:t>, can be directly observed from an individual product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  </a:t>
            </a:r>
            <a:r>
              <a:rPr lang="en-US" altLang="zh-CN" sz="3500" dirty="0" smtClean="0"/>
              <a:t>vs.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1"/>
                </a:solidFill>
              </a:rPr>
              <a:t>Constraint</a:t>
            </a:r>
            <a:r>
              <a:rPr lang="en-US" altLang="zh-CN" dirty="0" smtClean="0"/>
              <a:t>: Often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, have to be learned from a family of similar products</a:t>
            </a:r>
          </a:p>
          <a:p>
            <a:pPr lvl="1"/>
            <a:endParaRPr lang="en-US" altLang="zh-CN" dirty="0" smtClean="0"/>
          </a:p>
          <a:p>
            <a:r>
              <a:rPr lang="en-US" altLang="zh-CN" i="1" dirty="0" smtClean="0"/>
              <a:t>My Experience: Finding constraints becomes a headache for </a:t>
            </a:r>
            <a:r>
              <a:rPr lang="en-US" altLang="zh-CN" i="1" dirty="0" smtClean="0">
                <a:solidFill>
                  <a:srgbClr val="FF0000"/>
                </a:solidFill>
              </a:rPr>
              <a:t>30+ </a:t>
            </a:r>
            <a:r>
              <a:rPr lang="en-US" altLang="zh-CN" i="1" dirty="0" smtClean="0"/>
              <a:t>features</a:t>
            </a:r>
            <a:endParaRPr lang="en-US" altLang="zh-CN" dirty="0"/>
          </a:p>
          <a:p>
            <a:r>
              <a:rPr lang="en-US" altLang="zh-CN" dirty="0" smtClean="0">
                <a:sym typeface="Wingdings" pitchFamily="2" charset="2"/>
              </a:rPr>
              <a:t></a:t>
            </a:r>
            <a:r>
              <a:rPr lang="en-US" altLang="zh-CN" dirty="0" smtClean="0"/>
              <a:t>BAD NEWS: Domains in the real world tend to have </a:t>
            </a:r>
            <a:r>
              <a:rPr lang="en-US" altLang="zh-CN" dirty="0" smtClean="0">
                <a:solidFill>
                  <a:srgbClr val="FF0000"/>
                </a:solidFill>
              </a:rPr>
              <a:t>hundreds</a:t>
            </a:r>
            <a:r>
              <a:rPr lang="en-US" altLang="zh-CN" dirty="0" smtClean="0"/>
              <a:t> of features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28539" y="5926237"/>
            <a:ext cx="5888508" cy="8950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We try to provide some automated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support for finding constraints on a given set of features.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8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Basic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18398"/>
                <a:ext cx="9144000" cy="61527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We focus on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binary</a:t>
                </a:r>
                <a:r>
                  <a:rPr lang="en-US" altLang="zh-CN" dirty="0" smtClean="0"/>
                  <a:t> constraints…</a:t>
                </a:r>
              </a:p>
              <a:p>
                <a:pPr lvl="1"/>
                <a:r>
                  <a:rPr lang="en-US" altLang="zh-CN" dirty="0" smtClean="0"/>
                  <a:t>Requires: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Excludes: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∨¬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Why?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- They are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widely adopted </a:t>
                </a:r>
                <a:r>
                  <a:rPr lang="en-US" altLang="zh-CN" dirty="0" smtClean="0"/>
                  <a:t>in various feature-oriented methods.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- They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satisfy most needs </a:t>
                </a:r>
                <a:r>
                  <a:rPr lang="en-US" altLang="zh-CN" dirty="0" smtClean="0"/>
                  <a:t>in many real feature models.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- They are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simple</a:t>
                </a:r>
                <a:r>
                  <a:rPr lang="en-US" altLang="zh-CN" dirty="0" smtClean="0"/>
                  <a:t>.</a:t>
                </a:r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Therefore we can classify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feature-pairs</a:t>
                </a:r>
                <a:r>
                  <a:rPr lang="en-US" altLang="zh-CN" dirty="0" smtClean="0"/>
                  <a:t> as </a:t>
                </a:r>
              </a:p>
              <a:p>
                <a:pPr lvl="1"/>
                <a:r>
                  <a:rPr lang="en-US" altLang="zh-CN" dirty="0" smtClean="0"/>
                  <a:t>Non-constrained</a:t>
                </a:r>
              </a:p>
              <a:p>
                <a:pPr lvl="1"/>
                <a:r>
                  <a:rPr lang="en-US" altLang="zh-CN" dirty="0" smtClean="0"/>
                  <a:t>Requires-constrained</a:t>
                </a:r>
              </a:p>
              <a:p>
                <a:pPr lvl="1"/>
                <a:r>
                  <a:rPr lang="en-US" altLang="zh-CN" dirty="0" smtClean="0"/>
                  <a:t>Excludes-constrained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Mining binary </a:t>
                </a:r>
                <a:r>
                  <a:rPr lang="en-US" altLang="zh-CN" dirty="0"/>
                  <a:t>c</a:t>
                </a:r>
                <a:r>
                  <a:rPr lang="en-US" altLang="zh-CN" dirty="0" smtClean="0"/>
                  <a:t>onstraints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3-class classification on feature pairs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18398"/>
                <a:ext cx="9144000" cy="6152792"/>
              </a:xfrm>
              <a:blipFill rotWithShape="1">
                <a:blip r:embed="rId2"/>
                <a:stretch>
                  <a:fillRect l="-1000" t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-Right Arrow 3"/>
          <p:cNvSpPr/>
          <p:nvPr/>
        </p:nvSpPr>
        <p:spPr bwMode="auto">
          <a:xfrm>
            <a:off x="1817225" y="5903089"/>
            <a:ext cx="810228" cy="324091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9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 Overview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60793" y="771657"/>
            <a:ext cx="8759916" cy="5989751"/>
            <a:chOff x="260793" y="771657"/>
            <a:chExt cx="8759916" cy="5989751"/>
          </a:xfrm>
        </p:grpSpPr>
        <p:sp>
          <p:nvSpPr>
            <p:cNvPr id="4" name="Rectangle 3"/>
            <p:cNvSpPr/>
            <p:nvPr/>
          </p:nvSpPr>
          <p:spPr>
            <a:xfrm>
              <a:off x="260793" y="771657"/>
              <a:ext cx="18288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Training &amp; Test FM(s)</a:t>
              </a:r>
              <a:endParaRPr lang="en-US" sz="18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1193" y="771657"/>
              <a:ext cx="1676400" cy="5334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Make Pairs</a:t>
              </a:r>
              <a:endParaRPr lang="en-US" sz="1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61193" y="2143257"/>
              <a:ext cx="1676400" cy="5334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Quantify Pairs</a:t>
              </a:r>
              <a:endParaRPr lang="en-US" sz="1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61193" y="3591057"/>
              <a:ext cx="1676400" cy="5334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Optimize &amp; Train</a:t>
              </a:r>
              <a:endParaRPr lang="en-US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61193" y="5038857"/>
              <a:ext cx="1676400" cy="5334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Test</a:t>
              </a:r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0793" y="1533657"/>
              <a:ext cx="18288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Training &amp; Test Pair(s)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793" y="2807594"/>
              <a:ext cx="1905000" cy="528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Training Vector(s)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8593" y="4276857"/>
              <a:ext cx="1905000" cy="5527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Trained Classifier</a:t>
              </a:r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793" y="5038857"/>
              <a:ext cx="19050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Test Vector(s)</a:t>
              </a:r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793" y="5877057"/>
              <a:ext cx="1905000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Classified Test </a:t>
              </a:r>
            </a:p>
            <a:p>
              <a:pPr algn="ctr"/>
              <a:r>
                <a:rPr lang="en-US" sz="1800" dirty="0" smtClean="0"/>
                <a:t>Pair(s)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47193" y="2981457"/>
              <a:ext cx="1371600" cy="4572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Classifier</a:t>
              </a:r>
              <a:endParaRPr lang="en-US" sz="1800" dirty="0"/>
            </a:p>
          </p:txBody>
        </p:sp>
        <p:cxnSp>
          <p:nvCxnSpPr>
            <p:cNvPr id="15" name="Elbow Connector 14"/>
            <p:cNvCxnSpPr>
              <a:stCxn id="5" idx="2"/>
              <a:endCxn id="9" idx="3"/>
            </p:cNvCxnSpPr>
            <p:nvPr/>
          </p:nvCxnSpPr>
          <p:spPr>
            <a:xfrm rot="5400000">
              <a:off x="2946843" y="447807"/>
              <a:ext cx="495300" cy="22098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9" idx="2"/>
              <a:endCxn id="6" idx="1"/>
            </p:cNvCxnSpPr>
            <p:nvPr/>
          </p:nvCxnSpPr>
          <p:spPr>
            <a:xfrm rot="16200000" flipH="1">
              <a:off x="2146743" y="1095507"/>
              <a:ext cx="342900" cy="22860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2"/>
              <a:endCxn id="10" idx="3"/>
            </p:cNvCxnSpPr>
            <p:nvPr/>
          </p:nvCxnSpPr>
          <p:spPr>
            <a:xfrm rot="5400000">
              <a:off x="3035116" y="1807334"/>
              <a:ext cx="394954" cy="21336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0" idx="2"/>
              <a:endCxn id="7" idx="1"/>
            </p:cNvCxnSpPr>
            <p:nvPr/>
          </p:nvCxnSpPr>
          <p:spPr>
            <a:xfrm rot="16200000" flipH="1">
              <a:off x="2076179" y="2472742"/>
              <a:ext cx="522129" cy="22479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4" idx="2"/>
              <a:endCxn id="7" idx="3"/>
            </p:cNvCxnSpPr>
            <p:nvPr/>
          </p:nvCxnSpPr>
          <p:spPr>
            <a:xfrm rot="5400000">
              <a:off x="5575743" y="3000507"/>
              <a:ext cx="419100" cy="12954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2"/>
              <a:endCxn id="11" idx="1"/>
            </p:cNvCxnSpPr>
            <p:nvPr/>
          </p:nvCxnSpPr>
          <p:spPr>
            <a:xfrm rot="16200000" flipH="1">
              <a:off x="4694613" y="3729237"/>
              <a:ext cx="428760" cy="12192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1" idx="2"/>
              <a:endCxn id="8" idx="3"/>
            </p:cNvCxnSpPr>
            <p:nvPr/>
          </p:nvCxnSpPr>
          <p:spPr>
            <a:xfrm rot="5400000">
              <a:off x="5566353" y="4400817"/>
              <a:ext cx="475980" cy="13335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3" idx="3"/>
            </p:cNvCxnSpPr>
            <p:nvPr/>
          </p:nvCxnSpPr>
          <p:spPr>
            <a:xfrm rot="5400000">
              <a:off x="2927793" y="4810257"/>
              <a:ext cx="609600" cy="21336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5" idx="1"/>
            </p:cNvCxnSpPr>
            <p:nvPr/>
          </p:nvCxnSpPr>
          <p:spPr>
            <a:xfrm>
              <a:off x="2089593" y="1038357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3"/>
              <a:endCxn id="8" idx="1"/>
            </p:cNvCxnSpPr>
            <p:nvPr/>
          </p:nvCxnSpPr>
          <p:spPr>
            <a:xfrm>
              <a:off x="2165793" y="5305557"/>
              <a:ext cx="12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518593" y="1533657"/>
              <a:ext cx="1828800" cy="5334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Stanford Parser </a:t>
              </a:r>
              <a:endParaRPr lang="en-US" sz="1800" dirty="0"/>
            </a:p>
          </p:txBody>
        </p:sp>
        <p:cxnSp>
          <p:nvCxnSpPr>
            <p:cNvPr id="26" name="Elbow Connector 25"/>
            <p:cNvCxnSpPr>
              <a:stCxn id="25" idx="2"/>
              <a:endCxn id="6" idx="3"/>
            </p:cNvCxnSpPr>
            <p:nvPr/>
          </p:nvCxnSpPr>
          <p:spPr>
            <a:xfrm rot="5400000">
              <a:off x="5613843" y="1590807"/>
              <a:ext cx="342900" cy="12954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7423593" y="5113437"/>
              <a:ext cx="1564778" cy="51409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Automated Action</a:t>
              </a:r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13127" y="5816954"/>
              <a:ext cx="1575244" cy="4035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23593" y="6392766"/>
              <a:ext cx="1564778" cy="36864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External Tool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72024" y="4675029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LEGEND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5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9043"/>
            <a:ext cx="8439150" cy="47745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Approach: Details</a:t>
            </a:r>
          </a:p>
          <a:p>
            <a:pPr lvl="1"/>
            <a:r>
              <a:rPr lang="en-US" dirty="0" smtClean="0"/>
              <a:t>Make &amp; Quantify Feature Pairs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 Pairs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47" y="735944"/>
            <a:ext cx="8889351" cy="372030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pairs are cross-tree only and unordered</a:t>
            </a:r>
          </a:p>
          <a:p>
            <a:pPr lvl="1"/>
            <a:r>
              <a:rPr lang="en-US" altLang="zh-CN" dirty="0" smtClean="0"/>
              <a:t>Cross-tree only: The 2 features in a pair have no “ancestor-descendant” relation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sz="2000" b="0" dirty="0" smtClean="0"/>
          </a:p>
          <a:p>
            <a:pPr marL="457200" lvl="1" indent="0">
              <a:buNone/>
            </a:pPr>
            <a:r>
              <a:rPr lang="en-US" altLang="zh-CN" sz="2000" b="0" dirty="0" smtClean="0"/>
              <a:t>The inner-tree constraints are better expressed by refinement relationships (i.e. </a:t>
            </a:r>
            <a:r>
              <a:rPr lang="en-US" altLang="zh-CN" sz="2000" dirty="0" smtClean="0"/>
              <a:t>Optional</a:t>
            </a:r>
            <a:r>
              <a:rPr lang="en-US" altLang="zh-CN" sz="2000" b="0" dirty="0" smtClean="0"/>
              <a:t> and </a:t>
            </a:r>
            <a:r>
              <a:rPr lang="en-US" altLang="zh-CN" sz="2000" dirty="0" smtClean="0"/>
              <a:t>Mandatory</a:t>
            </a:r>
            <a:r>
              <a:rPr lang="en-US" altLang="zh-CN" sz="2000" b="0" dirty="0" smtClean="0"/>
              <a:t>).</a:t>
            </a:r>
          </a:p>
          <a:p>
            <a:pPr marL="457200" lvl="1" indent="0">
              <a:buNone/>
            </a:pPr>
            <a:endParaRPr lang="zh-CN" altLang="en-US" sz="1800" b="0" dirty="0"/>
          </a:p>
        </p:txBody>
      </p:sp>
      <p:sp>
        <p:nvSpPr>
          <p:cNvPr id="4" name="Oval 3"/>
          <p:cNvSpPr/>
          <p:nvPr/>
        </p:nvSpPr>
        <p:spPr bwMode="auto">
          <a:xfrm>
            <a:off x="2421223" y="2279560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032705" y="2560750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708343" y="2561489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97853" y="3090539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64527" y="309053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 bwMode="auto">
          <a:xfrm flipV="1">
            <a:off x="2131640" y="2367502"/>
            <a:ext cx="306557" cy="2083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5"/>
            <a:endCxn id="6" idx="0"/>
          </p:cNvCxnSpPr>
          <p:nvPr/>
        </p:nvCxnSpPr>
        <p:spPr bwMode="auto">
          <a:xfrm>
            <a:off x="2520158" y="2367502"/>
            <a:ext cx="246140" cy="193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3"/>
          </p:cNvCxnSpPr>
          <p:nvPr/>
        </p:nvCxnSpPr>
        <p:spPr bwMode="auto">
          <a:xfrm flipH="1">
            <a:off x="1929671" y="2648692"/>
            <a:ext cx="120008" cy="167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777187" y="255448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39397" y="261910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5507" y="269225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1257" y="253863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0517" y="260447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19777" y="267030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090659" y="2648692"/>
            <a:ext cx="101403" cy="167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797052" y="28279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9696" y="2209871"/>
            <a:ext cx="1289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smtClean="0"/>
              <a:t>Feature Tree</a:t>
            </a:r>
            <a:endParaRPr lang="zh-CN" altLang="en-US" sz="16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02013" y="211231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A</a:t>
            </a:r>
            <a:endParaRPr lang="zh-CN" altLang="en-US" sz="16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58965" y="243483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B</a:t>
            </a:r>
            <a:endParaRPr lang="zh-CN" altLang="en-US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92891" y="29452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Y</a:t>
            </a:r>
            <a:endParaRPr lang="zh-CN" alt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43762" y="294876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X</a:t>
            </a:r>
            <a:endParaRPr lang="zh-CN" alt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33273" y="244646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/>
              <a:t>C</a:t>
            </a:r>
            <a:endParaRPr lang="zh-CN" alt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46697" y="2382573"/>
            <a:ext cx="436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(A, B)    (A, X)    (A, Y)    (A, C)    (B, X)    (B, Y)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46697" y="2857647"/>
            <a:ext cx="288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(B, C)    (X, Y)    (C, X)    (C, Y)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61786" y="2245404"/>
                <a:ext cx="580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86" y="2245404"/>
                <a:ext cx="58060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654691" y="272742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56" y="2878069"/>
            <a:ext cx="361507" cy="361507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3850" y="4456253"/>
            <a:ext cx="8439150" cy="230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Unordered: (A, B) == (B, A)</a:t>
            </a:r>
            <a:br>
              <a:rPr lang="en-US" altLang="zh-CN" dirty="0" smtClean="0"/>
            </a:br>
            <a:r>
              <a:rPr lang="en-US" altLang="zh-CN" dirty="0" smtClean="0"/>
              <a:t>Therefore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is_requires</a:t>
            </a:r>
            <a:r>
              <a:rPr lang="en-US" altLang="zh-CN" i="1" dirty="0" smtClean="0">
                <a:solidFill>
                  <a:srgbClr val="FF0000"/>
                </a:solidFill>
              </a:rPr>
              <a:t>(A, B)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means </a:t>
            </a:r>
            <a:r>
              <a:rPr lang="en-US" altLang="zh-CN" i="1" dirty="0" smtClean="0"/>
              <a:t>A requires B </a:t>
            </a:r>
            <a:r>
              <a:rPr lang="en-US" altLang="zh-CN" dirty="0" smtClean="0"/>
              <a:t>or </a:t>
            </a:r>
            <a:br>
              <a:rPr lang="en-US" altLang="zh-CN" dirty="0" smtClean="0"/>
            </a:br>
            <a:r>
              <a:rPr lang="en-US" altLang="zh-CN" i="1" dirty="0" smtClean="0"/>
              <a:t>B requires A </a:t>
            </a:r>
            <a:r>
              <a:rPr lang="en-US" altLang="zh-CN" dirty="0" smtClean="0"/>
              <a:t>or both</a:t>
            </a:r>
          </a:p>
          <a:p>
            <a:pPr lvl="2"/>
            <a:r>
              <a:rPr lang="en-US" altLang="zh-CN" dirty="0" smtClean="0"/>
              <a:t>Reason: </a:t>
            </a:r>
            <a:r>
              <a:rPr lang="en-US" altLang="zh-CN" i="1" dirty="0" err="1" smtClean="0"/>
              <a:t>no_constraint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excludes</a:t>
            </a:r>
            <a:r>
              <a:rPr lang="en-US" altLang="zh-CN" dirty="0" smtClean="0"/>
              <a:t> are unordered, so we decide to treat </a:t>
            </a:r>
            <a:r>
              <a:rPr lang="en-US" altLang="zh-CN" i="1" dirty="0" smtClean="0"/>
              <a:t>requires</a:t>
            </a:r>
            <a:r>
              <a:rPr lang="en-US" altLang="zh-CN" dirty="0" smtClean="0"/>
              <a:t> as unordered as well.</a:t>
            </a:r>
          </a:p>
        </p:txBody>
      </p:sp>
    </p:spTree>
    <p:extLst>
      <p:ext uri="{BB962C8B-B14F-4D97-AF65-F5344CB8AC3E}">
        <p14:creationId xmlns:p14="http://schemas.microsoft.com/office/powerpoint/2010/main" val="22284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Quantify Pairs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2481943"/>
            <a:ext cx="8838843" cy="3125258"/>
          </a:xfrm>
        </p:spPr>
        <p:txBody>
          <a:bodyPr/>
          <a:lstStyle/>
          <a:p>
            <a:r>
              <a:rPr lang="en-US" altLang="zh-CN" dirty="0" smtClean="0"/>
              <a:t>We measure 4 numeric attributes for pair </a:t>
            </a:r>
            <a:r>
              <a:rPr lang="en-US" altLang="zh-CN" i="1" dirty="0" smtClean="0"/>
              <a:t>(A, B)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A.description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B.description</a:t>
            </a:r>
            <a:endParaRPr lang="en-US" altLang="zh-CN" i="1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A.objects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B.objects</a:t>
            </a:r>
            <a:r>
              <a:rPr lang="en-US" altLang="zh-CN" i="1" dirty="0" smtClean="0"/>
              <a:t> 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smtClean="0"/>
              <a:t>A.name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B.objects</a:t>
            </a:r>
            <a:endParaRPr lang="en-US" altLang="zh-CN" i="1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A.objects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B.name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18441" y="818702"/>
            <a:ext cx="1807535" cy="361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Pair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8441" y="1183761"/>
            <a:ext cx="1807536" cy="1144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name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String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name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String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description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: Text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description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Text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487479" y="1286540"/>
            <a:ext cx="680484" cy="4696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47970" y="818701"/>
            <a:ext cx="1952830" cy="361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Pair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47970" y="1183760"/>
            <a:ext cx="1952830" cy="1144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Number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Number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(more)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0807" y="1094454"/>
            <a:ext cx="2636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Classifiers work with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numbers</a:t>
            </a:r>
            <a:r>
              <a:rPr lang="en-US" altLang="zh-CN" sz="2000" b="1" dirty="0" smtClean="0"/>
              <a:t> only.</a:t>
            </a:r>
            <a:endParaRPr lang="zh-CN" altLang="en-US" sz="20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63781" y="3479468"/>
            <a:ext cx="7137071" cy="415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Overlapped Function Area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3681" y="3002493"/>
            <a:ext cx="7137071" cy="415637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Similar Feature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38056" y="3940618"/>
            <a:ext cx="7137071" cy="762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One is targeted by another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734" y="5015065"/>
            <a:ext cx="865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These phenomena may indicate </a:t>
            </a:r>
            <a:r>
              <a:rPr lang="en-US" altLang="zh-CN" b="1" dirty="0" smtClean="0">
                <a:solidFill>
                  <a:srgbClr val="FF0000"/>
                </a:solidFill>
              </a:rPr>
              <a:t>dependency / interaction </a:t>
            </a:r>
            <a:r>
              <a:rPr lang="en-US" altLang="zh-CN" dirty="0" smtClean="0"/>
              <a:t>between the paired features, and in turn, indicate </a:t>
            </a:r>
            <a:r>
              <a:rPr lang="en-US" altLang="zh-CN" b="1" dirty="0" smtClean="0">
                <a:solidFill>
                  <a:srgbClr val="FF0000"/>
                </a:solidFill>
              </a:rPr>
              <a:t>constraints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between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6" grpId="0"/>
    </p:bldLst>
  </p:timing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pku.thmx</Template>
  <TotalTime>12352</TotalTime>
  <Words>1098</Words>
  <Application>Microsoft Office PowerPoint</Application>
  <PresentationFormat>全屏显示(4:3)</PresentationFormat>
  <Paragraphs>263</Paragraphs>
  <Slides>20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pku</vt:lpstr>
      <vt:lpstr>3_pkuas_without_logo</vt:lpstr>
      <vt:lpstr>2_pkuas</vt:lpstr>
      <vt:lpstr>1_PKUAS</vt:lpstr>
      <vt:lpstr>位图图像</vt:lpstr>
      <vt:lpstr>Mining Binary Constraints in Feature Models:  A Classification-Based Approach</vt:lpstr>
      <vt:lpstr>Agenda</vt:lpstr>
      <vt:lpstr>Background: Feature Models</vt:lpstr>
      <vt:lpstr>Finding Constraints is Challenging</vt:lpstr>
      <vt:lpstr>Our Basic Idea</vt:lpstr>
      <vt:lpstr>Approach Overview</vt:lpstr>
      <vt:lpstr>Agenda</vt:lpstr>
      <vt:lpstr>Make Pairs</vt:lpstr>
      <vt:lpstr>Quantify Pairs</vt:lpstr>
      <vt:lpstr>Extract Objects </vt:lpstr>
      <vt:lpstr>Calculate the Similarity</vt:lpstr>
      <vt:lpstr>Agenda</vt:lpstr>
      <vt:lpstr>Optimize and Train the Classifier</vt:lpstr>
      <vt:lpstr>Agenda</vt:lpstr>
      <vt:lpstr>Experiments: Data Preparation</vt:lpstr>
      <vt:lpstr>Experiment Design</vt:lpstr>
      <vt:lpstr>Results</vt:lpstr>
      <vt:lpstr>Agenda</vt:lpstr>
      <vt:lpstr>Conclusions &amp; Future Work</vt:lpstr>
      <vt:lpstr>THANK YOU !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Feature Models</dc:title>
  <dc:creator>Mark</dc:creator>
  <cp:lastModifiedBy>Li Yi</cp:lastModifiedBy>
  <cp:revision>309</cp:revision>
  <dcterms:created xsi:type="dcterms:W3CDTF">2010-12-08T08:11:15Z</dcterms:created>
  <dcterms:modified xsi:type="dcterms:W3CDTF">2011-12-27T17:45:04Z</dcterms:modified>
</cp:coreProperties>
</file>