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50" autoAdjust="0"/>
  </p:normalViewPr>
  <p:slideViewPr>
    <p:cSldViewPr>
      <p:cViewPr>
        <p:scale>
          <a:sx n="90" d="100"/>
          <a:sy n="90" d="100"/>
        </p:scale>
        <p:origin x="-100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2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8A8-C5CA-4EBA-BE32-20B1B5D38755}" type="datetimeFigureOut">
              <a:rPr lang="zh-CN" altLang="en-US" smtClean="0"/>
              <a:t>2011-12-9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FCBD-EBAE-4D5C-AEAF-C53DA1B6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 for Collaborative Feature Model Configuration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 Yi</a:t>
            </a:r>
          </a:p>
          <a:p>
            <a:r>
              <a:rPr lang="en-US" altLang="zh-CN" dirty="0" smtClean="0"/>
              <a:t>2011-10-28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4984"/>
            <a:ext cx="5544616" cy="344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Split FM into Configuration 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9"/>
            <a:ext cx="9036496" cy="288031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A configuration space (CS) is 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subtree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(of the whole feature tree)</a:t>
            </a:r>
          </a:p>
          <a:p>
            <a:r>
              <a:rPr lang="en-US" altLang="zh-CN" dirty="0" smtClean="0"/>
              <a:t>Features in a feature group </a:t>
            </a:r>
            <a:r>
              <a:rPr lang="en-US" altLang="zh-CN" b="1" dirty="0" smtClean="0"/>
              <a:t>must</a:t>
            </a:r>
            <a:r>
              <a:rPr lang="en-US" altLang="zh-CN" dirty="0" smtClean="0"/>
              <a:t> belong to a single CS</a:t>
            </a:r>
          </a:p>
          <a:p>
            <a:r>
              <a:rPr lang="en-US" altLang="zh-CN" dirty="0" smtClean="0"/>
              <a:t>Shared feature of 2 CS’s must follow the rule:</a:t>
            </a:r>
          </a:p>
          <a:p>
            <a:pPr lvl="1"/>
            <a:r>
              <a:rPr lang="en-US" altLang="zh-CN" dirty="0" smtClean="0"/>
              <a:t>The feature is the </a:t>
            </a:r>
            <a:r>
              <a:rPr lang="en-US" altLang="zh-CN" dirty="0" smtClean="0">
                <a:solidFill>
                  <a:srgbClr val="FF0000"/>
                </a:solidFill>
              </a:rPr>
              <a:t>root of a CS</a:t>
            </a:r>
            <a:r>
              <a:rPr lang="en-US" altLang="zh-CN" dirty="0" smtClean="0"/>
              <a:t>, and is a </a:t>
            </a:r>
            <a:r>
              <a:rPr lang="en-US" altLang="zh-CN" dirty="0" smtClean="0">
                <a:solidFill>
                  <a:srgbClr val="FF0000"/>
                </a:solidFill>
              </a:rPr>
              <a:t>leaf of another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3717032"/>
            <a:ext cx="9036496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      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1560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79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3779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3779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5969" y="3809188"/>
            <a:ext cx="72008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Role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35696" y="3809188"/>
            <a:ext cx="72008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9512" y="5060032"/>
            <a:ext cx="72008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 flipH="1">
            <a:off x="539552" y="4266388"/>
            <a:ext cx="6457" cy="793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1"/>
          </p:cNvCxnSpPr>
          <p:nvPr/>
        </p:nvCxnSpPr>
        <p:spPr>
          <a:xfrm>
            <a:off x="906049" y="4037788"/>
            <a:ext cx="929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74184"/>
            <a:ext cx="5544616" cy="344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between CS’s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8152"/>
                <a:ext cx="8856984" cy="4853136"/>
              </a:xfrm>
            </p:spPr>
            <p:txBody>
              <a:bodyPr/>
              <a:lstStyle/>
              <a:p>
                <a:r>
                  <a:rPr lang="en-US" altLang="zh-CN" dirty="0" smtClean="0"/>
                  <a:t>Strong Dependency: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CS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must be configured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before</a:t>
                </a:r>
                <a:r>
                  <a:rPr lang="en-US" altLang="zh-CN" dirty="0" smtClean="0"/>
                  <a:t> CS</a:t>
                </a:r>
                <a:r>
                  <a:rPr lang="en-US" altLang="zh-CN" baseline="-25000" dirty="0" smtClean="0"/>
                  <a:t>2</a:t>
                </a:r>
                <a:endParaRPr lang="en-US" altLang="zh-CN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𝐹𝑒𝑎𝑡𝑢𝑟𝑒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𝑡h𝑎𝑡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𝑙𝑒𝑎𝑓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𝑟𝑜𝑜𝑡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It reflects the authority scheme of the roles, e.g.: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The </a:t>
                </a:r>
                <a:r>
                  <a:rPr lang="en-US" altLang="zh-CN" b="1" dirty="0" smtClean="0"/>
                  <a:t>product manager</a:t>
                </a:r>
                <a:r>
                  <a:rPr lang="en-US" altLang="zh-CN" dirty="0" smtClean="0"/>
                  <a:t> configure high-level features first, and then </a:t>
                </a:r>
                <a:r>
                  <a:rPr lang="en-US" altLang="zh-CN" b="1" dirty="0" smtClean="0"/>
                  <a:t>other stakeholders</a:t>
                </a:r>
                <a:r>
                  <a:rPr lang="en-US" altLang="zh-CN" dirty="0" smtClean="0"/>
                  <a:t> configure low-level ones.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8152"/>
                <a:ext cx="8856984" cy="4853136"/>
              </a:xfrm>
              <a:blipFill rotWithShape="1">
                <a:blip r:embed="rId3"/>
                <a:stretch>
                  <a:fillRect l="-1514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between CS’s 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Weak Dependency (WD):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CS1 and CS2 can be configured in parallel (conflicts are possible)</a:t>
                </a:r>
              </a:p>
              <a:p>
                <a:pPr lvl="1"/>
                <a:r>
                  <a:rPr lang="en-US" altLang="zh-CN" dirty="0" smtClean="0"/>
                  <a:t>Direct WD: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𝐹𝑒𝑎𝑡𝑢𝑟𝑒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𝑡h𝑎𝑡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zh-CN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h𝑎𝑠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𝑐𝑜𝑛𝑠𝑡𝑟𝑎𝑖𝑛𝑡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𝑏𝑒𝑡𝑤𝑒𝑒𝑛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altLang="zh-CN" b="0" dirty="0" smtClean="0">
                    <a:ea typeface="Cambria Math"/>
                  </a:rPr>
                  <a:t/>
                </a:r>
                <a:br>
                  <a:rPr lang="en-US" altLang="zh-CN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𝑆𝑒𝑞𝑢𝑒𝑛𝑐𝑒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𝑡h𝑎𝑡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altLang="zh-CN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zh-CN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𝑪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𝑪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Configuration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/>
              <a:lstStyle/>
              <a:p>
                <a:r>
                  <a:rPr lang="en-US" altLang="zh-CN" dirty="0" smtClean="0"/>
                  <a:t>Planning a workflow of CS’s, following 3 rules:</a:t>
                </a:r>
              </a:p>
              <a:p>
                <a:pPr lvl="1"/>
                <a:r>
                  <a:rPr lang="en-US" altLang="zh-CN" b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then CS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must precede CS</a:t>
                </a:r>
                <a:r>
                  <a:rPr lang="en-US" altLang="zh-CN" baseline="-25000" dirty="0" smtClean="0"/>
                  <a:t>2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then CS1 and CS2 are done either</a:t>
                </a:r>
              </a:p>
              <a:p>
                <a:pPr lvl="2"/>
                <a:r>
                  <a:rPr lang="en-US" altLang="zh-CN" dirty="0" smtClean="0"/>
                  <a:t>Sequentially, or</a:t>
                </a:r>
              </a:p>
              <a:p>
                <a:pPr lvl="2"/>
                <a:r>
                  <a:rPr lang="en-US" altLang="zh-CN" dirty="0" smtClean="0"/>
                  <a:t>In parallel but immediately followed by 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merging </a:t>
                </a:r>
                <a:r>
                  <a:rPr lang="en-US" altLang="zh-CN" dirty="0" smtClean="0"/>
                  <a:t>task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1630"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1" name="Group 2060"/>
          <p:cNvGrpSpPr/>
          <p:nvPr/>
        </p:nvGrpSpPr>
        <p:grpSpPr>
          <a:xfrm>
            <a:off x="179512" y="4077072"/>
            <a:ext cx="7848872" cy="2592288"/>
            <a:chOff x="179512" y="4077072"/>
            <a:chExt cx="7848872" cy="2592288"/>
          </a:xfrm>
        </p:grpSpPr>
        <p:sp>
          <p:nvSpPr>
            <p:cNvPr id="6" name="Oval 5"/>
            <p:cNvSpPr/>
            <p:nvPr/>
          </p:nvSpPr>
          <p:spPr>
            <a:xfrm>
              <a:off x="3635896" y="4077072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{W}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03648" y="5177905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{P}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3888" y="5171998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{S}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76056" y="5171999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{G}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67744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{N}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88024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{F}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4"/>
              <a:endCxn id="9" idx="0"/>
            </p:cNvCxnSpPr>
            <p:nvPr/>
          </p:nvCxnSpPr>
          <p:spPr>
            <a:xfrm flipH="1">
              <a:off x="4067944" y="4560415"/>
              <a:ext cx="72008" cy="61158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8" idx="0"/>
            </p:cNvCxnSpPr>
            <p:nvPr/>
          </p:nvCxnSpPr>
          <p:spPr>
            <a:xfrm flipH="1">
              <a:off x="1907704" y="4560415"/>
              <a:ext cx="2232248" cy="61749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10" idx="0"/>
            </p:cNvCxnSpPr>
            <p:nvPr/>
          </p:nvCxnSpPr>
          <p:spPr>
            <a:xfrm>
              <a:off x="4139952" y="4560415"/>
              <a:ext cx="1440160" cy="61158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12" idx="0"/>
            </p:cNvCxnSpPr>
            <p:nvPr/>
          </p:nvCxnSpPr>
          <p:spPr>
            <a:xfrm>
              <a:off x="4139952" y="4560415"/>
              <a:ext cx="1152128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4"/>
              <a:endCxn id="11" idx="0"/>
            </p:cNvCxnSpPr>
            <p:nvPr/>
          </p:nvCxnSpPr>
          <p:spPr>
            <a:xfrm flipH="1">
              <a:off x="2771800" y="4560415"/>
              <a:ext cx="1368152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6"/>
              <a:endCxn id="9" idx="2"/>
            </p:cNvCxnSpPr>
            <p:nvPr/>
          </p:nvCxnSpPr>
          <p:spPr>
            <a:xfrm flipV="1">
              <a:off x="2411760" y="5413670"/>
              <a:ext cx="1152128" cy="590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0" idx="2"/>
            </p:cNvCxnSpPr>
            <p:nvPr/>
          </p:nvCxnSpPr>
          <p:spPr>
            <a:xfrm>
              <a:off x="4572000" y="5413670"/>
              <a:ext cx="504056" cy="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>
              <a:stCxn id="11" idx="7"/>
              <a:endCxn id="9" idx="3"/>
            </p:cNvCxnSpPr>
            <p:nvPr/>
          </p:nvCxnSpPr>
          <p:spPr>
            <a:xfrm flipV="1">
              <a:off x="3128221" y="5584557"/>
              <a:ext cx="583302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>
              <a:stCxn id="9" idx="5"/>
              <a:endCxn id="12" idx="1"/>
            </p:cNvCxnSpPr>
            <p:nvPr/>
          </p:nvCxnSpPr>
          <p:spPr>
            <a:xfrm>
              <a:off x="4424365" y="5584557"/>
              <a:ext cx="511294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Connector 2053"/>
            <p:cNvCxnSpPr>
              <a:stCxn id="11" idx="6"/>
              <a:endCxn id="12" idx="2"/>
            </p:cNvCxnSpPr>
            <p:nvPr/>
          </p:nvCxnSpPr>
          <p:spPr>
            <a:xfrm>
              <a:off x="3275856" y="6427689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Box 2054"/>
            <p:cNvSpPr txBox="1"/>
            <p:nvPr/>
          </p:nvSpPr>
          <p:spPr>
            <a:xfrm>
              <a:off x="179512" y="4221088"/>
              <a:ext cx="227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CS Dependency Graph</a:t>
              </a:r>
              <a:endParaRPr lang="zh-CN" alt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6384738" y="5828302"/>
              <a:ext cx="720080" cy="126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7231884" y="5653685"/>
              <a:ext cx="7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Strong</a:t>
              </a:r>
              <a:endParaRPr lang="zh-CN" alt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384738" y="6331138"/>
              <a:ext cx="70319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9" name="TextBox 2058"/>
            <p:cNvSpPr txBox="1"/>
            <p:nvPr/>
          </p:nvSpPr>
          <p:spPr>
            <a:xfrm>
              <a:off x="7236296" y="6156012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Weak</a:t>
              </a:r>
              <a:endParaRPr lang="zh-CN" altLang="en-US" dirty="0"/>
            </a:p>
          </p:txBody>
        </p:sp>
      </p:grpSp>
      <p:sp>
        <p:nvSpPr>
          <p:cNvPr id="2060" name="Rectangle 2059"/>
          <p:cNvSpPr/>
          <p:nvPr/>
        </p:nvSpPr>
        <p:spPr>
          <a:xfrm>
            <a:off x="7380312" y="1988840"/>
            <a:ext cx="1444572" cy="388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Conflict-Free</a:t>
            </a:r>
            <a:endParaRPr lang="zh-CN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49714" y="2924944"/>
            <a:ext cx="1444572" cy="388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Conflict-Free</a:t>
            </a:r>
            <a:endParaRPr lang="zh-CN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7380312" y="3832218"/>
            <a:ext cx="1656358" cy="388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Conflict-Prone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08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Configuration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/>
              <a:lstStyle/>
              <a:p>
                <a:r>
                  <a:rPr lang="en-US" altLang="zh-CN" dirty="0" smtClean="0"/>
                  <a:t>Planning a workflow of CS’s, following 3 rules:</a:t>
                </a:r>
              </a:p>
              <a:p>
                <a:pPr lvl="1"/>
                <a:r>
                  <a:rPr lang="en-US" altLang="zh-CN" b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then CS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must precede CS</a:t>
                </a:r>
                <a:r>
                  <a:rPr lang="en-US" altLang="zh-CN" baseline="-25000" dirty="0" smtClean="0"/>
                  <a:t>2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then CS1 and CS2 are done either</a:t>
                </a:r>
              </a:p>
              <a:p>
                <a:pPr lvl="2"/>
                <a:r>
                  <a:rPr lang="en-US" altLang="zh-CN" dirty="0" smtClean="0"/>
                  <a:t>Sequentially, or</a:t>
                </a:r>
              </a:p>
              <a:p>
                <a:pPr lvl="2"/>
                <a:r>
                  <a:rPr lang="en-US" altLang="zh-CN" dirty="0" smtClean="0"/>
                  <a:t>In parallel but immediately followed by 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merging </a:t>
                </a:r>
                <a:r>
                  <a:rPr lang="en-US" altLang="zh-CN" dirty="0" smtClean="0"/>
                  <a:t>task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1630"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9" name="Group 2078"/>
          <p:cNvGrpSpPr/>
          <p:nvPr/>
        </p:nvGrpSpPr>
        <p:grpSpPr>
          <a:xfrm>
            <a:off x="107504" y="4573725"/>
            <a:ext cx="3012672" cy="1807603"/>
            <a:chOff x="107504" y="4077072"/>
            <a:chExt cx="4320480" cy="2592288"/>
          </a:xfrm>
        </p:grpSpPr>
        <p:sp>
          <p:nvSpPr>
            <p:cNvPr id="6" name="Oval 5"/>
            <p:cNvSpPr/>
            <p:nvPr/>
          </p:nvSpPr>
          <p:spPr>
            <a:xfrm>
              <a:off x="1979712" y="4077072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{W}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7504" y="5177905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{P}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907704" y="5171998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{S}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419872" y="5171999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{G}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1560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{N}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31840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{F}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4"/>
              <a:endCxn id="9" idx="0"/>
            </p:cNvCxnSpPr>
            <p:nvPr/>
          </p:nvCxnSpPr>
          <p:spPr>
            <a:xfrm flipH="1">
              <a:off x="2411760" y="4560415"/>
              <a:ext cx="72008" cy="61158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8" idx="0"/>
            </p:cNvCxnSpPr>
            <p:nvPr/>
          </p:nvCxnSpPr>
          <p:spPr>
            <a:xfrm flipH="1">
              <a:off x="611560" y="4560415"/>
              <a:ext cx="1872208" cy="61749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10" idx="0"/>
            </p:cNvCxnSpPr>
            <p:nvPr/>
          </p:nvCxnSpPr>
          <p:spPr>
            <a:xfrm>
              <a:off x="2483768" y="4560415"/>
              <a:ext cx="1440160" cy="61158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12" idx="0"/>
            </p:cNvCxnSpPr>
            <p:nvPr/>
          </p:nvCxnSpPr>
          <p:spPr>
            <a:xfrm>
              <a:off x="2483768" y="4560415"/>
              <a:ext cx="1152128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4"/>
              <a:endCxn id="11" idx="0"/>
            </p:cNvCxnSpPr>
            <p:nvPr/>
          </p:nvCxnSpPr>
          <p:spPr>
            <a:xfrm flipH="1">
              <a:off x="1115616" y="4560415"/>
              <a:ext cx="1368152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6"/>
              <a:endCxn id="9" idx="2"/>
            </p:cNvCxnSpPr>
            <p:nvPr/>
          </p:nvCxnSpPr>
          <p:spPr>
            <a:xfrm flipV="1">
              <a:off x="1115616" y="5413670"/>
              <a:ext cx="792088" cy="590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0" idx="2"/>
            </p:cNvCxnSpPr>
            <p:nvPr/>
          </p:nvCxnSpPr>
          <p:spPr>
            <a:xfrm>
              <a:off x="2915816" y="5413670"/>
              <a:ext cx="504056" cy="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>
              <a:stCxn id="11" idx="7"/>
              <a:endCxn id="9" idx="3"/>
            </p:cNvCxnSpPr>
            <p:nvPr/>
          </p:nvCxnSpPr>
          <p:spPr>
            <a:xfrm flipV="1">
              <a:off x="1472037" y="5584557"/>
              <a:ext cx="583302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>
              <a:stCxn id="9" idx="5"/>
              <a:endCxn id="12" idx="1"/>
            </p:cNvCxnSpPr>
            <p:nvPr/>
          </p:nvCxnSpPr>
          <p:spPr>
            <a:xfrm>
              <a:off x="2768181" y="5584557"/>
              <a:ext cx="511294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Connector 2053"/>
            <p:cNvCxnSpPr>
              <a:stCxn id="11" idx="6"/>
              <a:endCxn id="12" idx="2"/>
            </p:cNvCxnSpPr>
            <p:nvPr/>
          </p:nvCxnSpPr>
          <p:spPr>
            <a:xfrm>
              <a:off x="1619672" y="6427689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716016" y="402375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{W}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04048" y="508518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{P}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16216" y="402577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{S}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12160" y="510121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{G}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20272" y="510121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{N}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28384" y="508518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{F}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5" idx="6"/>
            <a:endCxn id="31" idx="2"/>
          </p:cNvCxnSpPr>
          <p:nvPr/>
        </p:nvCxnSpPr>
        <p:spPr>
          <a:xfrm>
            <a:off x="5724128" y="4265429"/>
            <a:ext cx="792088" cy="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472514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4"/>
          </p:cNvCxnSpPr>
          <p:nvPr/>
        </p:nvCxnSpPr>
        <p:spPr>
          <a:xfrm>
            <a:off x="7020272" y="45091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9" idx="0"/>
          </p:cNvCxnSpPr>
          <p:nvPr/>
        </p:nvCxnSpPr>
        <p:spPr>
          <a:xfrm>
            <a:off x="5508104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endCxn id="32" idx="0"/>
          </p:cNvCxnSpPr>
          <p:nvPr/>
        </p:nvCxnSpPr>
        <p:spPr>
          <a:xfrm>
            <a:off x="6516216" y="4725144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endCxn id="33" idx="0"/>
          </p:cNvCxnSpPr>
          <p:nvPr/>
        </p:nvCxnSpPr>
        <p:spPr>
          <a:xfrm>
            <a:off x="7524328" y="4725144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endCxn id="34" idx="0"/>
          </p:cNvCxnSpPr>
          <p:nvPr/>
        </p:nvCxnSpPr>
        <p:spPr>
          <a:xfrm>
            <a:off x="8532440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/>
          <p:nvPr/>
        </p:nvCxnSpPr>
        <p:spPr>
          <a:xfrm>
            <a:off x="5148064" y="5920679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9" idx="4"/>
          </p:cNvCxnSpPr>
          <p:nvPr/>
        </p:nvCxnSpPr>
        <p:spPr>
          <a:xfrm>
            <a:off x="5508104" y="5568527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Arrow Connector 2064"/>
          <p:cNvCxnSpPr>
            <a:stCxn id="32" idx="4"/>
          </p:cNvCxnSpPr>
          <p:nvPr/>
        </p:nvCxnSpPr>
        <p:spPr>
          <a:xfrm>
            <a:off x="6516216" y="5584557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stCxn id="33" idx="4"/>
          </p:cNvCxnSpPr>
          <p:nvPr/>
        </p:nvCxnSpPr>
        <p:spPr>
          <a:xfrm>
            <a:off x="7524328" y="5584557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Arrow Connector 2068"/>
          <p:cNvCxnSpPr>
            <a:stCxn id="34" idx="4"/>
          </p:cNvCxnSpPr>
          <p:nvPr/>
        </p:nvCxnSpPr>
        <p:spPr>
          <a:xfrm>
            <a:off x="8532440" y="5568527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Rectangle 2069"/>
          <p:cNvSpPr/>
          <p:nvPr/>
        </p:nvSpPr>
        <p:spPr>
          <a:xfrm>
            <a:off x="6372200" y="633582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2072" name="Straight Arrow Connector 2071"/>
          <p:cNvCxnSpPr>
            <a:endCxn id="2070" idx="0"/>
          </p:cNvCxnSpPr>
          <p:nvPr/>
        </p:nvCxnSpPr>
        <p:spPr>
          <a:xfrm>
            <a:off x="7020272" y="5920679"/>
            <a:ext cx="0" cy="41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3923928" y="4170828"/>
            <a:ext cx="220756" cy="1932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372526" y="6335886"/>
            <a:ext cx="319828" cy="293463"/>
            <a:chOff x="750627" y="4624417"/>
            <a:chExt cx="1234228" cy="1203178"/>
          </a:xfrm>
        </p:grpSpPr>
        <p:sp>
          <p:nvSpPr>
            <p:cNvPr id="64" name="Oval 63"/>
            <p:cNvSpPr/>
            <p:nvPr/>
          </p:nvSpPr>
          <p:spPr bwMode="auto">
            <a:xfrm>
              <a:off x="750627" y="4624417"/>
              <a:ext cx="1234228" cy="120317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965817" y="4833678"/>
              <a:ext cx="808392" cy="761904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2075" name="Straight Arrow Connector 2074"/>
          <p:cNvCxnSpPr/>
          <p:nvPr/>
        </p:nvCxnSpPr>
        <p:spPr>
          <a:xfrm>
            <a:off x="7668344" y="6479842"/>
            <a:ext cx="704182" cy="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Arrow Connector 2076"/>
          <p:cNvCxnSpPr>
            <a:stCxn id="62" idx="6"/>
            <a:endCxn id="25" idx="2"/>
          </p:cNvCxnSpPr>
          <p:nvPr/>
        </p:nvCxnSpPr>
        <p:spPr>
          <a:xfrm flipV="1">
            <a:off x="4144684" y="4265429"/>
            <a:ext cx="571332" cy="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3347864" y="5085184"/>
            <a:ext cx="1296144" cy="53971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 Configurations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= { </a:t>
            </a:r>
            <a:r>
              <a:rPr lang="en-US" altLang="zh-CN" i="1" dirty="0" smtClean="0"/>
              <a:t>op </a:t>
            </a:r>
            <a:r>
              <a:rPr lang="en-US" altLang="zh-CN" dirty="0" smtClean="0"/>
              <a:t>| </a:t>
            </a:r>
            <a:r>
              <a:rPr lang="en-US" altLang="zh-CN" i="1" dirty="0" smtClean="0"/>
              <a:t>op is a bind/remove operation on a feature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2 Merge Methods</a:t>
            </a:r>
          </a:p>
          <a:p>
            <a:pPr lvl="1"/>
            <a:r>
              <a:rPr lang="en-US" altLang="zh-CN" b="1" dirty="0" err="1" smtClean="0"/>
              <a:t>Priority_Merge</a:t>
            </a:r>
            <a:r>
              <a:rPr lang="en-US" altLang="zh-CN" dirty="0" smtClean="0"/>
              <a:t>(C1, C2, C1 &gt; C2): When conflict happens, keep operations in C1</a:t>
            </a:r>
          </a:p>
          <a:p>
            <a:pPr lvl="1"/>
            <a:r>
              <a:rPr lang="en-US" altLang="zh-CN" b="1" dirty="0" err="1" smtClean="0"/>
              <a:t>Min_Change_Merge</a:t>
            </a:r>
            <a:r>
              <a:rPr lang="en-US" altLang="zh-CN" dirty="0" smtClean="0"/>
              <a:t>(C1, C2): Make minimal changes on existing bind/remove operations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20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FM, CS’s, and Plan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97" y="808723"/>
            <a:ext cx="66015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537920" y="2996952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{W}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4048" y="508518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{P}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95936" y="5085183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{S}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2160" y="510121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{G}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20272" y="510121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{N}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28384" y="5085184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{F}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5936" y="4725144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</p:cNvCxnSpPr>
          <p:nvPr/>
        </p:nvCxnSpPr>
        <p:spPr>
          <a:xfrm>
            <a:off x="4499992" y="5568526"/>
            <a:ext cx="0" cy="352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08104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6516216" y="4725144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7524328" y="4725144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8532440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5936" y="5920679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</p:cNvCxnSpPr>
          <p:nvPr/>
        </p:nvCxnSpPr>
        <p:spPr>
          <a:xfrm>
            <a:off x="5508104" y="5568527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</p:cNvCxnSpPr>
          <p:nvPr/>
        </p:nvCxnSpPr>
        <p:spPr>
          <a:xfrm>
            <a:off x="6516216" y="5584557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</p:cNvCxnSpPr>
          <p:nvPr/>
        </p:nvCxnSpPr>
        <p:spPr>
          <a:xfrm>
            <a:off x="7524328" y="5584557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4"/>
          </p:cNvCxnSpPr>
          <p:nvPr/>
        </p:nvCxnSpPr>
        <p:spPr>
          <a:xfrm>
            <a:off x="8532440" y="5568527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68144" y="633582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516216" y="5920679"/>
            <a:ext cx="0" cy="41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6931598" y="2204864"/>
            <a:ext cx="220756" cy="1932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868470" y="6335886"/>
            <a:ext cx="319828" cy="293463"/>
            <a:chOff x="750627" y="4624417"/>
            <a:chExt cx="1234228" cy="1203178"/>
          </a:xfrm>
        </p:grpSpPr>
        <p:sp>
          <p:nvSpPr>
            <p:cNvPr id="29" name="Oval 28"/>
            <p:cNvSpPr/>
            <p:nvPr/>
          </p:nvSpPr>
          <p:spPr bwMode="auto">
            <a:xfrm>
              <a:off x="750627" y="4624417"/>
              <a:ext cx="1234228" cy="120317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965817" y="4833678"/>
              <a:ext cx="808392" cy="761904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164288" y="6479842"/>
            <a:ext cx="704182" cy="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7" idx="0"/>
          </p:cNvCxnSpPr>
          <p:nvPr/>
        </p:nvCxnSpPr>
        <p:spPr>
          <a:xfrm>
            <a:off x="7041976" y="2398106"/>
            <a:ext cx="0" cy="59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>
            <a:off x="4499992" y="4725144"/>
            <a:ext cx="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4"/>
          </p:cNvCxnSpPr>
          <p:nvPr/>
        </p:nvCxnSpPr>
        <p:spPr>
          <a:xfrm rot="5400000">
            <a:off x="6156672" y="3839839"/>
            <a:ext cx="1244849" cy="5257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Product Manager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12" y="1916832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Portal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3068960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203" y="3063644"/>
            <a:ext cx="88572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628385" y="3063644"/>
            <a:ext cx="95172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012160" y="3068960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452320" y="3068960"/>
            <a:ext cx="151216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1598043" y="3001208"/>
            <a:ext cx="93637" cy="8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6494587" y="2996952"/>
            <a:ext cx="93637" cy="8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3398243" y="2996952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54427" y="2996952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Oval 14"/>
          <p:cNvSpPr/>
          <p:nvPr/>
        </p:nvSpPr>
        <p:spPr>
          <a:xfrm>
            <a:off x="8078763" y="2996952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Straight Connector 16"/>
          <p:cNvCxnSpPr>
            <a:stCxn id="4" idx="2"/>
            <a:endCxn id="10" idx="0"/>
          </p:cNvCxnSpPr>
          <p:nvPr/>
        </p:nvCxnSpPr>
        <p:spPr>
          <a:xfrm flipH="1">
            <a:off x="1644862" y="2276872"/>
            <a:ext cx="2855130" cy="7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13" idx="7"/>
          </p:cNvCxnSpPr>
          <p:nvPr/>
        </p:nvCxnSpPr>
        <p:spPr>
          <a:xfrm flipH="1">
            <a:off x="3478167" y="2276872"/>
            <a:ext cx="1021825" cy="73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4499992" y="2276872"/>
            <a:ext cx="60125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2" idx="0"/>
          </p:cNvCxnSpPr>
          <p:nvPr/>
        </p:nvCxnSpPr>
        <p:spPr>
          <a:xfrm>
            <a:off x="4499992" y="2276872"/>
            <a:ext cx="204141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15" idx="0"/>
          </p:cNvCxnSpPr>
          <p:nvPr/>
        </p:nvCxnSpPr>
        <p:spPr>
          <a:xfrm>
            <a:off x="4499992" y="2276872"/>
            <a:ext cx="36255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552" y="177281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INPUT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3975447"/>
            <a:ext cx="1395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COMMIT </a:t>
            </a:r>
            <a:endParaRPr lang="zh-CN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70493" y="4581128"/>
            <a:ext cx="653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Web Portal,  Persistence,  GUI,  Security,  Network,  Performance,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u="sng" dirty="0" smtClean="0"/>
              <a:t>Templates</a:t>
            </a:r>
            <a:r>
              <a:rPr lang="en-US" altLang="zh-CN" dirty="0" smtClean="0"/>
              <a:t>            // Mandatory child of </a:t>
            </a:r>
            <a:r>
              <a:rPr lang="en-US" altLang="zh-CN" i="1" dirty="0" smtClean="0"/>
              <a:t>GUI</a:t>
            </a:r>
          </a:p>
          <a:p>
            <a:r>
              <a:rPr lang="en-US" altLang="zh-CN" dirty="0" smtClean="0"/>
              <a:t> }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2.1 Security Specialist (3 CS’s)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593" y="836712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11772" y="1983524"/>
            <a:ext cx="185053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Authentication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050066" y="1983524"/>
            <a:ext cx="95172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433841" y="1988840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Transfer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3819924" y="1916832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Straight Connector 18"/>
          <p:cNvCxnSpPr>
            <a:stCxn id="4" idx="2"/>
            <a:endCxn id="13" idx="7"/>
          </p:cNvCxnSpPr>
          <p:nvPr/>
        </p:nvCxnSpPr>
        <p:spPr>
          <a:xfrm flipH="1">
            <a:off x="3899848" y="1196752"/>
            <a:ext cx="1021825" cy="73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7" idx="0"/>
          </p:cNvCxnSpPr>
          <p:nvPr/>
        </p:nvCxnSpPr>
        <p:spPr>
          <a:xfrm>
            <a:off x="4921673" y="1196752"/>
            <a:ext cx="604257" cy="78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099" y="69269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INPUT</a:t>
            </a:r>
            <a:endParaRPr lang="zh-CN" altLang="en-US" sz="2400" b="1" dirty="0"/>
          </a:p>
        </p:txBody>
      </p:sp>
      <p:cxnSp>
        <p:nvCxnSpPr>
          <p:cNvPr id="18" name="Straight Connector 17"/>
          <p:cNvCxnSpPr>
            <a:stCxn id="4" idx="2"/>
            <a:endCxn id="8" idx="0"/>
          </p:cNvCxnSpPr>
          <p:nvPr/>
        </p:nvCxnSpPr>
        <p:spPr>
          <a:xfrm>
            <a:off x="4921673" y="1196752"/>
            <a:ext cx="205222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9905" y="234888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requires</a:t>
            </a:r>
            <a:endParaRPr lang="zh-CN" altLang="en-US" i="1" dirty="0"/>
          </a:p>
        </p:txBody>
      </p:sp>
      <p:cxnSp>
        <p:nvCxnSpPr>
          <p:cNvPr id="31" name="Elbow Connector 30"/>
          <p:cNvCxnSpPr>
            <a:stCxn id="7" idx="2"/>
          </p:cNvCxnSpPr>
          <p:nvPr/>
        </p:nvCxnSpPr>
        <p:spPr>
          <a:xfrm rot="5400000">
            <a:off x="4911443" y="2094433"/>
            <a:ext cx="365356" cy="863619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3641" y="234888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requires</a:t>
            </a:r>
            <a:endParaRPr lang="zh-CN" altLang="en-US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223801" y="1563025"/>
            <a:ext cx="633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81713" y="16288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4700" y="1573580"/>
            <a:ext cx="50818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1897337" y="3356992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968234" y="4503804"/>
            <a:ext cx="929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13361" y="4503804"/>
            <a:ext cx="95172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nntp</a:t>
            </a:r>
            <a:endParaRPr lang="zh-CN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81112" y="4509120"/>
            <a:ext cx="920481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endParaRPr lang="zh-CN" altLang="en-US" dirty="0"/>
          </a:p>
        </p:txBody>
      </p:sp>
      <p:cxnSp>
        <p:nvCxnSpPr>
          <p:cNvPr id="47" name="Straight Connector 46"/>
          <p:cNvCxnSpPr>
            <a:stCxn id="42" idx="2"/>
            <a:endCxn id="43" idx="0"/>
          </p:cNvCxnSpPr>
          <p:nvPr/>
        </p:nvCxnSpPr>
        <p:spPr>
          <a:xfrm flipH="1">
            <a:off x="1432786" y="3717032"/>
            <a:ext cx="1184631" cy="78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0"/>
          </p:cNvCxnSpPr>
          <p:nvPr/>
        </p:nvCxnSpPr>
        <p:spPr>
          <a:xfrm>
            <a:off x="2589224" y="4149080"/>
            <a:ext cx="1" cy="35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2"/>
            <a:endCxn id="45" idx="0"/>
          </p:cNvCxnSpPr>
          <p:nvPr/>
        </p:nvCxnSpPr>
        <p:spPr>
          <a:xfrm>
            <a:off x="2617417" y="3717032"/>
            <a:ext cx="112393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3361" y="4083305"/>
            <a:ext cx="1027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45798" y="4149080"/>
            <a:ext cx="1335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7264" y="3813324"/>
            <a:ext cx="50818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cxnSp>
        <p:nvCxnSpPr>
          <p:cNvPr id="59" name="Elbow Connector 58"/>
          <p:cNvCxnSpPr>
            <a:stCxn id="8" idx="2"/>
            <a:endCxn id="43" idx="1"/>
          </p:cNvCxnSpPr>
          <p:nvPr/>
        </p:nvCxnSpPr>
        <p:spPr>
          <a:xfrm rot="5400000">
            <a:off x="2803596" y="513519"/>
            <a:ext cx="2334944" cy="6005667"/>
          </a:xfrm>
          <a:prstGeom prst="bentConnector4">
            <a:avLst>
              <a:gd name="adj1" fmla="val 28853"/>
              <a:gd name="adj2" fmla="val 103806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61833" y="76470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CS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625529" y="3255367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CS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6210816" y="3386609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66" name="Rectangle 65"/>
          <p:cNvSpPr/>
          <p:nvPr/>
        </p:nvSpPr>
        <p:spPr>
          <a:xfrm>
            <a:off x="5281713" y="4533421"/>
            <a:ext cx="929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endParaRPr lang="zh-CN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26840" y="4533421"/>
            <a:ext cx="95172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</a:t>
            </a:r>
            <a:endParaRPr lang="zh-CN" altLang="en-US" dirty="0"/>
          </a:p>
        </p:txBody>
      </p:sp>
      <p:sp>
        <p:nvSpPr>
          <p:cNvPr id="68" name="Rectangle 67"/>
          <p:cNvSpPr/>
          <p:nvPr/>
        </p:nvSpPr>
        <p:spPr>
          <a:xfrm>
            <a:off x="7594591" y="4538737"/>
            <a:ext cx="920481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minute</a:t>
            </a:r>
            <a:endParaRPr lang="zh-CN" altLang="en-US" dirty="0"/>
          </a:p>
        </p:txBody>
      </p: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 flipH="1">
            <a:off x="5746265" y="3746649"/>
            <a:ext cx="1184631" cy="78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7" idx="0"/>
          </p:cNvCxnSpPr>
          <p:nvPr/>
        </p:nvCxnSpPr>
        <p:spPr>
          <a:xfrm>
            <a:off x="6902703" y="4178697"/>
            <a:ext cx="1" cy="35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2"/>
            <a:endCxn id="68" idx="0"/>
          </p:cNvCxnSpPr>
          <p:nvPr/>
        </p:nvCxnSpPr>
        <p:spPr>
          <a:xfrm>
            <a:off x="6930896" y="3746649"/>
            <a:ext cx="112393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59277" y="4178697"/>
            <a:ext cx="1254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10743" y="38429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39008" y="32849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CS</a:t>
            </a:r>
            <a:r>
              <a:rPr lang="en-US" altLang="zh-CN" sz="2400" baseline="-25000" dirty="0" smtClean="0"/>
              <a:t>3</a:t>
            </a:r>
            <a:endParaRPr lang="zh-CN" altLang="en-US" sz="2400" baseline="-25000" dirty="0"/>
          </a:p>
        </p:txBody>
      </p:sp>
      <p:cxnSp>
        <p:nvCxnSpPr>
          <p:cNvPr id="78" name="Elbow Connector 77"/>
          <p:cNvCxnSpPr>
            <a:stCxn id="43" idx="2"/>
            <a:endCxn id="66" idx="2"/>
          </p:cNvCxnSpPr>
          <p:nvPr/>
        </p:nvCxnSpPr>
        <p:spPr>
          <a:xfrm rot="16200000" flipH="1">
            <a:off x="3574717" y="2721912"/>
            <a:ext cx="29617" cy="4313479"/>
          </a:xfrm>
          <a:prstGeom prst="bentConnector3">
            <a:avLst>
              <a:gd name="adj1" fmla="val 871854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74317" y="5085184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excludes</a:t>
            </a:r>
            <a:endParaRPr lang="zh-CN" altLang="en-US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9552" y="5301208"/>
            <a:ext cx="132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COMMIT</a:t>
            </a:r>
            <a:endParaRPr lang="zh-CN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27584" y="5685055"/>
            <a:ext cx="806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{  Security,  Authentication, </a:t>
            </a:r>
            <a:r>
              <a:rPr lang="en-US" altLang="zh-CN" b="1" u="sng" dirty="0" smtClean="0"/>
              <a:t>User</a:t>
            </a:r>
            <a:r>
              <a:rPr lang="en-US" altLang="zh-CN" b="1" dirty="0" smtClean="0"/>
              <a:t> </a:t>
            </a:r>
            <a:r>
              <a:rPr lang="en-US" altLang="zh-CN" b="1" u="sng" dirty="0" smtClean="0"/>
              <a:t>Login</a:t>
            </a:r>
            <a:r>
              <a:rPr lang="en-US" altLang="zh-CN" dirty="0" smtClean="0"/>
              <a:t>,  Storage,  </a:t>
            </a:r>
            <a:r>
              <a:rPr lang="en-US" altLang="zh-CN" b="1" u="sng" dirty="0" smtClean="0"/>
              <a:t>Database</a:t>
            </a:r>
            <a:r>
              <a:rPr lang="en-US" altLang="zh-CN" dirty="0" smtClean="0"/>
              <a:t>,  </a:t>
            </a:r>
            <a:r>
              <a:rPr lang="en-US" altLang="zh-CN" b="1" dirty="0" smtClean="0"/>
              <a:t>~ </a:t>
            </a:r>
            <a:r>
              <a:rPr lang="en-US" altLang="zh-CN" b="1" u="sng" dirty="0" smtClean="0"/>
              <a:t>XML</a:t>
            </a:r>
            <a:r>
              <a:rPr lang="en-US" altLang="zh-CN" b="1" dirty="0" smtClean="0"/>
              <a:t>,    </a:t>
            </a:r>
            <a:r>
              <a:rPr lang="en-US" altLang="zh-CN" dirty="0" smtClean="0"/>
              <a:t>~ Transfer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}</a:t>
            </a:r>
            <a:endParaRPr lang="en-US" altLang="zh-CN" b="1" dirty="0" smtClean="0"/>
          </a:p>
          <a:p>
            <a:r>
              <a:rPr lang="en-US" altLang="zh-CN" dirty="0" smtClean="0"/>
              <a:t>2. {  Network, ~ https,  </a:t>
            </a:r>
            <a:r>
              <a:rPr lang="en-US" altLang="zh-CN" dirty="0" err="1" smtClean="0"/>
              <a:t>nttp</a:t>
            </a:r>
            <a:r>
              <a:rPr lang="en-US" altLang="zh-CN" dirty="0" smtClean="0"/>
              <a:t>,  ftp  }</a:t>
            </a:r>
          </a:p>
          <a:p>
            <a:r>
              <a:rPr lang="en-US" altLang="zh-CN" dirty="0" smtClean="0"/>
              <a:t>3. {  Performance, 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 </a:t>
            </a:r>
            <a:r>
              <a:rPr lang="en-US" altLang="zh-CN" b="1" dirty="0" smtClean="0"/>
              <a:t>~ </a:t>
            </a:r>
            <a:r>
              <a:rPr lang="en-US" altLang="zh-CN" b="1" u="sng" dirty="0" smtClean="0"/>
              <a:t>second</a:t>
            </a:r>
            <a:r>
              <a:rPr lang="en-US" altLang="zh-CN" b="1" dirty="0" smtClean="0"/>
              <a:t>,   ~ </a:t>
            </a:r>
            <a:r>
              <a:rPr lang="en-US" altLang="zh-CN" b="1" u="sng" dirty="0" smtClean="0"/>
              <a:t>minute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  <p:cxnSp>
        <p:nvCxnSpPr>
          <p:cNvPr id="85" name="Straight Arrow Connector 84"/>
          <p:cNvCxnSpPr>
            <a:stCxn id="6" idx="1"/>
          </p:cNvCxnSpPr>
          <p:nvPr/>
        </p:nvCxnSpPr>
        <p:spPr>
          <a:xfrm flipH="1">
            <a:off x="1453515" y="2163544"/>
            <a:ext cx="1358257" cy="53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71688" y="2123564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requires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4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About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88632"/>
          </a:xfrm>
        </p:spPr>
        <p:txBody>
          <a:bodyPr/>
          <a:lstStyle/>
          <a:p>
            <a:r>
              <a:rPr lang="en-US" altLang="zh-CN" dirty="0" smtClean="0"/>
              <a:t>The Work</a:t>
            </a:r>
          </a:p>
          <a:p>
            <a:pPr lvl="1"/>
            <a:r>
              <a:rPr lang="en-US" altLang="zh-CN" dirty="0" err="1" smtClean="0"/>
              <a:t>Marcilio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Mendonca</a:t>
            </a:r>
            <a:r>
              <a:rPr lang="en-US" altLang="zh-CN" dirty="0" smtClean="0"/>
              <a:t>, Donald Cowan (University of Waterloo, 2007 – 2008)</a:t>
            </a:r>
          </a:p>
          <a:p>
            <a:pPr lvl="1"/>
            <a:r>
              <a:rPr lang="en-US" altLang="zh-CN" dirty="0" smtClean="0"/>
              <a:t>2007: </a:t>
            </a:r>
            <a:r>
              <a:rPr lang="en-US" altLang="zh-CN" i="1" dirty="0" smtClean="0"/>
              <a:t>Support for Collaborative Feature-Based Product Configuration in Software Product Lines   </a:t>
            </a:r>
            <a:r>
              <a:rPr lang="en-US" altLang="zh-CN" dirty="0" smtClean="0"/>
              <a:t>(Technical Report)</a:t>
            </a:r>
          </a:p>
          <a:p>
            <a:pPr lvl="1"/>
            <a:r>
              <a:rPr lang="en-US" altLang="zh-CN" dirty="0" smtClean="0"/>
              <a:t>2008: </a:t>
            </a:r>
            <a:r>
              <a:rPr lang="en-US" altLang="zh-CN" i="1" dirty="0" smtClean="0"/>
              <a:t>Decision-Making Coordination in Collaborative Product Configuration  </a:t>
            </a:r>
            <a:r>
              <a:rPr lang="en-US" altLang="zh-CN" dirty="0" smtClean="0"/>
              <a:t>(SAC ‘08)</a:t>
            </a:r>
          </a:p>
          <a:p>
            <a:r>
              <a:rPr lang="en-US" altLang="zh-CN" dirty="0" smtClean="0"/>
              <a:t>Relation to Our Work</a:t>
            </a:r>
          </a:p>
          <a:p>
            <a:pPr lvl="1"/>
            <a:r>
              <a:rPr lang="en-US" altLang="zh-CN" dirty="0" smtClean="0"/>
              <a:t>Our work: Collaborative feature model construction</a:t>
            </a:r>
          </a:p>
          <a:p>
            <a:pPr lvl="1"/>
            <a:r>
              <a:rPr lang="en-US" altLang="zh-CN" dirty="0" smtClean="0"/>
              <a:t>Support for configuration is one of the next 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131" y="203540"/>
            <a:ext cx="4724997" cy="77718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2.2 Web Designer</a:t>
            </a:r>
            <a:endParaRPr lang="zh-CN" alt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39752" y="1340768"/>
            <a:ext cx="86409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900193" y="2271556"/>
            <a:ext cx="123975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Resolution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1886075" y="2209120"/>
            <a:ext cx="93637" cy="8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14" name="Oval 13"/>
          <p:cNvSpPr/>
          <p:nvPr/>
        </p:nvSpPr>
        <p:spPr>
          <a:xfrm>
            <a:off x="3470251" y="2204864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1932894" y="1700808"/>
            <a:ext cx="838906" cy="5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4" idx="0"/>
          </p:cNvCxnSpPr>
          <p:nvPr/>
        </p:nvCxnSpPr>
        <p:spPr>
          <a:xfrm>
            <a:off x="2771800" y="1700808"/>
            <a:ext cx="74527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119675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INPUT</a:t>
            </a:r>
            <a:endParaRPr lang="zh-CN" alt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67544" y="3226093"/>
            <a:ext cx="144016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105" y="3220777"/>
            <a:ext cx="123975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Login</a:t>
            </a:r>
            <a:endParaRPr lang="zh-CN" altLang="en-US" dirty="0"/>
          </a:p>
        </p:txBody>
      </p:sp>
      <p:sp>
        <p:nvSpPr>
          <p:cNvPr id="29" name="Oval 28"/>
          <p:cNvSpPr/>
          <p:nvPr/>
        </p:nvSpPr>
        <p:spPr>
          <a:xfrm>
            <a:off x="1093987" y="3140968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2678163" y="3154085"/>
            <a:ext cx="93637" cy="8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Straight Connector 31"/>
          <p:cNvCxnSpPr>
            <a:stCxn id="29" idx="0"/>
            <a:endCxn id="6" idx="2"/>
          </p:cNvCxnSpPr>
          <p:nvPr/>
        </p:nvCxnSpPr>
        <p:spPr>
          <a:xfrm flipV="1">
            <a:off x="1140806" y="2636912"/>
            <a:ext cx="83890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0"/>
            <a:endCxn id="6" idx="2"/>
          </p:cNvCxnSpPr>
          <p:nvPr/>
        </p:nvCxnSpPr>
        <p:spPr>
          <a:xfrm flipH="1" flipV="1">
            <a:off x="1979712" y="2636912"/>
            <a:ext cx="745270" cy="51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3"/>
          </p:cNvCxnSpPr>
          <p:nvPr/>
        </p:nvCxnSpPr>
        <p:spPr>
          <a:xfrm flipH="1">
            <a:off x="3347864" y="3400797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9872" y="3059668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requires</a:t>
            </a:r>
            <a:endParaRPr lang="zh-CN" alt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32040" y="1196751"/>
            <a:ext cx="132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COMMIT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92080" y="1952836"/>
            <a:ext cx="3951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  GUI,  </a:t>
            </a:r>
            <a:r>
              <a:rPr lang="en-US" altLang="zh-CN" b="1" u="sng" dirty="0" smtClean="0"/>
              <a:t>Templates</a:t>
            </a:r>
            <a:r>
              <a:rPr lang="en-US" altLang="zh-CN" dirty="0" smtClean="0"/>
              <a:t>,  Resolution,  Header, </a:t>
            </a:r>
          </a:p>
          <a:p>
            <a:r>
              <a:rPr lang="en-US" altLang="zh-CN" dirty="0" smtClean="0"/>
              <a:t>   ~ User Login,   </a:t>
            </a:r>
            <a:r>
              <a:rPr lang="en-US" altLang="zh-CN" b="1" dirty="0" smtClean="0"/>
              <a:t>~</a:t>
            </a:r>
            <a:r>
              <a:rPr lang="en-US" altLang="zh-CN" b="1" u="sng" dirty="0" smtClean="0"/>
              <a:t>Authentication</a:t>
            </a:r>
            <a:r>
              <a:rPr lang="en-US" altLang="zh-CN" dirty="0" smtClean="0"/>
              <a:t>  } </a:t>
            </a:r>
            <a:endParaRPr lang="zh-CN" alt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431179" y="3875948"/>
            <a:ext cx="4724997" cy="77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2.3 Database Manager</a:t>
            </a:r>
            <a:endParaRPr lang="zh-CN" alt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2108105" y="4784035"/>
            <a:ext cx="136214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68990" y="5720139"/>
            <a:ext cx="109672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2909551" y="5714823"/>
            <a:ext cx="123975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cxnSp>
        <p:nvCxnSpPr>
          <p:cNvPr id="46" name="Straight Connector 45"/>
          <p:cNvCxnSpPr>
            <a:stCxn id="41" idx="2"/>
            <a:endCxn id="42" idx="0"/>
          </p:cNvCxnSpPr>
          <p:nvPr/>
        </p:nvCxnSpPr>
        <p:spPr>
          <a:xfrm flipH="1">
            <a:off x="1817353" y="5144075"/>
            <a:ext cx="97182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2"/>
            <a:endCxn id="43" idx="0"/>
          </p:cNvCxnSpPr>
          <p:nvPr/>
        </p:nvCxnSpPr>
        <p:spPr>
          <a:xfrm>
            <a:off x="2789178" y="5144075"/>
            <a:ext cx="740253" cy="57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2886" y="464001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INPUT</a:t>
            </a:r>
            <a:endParaRPr lang="zh-CN" alt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41398" y="4640018"/>
            <a:ext cx="132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COMMIT</a:t>
            </a:r>
            <a:endParaRPr lang="zh-CN" alt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5291916"/>
            <a:ext cx="351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  Persistence,  XML,   ~</a:t>
            </a:r>
            <a:r>
              <a:rPr lang="en-US" altLang="zh-CN" b="1" u="sng" dirty="0" smtClean="0"/>
              <a:t>Database</a:t>
            </a:r>
            <a:r>
              <a:rPr lang="en-US" altLang="zh-CN" dirty="0"/>
              <a:t> </a:t>
            </a:r>
            <a:r>
              <a:rPr lang="en-US" altLang="zh-CN" dirty="0" smtClean="0"/>
              <a:t>  } </a:t>
            </a:r>
            <a:endParaRPr lang="zh-CN" alt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303265" y="5432107"/>
            <a:ext cx="856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83768" y="515719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 1: </a:t>
            </a:r>
            <a:r>
              <a:rPr lang="en-US" altLang="zh-CN" dirty="0" err="1" smtClean="0"/>
              <a:t>Priority_Merge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altLang="zh-CN" dirty="0" smtClean="0"/>
              <a:t>Conflicts</a:t>
            </a:r>
          </a:p>
          <a:p>
            <a:pPr lvl="1"/>
            <a:r>
              <a:rPr lang="en-US" altLang="zh-CN" dirty="0" smtClean="0"/>
              <a:t>Security Specialist:  {  Security,  </a:t>
            </a:r>
            <a:r>
              <a:rPr lang="en-US" altLang="zh-CN" b="1" dirty="0" smtClean="0">
                <a:solidFill>
                  <a:srgbClr val="FF0000"/>
                </a:solidFill>
              </a:rPr>
              <a:t>Authentication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User Login</a:t>
            </a:r>
            <a:r>
              <a:rPr lang="en-US" altLang="zh-CN" dirty="0" smtClean="0"/>
              <a:t>,  Storage,  Database,  ~XML</a:t>
            </a:r>
            <a:r>
              <a:rPr lang="en-US" altLang="zh-CN" b="1" dirty="0" smtClean="0"/>
              <a:t>,                 </a:t>
            </a:r>
            <a:r>
              <a:rPr lang="en-US" altLang="zh-CN" dirty="0" smtClean="0"/>
              <a:t>~Transfer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}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Web Designer: {  GUI,  Templates,  Resolution,  Header,  </a:t>
            </a:r>
            <a:r>
              <a:rPr lang="en-US" altLang="zh-CN" b="1" dirty="0" smtClean="0">
                <a:solidFill>
                  <a:srgbClr val="FF0000"/>
                </a:solidFill>
              </a:rPr>
              <a:t>~User Login</a:t>
            </a:r>
            <a:r>
              <a:rPr lang="en-US" altLang="zh-CN" dirty="0" smtClean="0"/>
              <a:t>,   </a:t>
            </a:r>
            <a:r>
              <a:rPr lang="en-US" altLang="zh-CN" b="1" dirty="0" smtClean="0">
                <a:solidFill>
                  <a:srgbClr val="FF0000"/>
                </a:solidFill>
              </a:rPr>
              <a:t>~Authentication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Resolve: Security Specialist &gt; Web Designer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{ ..., Authentication, User Login, … }</a:t>
            </a:r>
          </a:p>
          <a:p>
            <a:pPr lvl="1"/>
            <a:endParaRPr lang="zh-CN" alt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43608" y="5111827"/>
            <a:ext cx="576064" cy="26138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Merge 2: </a:t>
            </a:r>
            <a:r>
              <a:rPr lang="en-US" altLang="zh-CN" dirty="0" err="1" smtClean="0"/>
              <a:t>Min_Change_Merge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688632"/>
          </a:xfrm>
        </p:spPr>
        <p:txBody>
          <a:bodyPr/>
          <a:lstStyle/>
          <a:p>
            <a:r>
              <a:rPr lang="en-US" altLang="zh-CN" dirty="0" smtClean="0"/>
              <a:t>Conflicts</a:t>
            </a:r>
          </a:p>
          <a:p>
            <a:pPr lvl="1"/>
            <a:r>
              <a:rPr lang="en-US" altLang="zh-CN" dirty="0" smtClean="0"/>
              <a:t>Security Specialist:  {  Security,  Authentication, User Login,  Storage,  </a:t>
            </a:r>
            <a:r>
              <a:rPr lang="en-US" altLang="zh-CN" b="1" dirty="0" smtClean="0">
                <a:solidFill>
                  <a:srgbClr val="FF0000"/>
                </a:solidFill>
              </a:rPr>
              <a:t>Database</a:t>
            </a:r>
            <a:r>
              <a:rPr lang="en-US" altLang="zh-CN" dirty="0" smtClean="0"/>
              <a:t>,  </a:t>
            </a:r>
            <a:r>
              <a:rPr lang="en-US" altLang="zh-CN" b="1" dirty="0" smtClean="0">
                <a:solidFill>
                  <a:srgbClr val="FF0000"/>
                </a:solidFill>
              </a:rPr>
              <a:t>~XML</a:t>
            </a:r>
            <a:r>
              <a:rPr lang="en-US" altLang="zh-CN" b="1" dirty="0" smtClean="0"/>
              <a:t>,  </a:t>
            </a:r>
            <a:r>
              <a:rPr lang="en-US" altLang="zh-CN" dirty="0" smtClean="0"/>
              <a:t>~Transfer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Database Manager: {  Persistence, </a:t>
            </a:r>
            <a:r>
              <a:rPr lang="en-US" altLang="zh-CN" b="1" dirty="0" smtClean="0">
                <a:solidFill>
                  <a:srgbClr val="FF0000"/>
                </a:solidFill>
              </a:rPr>
              <a:t>~Database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XML</a:t>
            </a:r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Resolve</a:t>
            </a:r>
          </a:p>
          <a:p>
            <a:pPr lvl="1"/>
            <a:r>
              <a:rPr lang="en-US" altLang="zh-CN" dirty="0" smtClean="0"/>
              <a:t>Attempt #1: Keep { Database },  change 1 operation: </a:t>
            </a:r>
            <a:br>
              <a:rPr lang="en-US" altLang="zh-CN" dirty="0" smtClean="0"/>
            </a:br>
            <a:r>
              <a:rPr lang="en-US" altLang="zh-CN" dirty="0" smtClean="0"/>
              <a:t>          { XML } 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   { ~ XML }     </a:t>
            </a:r>
            <a:r>
              <a:rPr lang="en-US" altLang="zh-CN" i="1" dirty="0" smtClean="0"/>
              <a:t>(Database Manager)</a:t>
            </a:r>
          </a:p>
          <a:p>
            <a:pPr lvl="1"/>
            <a:r>
              <a:rPr lang="en-US" altLang="zh-CN" dirty="0" smtClean="0"/>
              <a:t>Attempt #2: Keep { XML }, change 5 operations:</a:t>
            </a:r>
            <a:br>
              <a:rPr lang="en-US" altLang="zh-CN" dirty="0" smtClean="0"/>
            </a:br>
            <a:r>
              <a:rPr lang="en-US" altLang="zh-CN" dirty="0" smtClean="0"/>
              <a:t> { Storage, ~Transfer, ~https,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~second}</a:t>
            </a:r>
            <a:r>
              <a:rPr lang="en-US" altLang="zh-CN" dirty="0" smtClean="0">
                <a:sym typeface="Wingdings" pitchFamily="2" charset="2"/>
              </a:rPr>
              <a:t>{ ~Storage, Transfer, https, ~</a:t>
            </a:r>
            <a:r>
              <a:rPr lang="en-US" altLang="zh-CN" dirty="0" err="1" smtClean="0">
                <a:sym typeface="Wingdings" pitchFamily="2" charset="2"/>
              </a:rPr>
              <a:t>ms</a:t>
            </a:r>
            <a:r>
              <a:rPr lang="en-US" altLang="zh-CN" dirty="0" smtClean="0">
                <a:sym typeface="Wingdings" pitchFamily="2" charset="2"/>
              </a:rPr>
              <a:t>, second}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(Security Specialist)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Conclusion: Keep { Database }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4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616624"/>
          </a:xfrm>
        </p:spPr>
        <p:txBody>
          <a:bodyPr/>
          <a:lstStyle/>
          <a:p>
            <a:r>
              <a:rPr lang="en-US" altLang="zh-CN" dirty="0" smtClean="0"/>
              <a:t>A two-staged, role-based, controlled collaboration</a:t>
            </a:r>
          </a:p>
          <a:p>
            <a:r>
              <a:rPr lang="en-US" altLang="zh-CN" dirty="0" smtClean="0"/>
              <a:t>A work unit is a feature sub-tree</a:t>
            </a:r>
          </a:p>
          <a:p>
            <a:r>
              <a:rPr lang="en-US" altLang="zh-CN" dirty="0" smtClean="0"/>
              <a:t>Planning is based on dependencies between work units</a:t>
            </a:r>
          </a:p>
          <a:p>
            <a:endParaRPr lang="en-US" altLang="zh-CN" dirty="0"/>
          </a:p>
          <a:p>
            <a:r>
              <a:rPr lang="en-US" altLang="zh-CN" dirty="0" smtClean="0"/>
              <a:t>Possible Improvements</a:t>
            </a:r>
          </a:p>
          <a:p>
            <a:pPr lvl="1"/>
            <a:r>
              <a:rPr lang="en-US" altLang="zh-CN" dirty="0" smtClean="0"/>
              <a:t>Planning Strategy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5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Planning Strategy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14250"/>
          </a:xfrm>
        </p:spPr>
        <p:txBody>
          <a:bodyPr/>
          <a:lstStyle/>
          <a:p>
            <a:r>
              <a:rPr lang="zh-CN" altLang="en-US" dirty="0" smtClean="0"/>
              <a:t>观察前述例子，我们发现</a:t>
            </a:r>
            <a:r>
              <a:rPr lang="en-US" altLang="zh-CN" dirty="0" smtClean="0"/>
              <a:t>{S} (Security Specialist) </a:t>
            </a:r>
            <a:r>
              <a:rPr lang="zh-CN" altLang="en-US" dirty="0" smtClean="0"/>
              <a:t>是依赖图中的一个关键点（度数最大）。假设把</a:t>
            </a:r>
            <a:r>
              <a:rPr lang="en-US" altLang="zh-CN" dirty="0" smtClean="0"/>
              <a:t>S</a:t>
            </a:r>
            <a:r>
              <a:rPr lang="zh-CN" altLang="en-US" dirty="0"/>
              <a:t>安排</a:t>
            </a:r>
            <a:r>
              <a:rPr lang="zh-CN" altLang="en-US" dirty="0" smtClean="0"/>
              <a:t>在其他决策之前做，那么：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不存在例</a:t>
            </a:r>
            <a:r>
              <a:rPr lang="zh-CN" altLang="en-US" dirty="0"/>
              <a:t>子</a:t>
            </a:r>
            <a:r>
              <a:rPr lang="zh-CN" altLang="en-US" dirty="0" smtClean="0"/>
              <a:t>中出现的两个冲突，从而使得关键的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需求最大程度得到满足（因为解决冲突有可能会改变</a:t>
            </a:r>
            <a:r>
              <a:rPr lang="en-US" altLang="zh-CN" dirty="0" smtClean="0"/>
              <a:t>{S}</a:t>
            </a:r>
            <a:r>
              <a:rPr lang="zh-CN" altLang="en-US" dirty="0" smtClean="0"/>
              <a:t>中的决策）</a:t>
            </a:r>
            <a:endParaRPr lang="en-US" altLang="zh-CN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251520" y="4699048"/>
            <a:ext cx="3012672" cy="1807603"/>
            <a:chOff x="107504" y="4077072"/>
            <a:chExt cx="4320480" cy="2592288"/>
          </a:xfrm>
        </p:grpSpPr>
        <p:sp>
          <p:nvSpPr>
            <p:cNvPr id="22" name="Oval 21"/>
            <p:cNvSpPr/>
            <p:nvPr/>
          </p:nvSpPr>
          <p:spPr>
            <a:xfrm>
              <a:off x="1979712" y="4077072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{W}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7504" y="5177905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{P}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907704" y="5171998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{S}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19872" y="5171999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{G}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11560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{N}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31840" y="6186017"/>
              <a:ext cx="1008112" cy="48334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{F}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2" idx="4"/>
              <a:endCxn id="24" idx="0"/>
            </p:cNvCxnSpPr>
            <p:nvPr/>
          </p:nvCxnSpPr>
          <p:spPr>
            <a:xfrm flipH="1">
              <a:off x="2411760" y="4560415"/>
              <a:ext cx="72008" cy="61158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 flipH="1">
              <a:off x="611560" y="4560415"/>
              <a:ext cx="1872208" cy="61749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4"/>
              <a:endCxn id="25" idx="0"/>
            </p:cNvCxnSpPr>
            <p:nvPr/>
          </p:nvCxnSpPr>
          <p:spPr>
            <a:xfrm>
              <a:off x="2483768" y="4560415"/>
              <a:ext cx="1440160" cy="61158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4"/>
              <a:endCxn id="27" idx="0"/>
            </p:cNvCxnSpPr>
            <p:nvPr/>
          </p:nvCxnSpPr>
          <p:spPr>
            <a:xfrm>
              <a:off x="2483768" y="4560415"/>
              <a:ext cx="1152128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  <a:endCxn id="26" idx="0"/>
            </p:cNvCxnSpPr>
            <p:nvPr/>
          </p:nvCxnSpPr>
          <p:spPr>
            <a:xfrm flipH="1">
              <a:off x="1115616" y="4560415"/>
              <a:ext cx="1368152" cy="162560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6"/>
              <a:endCxn id="24" idx="2"/>
            </p:cNvCxnSpPr>
            <p:nvPr/>
          </p:nvCxnSpPr>
          <p:spPr>
            <a:xfrm flipV="1">
              <a:off x="1115616" y="5413670"/>
              <a:ext cx="792088" cy="590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6"/>
              <a:endCxn id="25" idx="2"/>
            </p:cNvCxnSpPr>
            <p:nvPr/>
          </p:nvCxnSpPr>
          <p:spPr>
            <a:xfrm>
              <a:off x="2915816" y="5413670"/>
              <a:ext cx="504056" cy="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7"/>
              <a:endCxn id="24" idx="3"/>
            </p:cNvCxnSpPr>
            <p:nvPr/>
          </p:nvCxnSpPr>
          <p:spPr>
            <a:xfrm flipV="1">
              <a:off x="1472037" y="5584557"/>
              <a:ext cx="583302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5"/>
              <a:endCxn id="27" idx="1"/>
            </p:cNvCxnSpPr>
            <p:nvPr/>
          </p:nvCxnSpPr>
          <p:spPr>
            <a:xfrm>
              <a:off x="2768181" y="5584557"/>
              <a:ext cx="511294" cy="6722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6"/>
              <a:endCxn id="27" idx="2"/>
            </p:cNvCxnSpPr>
            <p:nvPr/>
          </p:nvCxnSpPr>
          <p:spPr>
            <a:xfrm>
              <a:off x="1619672" y="6427689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860032" y="4149080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{W}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48064" y="521050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{P}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60232" y="4151100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{S}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56176" y="522653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{G}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64288" y="522653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{N}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72400" y="5210507"/>
            <a:ext cx="1008112" cy="483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{F}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>
            <a:off x="5868144" y="4390752"/>
            <a:ext cx="792088" cy="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36096" y="4850467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</p:cNvCxnSpPr>
          <p:nvPr/>
        </p:nvCxnSpPr>
        <p:spPr>
          <a:xfrm>
            <a:off x="7164288" y="46344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>
            <a:off x="5652120" y="485046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0"/>
          </p:cNvCxnSpPr>
          <p:nvPr/>
        </p:nvCxnSpPr>
        <p:spPr>
          <a:xfrm>
            <a:off x="6660232" y="4850467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0"/>
          </p:cNvCxnSpPr>
          <p:nvPr/>
        </p:nvCxnSpPr>
        <p:spPr>
          <a:xfrm>
            <a:off x="7668344" y="4850467"/>
            <a:ext cx="0" cy="3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>
            <a:off x="8676456" y="485046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92080" y="604600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4"/>
          </p:cNvCxnSpPr>
          <p:nvPr/>
        </p:nvCxnSpPr>
        <p:spPr>
          <a:xfrm>
            <a:off x="5652120" y="5693850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4"/>
          </p:cNvCxnSpPr>
          <p:nvPr/>
        </p:nvCxnSpPr>
        <p:spPr>
          <a:xfrm>
            <a:off x="6660232" y="5709880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4"/>
          </p:cNvCxnSpPr>
          <p:nvPr/>
        </p:nvCxnSpPr>
        <p:spPr>
          <a:xfrm>
            <a:off x="7668344" y="5709880"/>
            <a:ext cx="0" cy="33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4"/>
          </p:cNvCxnSpPr>
          <p:nvPr/>
        </p:nvCxnSpPr>
        <p:spPr>
          <a:xfrm>
            <a:off x="8676456" y="5693850"/>
            <a:ext cx="0" cy="35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516216" y="6461149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57" name="Straight Arrow Connector 56"/>
          <p:cNvCxnSpPr>
            <a:endCxn id="56" idx="0"/>
          </p:cNvCxnSpPr>
          <p:nvPr/>
        </p:nvCxnSpPr>
        <p:spPr>
          <a:xfrm>
            <a:off x="7164288" y="6046002"/>
            <a:ext cx="0" cy="41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067944" y="4296151"/>
            <a:ext cx="220756" cy="1932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8516542" y="6461209"/>
            <a:ext cx="319828" cy="293463"/>
            <a:chOff x="750627" y="4624417"/>
            <a:chExt cx="1234228" cy="1203178"/>
          </a:xfrm>
        </p:grpSpPr>
        <p:sp>
          <p:nvSpPr>
            <p:cNvPr id="60" name="Oval 59"/>
            <p:cNvSpPr/>
            <p:nvPr/>
          </p:nvSpPr>
          <p:spPr bwMode="auto">
            <a:xfrm>
              <a:off x="750627" y="4624417"/>
              <a:ext cx="1234228" cy="120317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965817" y="4833678"/>
              <a:ext cx="808392" cy="761904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7812360" y="6605165"/>
            <a:ext cx="704182" cy="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6"/>
            <a:endCxn id="38" idx="2"/>
          </p:cNvCxnSpPr>
          <p:nvPr/>
        </p:nvCxnSpPr>
        <p:spPr>
          <a:xfrm flipV="1">
            <a:off x="4288700" y="4390752"/>
            <a:ext cx="571332" cy="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491880" y="5210507"/>
            <a:ext cx="1296144" cy="53971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Planning</a:t>
            </a:r>
            <a:endParaRPr lang="zh-CN" altLang="en-US" dirty="0"/>
          </a:p>
        </p:txBody>
      </p:sp>
      <p:sp>
        <p:nvSpPr>
          <p:cNvPr id="65" name="Rectangle 64"/>
          <p:cNvSpPr/>
          <p:nvPr/>
        </p:nvSpPr>
        <p:spPr>
          <a:xfrm>
            <a:off x="-927014" y="2348880"/>
            <a:ext cx="10729192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按照</a:t>
            </a:r>
            <a:r>
              <a:rPr lang="zh-CN" altLang="en-US" sz="2400" dirty="0" smtClean="0"/>
              <a:t>依赖图的结构来安排</a:t>
            </a:r>
            <a:r>
              <a:rPr lang="zh-CN" altLang="en-US" sz="2400" dirty="0"/>
              <a:t>子任</a:t>
            </a:r>
            <a:r>
              <a:rPr lang="zh-CN" altLang="en-US" sz="2400" dirty="0" smtClean="0"/>
              <a:t>务的顺序，使得：</a:t>
            </a:r>
            <a:endParaRPr lang="en-US" altLang="zh-CN" sz="24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zh-CN" altLang="en-US" sz="2400" dirty="0"/>
              <a:t>关</a:t>
            </a:r>
            <a:r>
              <a:rPr lang="zh-CN" altLang="en-US" sz="2400" dirty="0" smtClean="0"/>
              <a:t>键的任务尽可能先做（从而关键的需求得以满足）</a:t>
            </a:r>
            <a:endParaRPr lang="en-US" altLang="zh-CN" sz="24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zh-CN" altLang="en-US" sz="2400" dirty="0"/>
              <a:t>尽可</a:t>
            </a:r>
            <a:r>
              <a:rPr lang="zh-CN" altLang="en-US" sz="2400" dirty="0" smtClean="0"/>
              <a:t>能降低冲突发生的机会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7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52536" y="2708920"/>
            <a:ext cx="10441160" cy="1035889"/>
          </a:xfrm>
          <a:prstGeom prst="rect">
            <a:avLst/>
          </a:prstGeom>
          <a:solidFill>
            <a:schemeClr val="accent2">
              <a:alpha val="6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8138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184576"/>
          </a:xfrm>
        </p:spPr>
        <p:txBody>
          <a:bodyPr/>
          <a:lstStyle/>
          <a:p>
            <a:r>
              <a:rPr lang="en-US" altLang="zh-CN" dirty="0" smtClean="0"/>
              <a:t>Feature Model = Feature + Relationship</a:t>
            </a:r>
          </a:p>
          <a:p>
            <a:pPr lvl="1"/>
            <a:r>
              <a:rPr lang="en-US" altLang="zh-CN" dirty="0" smtClean="0"/>
              <a:t>Construction: Make </a:t>
            </a:r>
            <a:r>
              <a:rPr lang="en-US" altLang="zh-CN" b="1" dirty="0" smtClean="0"/>
              <a:t>abstraction</a:t>
            </a:r>
            <a:r>
              <a:rPr lang="en-US" altLang="zh-CN" dirty="0" smtClean="0"/>
              <a:t> from a family of similar products in a specific domain</a:t>
            </a:r>
          </a:p>
          <a:p>
            <a:pPr lvl="1"/>
            <a:r>
              <a:rPr lang="en-US" altLang="zh-CN" dirty="0" smtClean="0"/>
              <a:t>Configuration: Derive a product by selecting </a:t>
            </a:r>
            <a:r>
              <a:rPr lang="en-US" altLang="zh-CN" b="1" dirty="0" smtClean="0"/>
              <a:t>features</a:t>
            </a:r>
            <a:r>
              <a:rPr lang="en-US" altLang="zh-CN" dirty="0" smtClean="0"/>
              <a:t> without breaking the </a:t>
            </a:r>
            <a:r>
              <a:rPr lang="en-US" altLang="zh-CN" b="1" dirty="0" smtClean="0"/>
              <a:t>relationships</a:t>
            </a:r>
            <a:endParaRPr lang="zh-CN" alt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47266" y="4200502"/>
            <a:ext cx="2335880" cy="526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Playing Software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54014" y="5223089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Burn CD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7251320" y="5239128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081534" y="6163601"/>
            <a:ext cx="561192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63387" y="6163601"/>
            <a:ext cx="937550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528498" y="5187464"/>
            <a:ext cx="1465384" cy="4974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CD Codec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4" idx="2"/>
            <a:endCxn id="9" idx="0"/>
          </p:cNvCxnSpPr>
          <p:nvPr/>
        </p:nvCxnSpPr>
        <p:spPr bwMode="auto">
          <a:xfrm rot="5400000">
            <a:off x="5008057" y="3980315"/>
            <a:ext cx="460282" cy="19540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 bwMode="auto">
          <a:xfrm rot="16200000" flipH="1">
            <a:off x="5967253" y="4975134"/>
            <a:ext cx="495907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11"/>
          <p:cNvCxnSpPr>
            <a:stCxn id="4" idx="2"/>
            <a:endCxn id="6" idx="0"/>
          </p:cNvCxnSpPr>
          <p:nvPr/>
        </p:nvCxnSpPr>
        <p:spPr bwMode="auto">
          <a:xfrm rot="16200000" flipH="1">
            <a:off x="6757886" y="4184501"/>
            <a:ext cx="511946" cy="1597307"/>
          </a:xfrm>
          <a:prstGeom prst="bentConnector3">
            <a:avLst>
              <a:gd name="adj1" fmla="val 454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stCxn id="5" idx="1"/>
            <a:endCxn id="9" idx="3"/>
          </p:cNvCxnSpPr>
          <p:nvPr/>
        </p:nvCxnSpPr>
        <p:spPr bwMode="auto">
          <a:xfrm flipH="1">
            <a:off x="4993882" y="5427569"/>
            <a:ext cx="660132" cy="8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>
            <a:stCxn id="5" idx="2"/>
            <a:endCxn id="8" idx="1"/>
          </p:cNvCxnSpPr>
          <p:nvPr/>
        </p:nvCxnSpPr>
        <p:spPr bwMode="auto">
          <a:xfrm rot="16200000" flipH="1">
            <a:off x="6171281" y="5675975"/>
            <a:ext cx="736032" cy="6481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78139" y="5891287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139" y="5891287"/>
                <a:ext cx="48122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7332162" y="5648088"/>
            <a:ext cx="480351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 bwMode="auto">
          <a:xfrm>
            <a:off x="7812513" y="5648088"/>
            <a:ext cx="549617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572337" y="5891287"/>
            <a:ext cx="5149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7761049" y="5187257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169667" y="5175384"/>
            <a:ext cx="98554" cy="89270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07346" y="5143922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39552" y="4822413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 bwMode="auto">
          <a:xfrm>
            <a:off x="593086" y="4653136"/>
            <a:ext cx="0" cy="169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32560" y="465313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Optional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 bwMode="auto">
          <a:xfrm>
            <a:off x="1827082" y="4832695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Straight Connector 25"/>
          <p:cNvCxnSpPr>
            <a:stCxn id="25" idx="0"/>
          </p:cNvCxnSpPr>
          <p:nvPr/>
        </p:nvCxnSpPr>
        <p:spPr bwMode="auto">
          <a:xfrm flipH="1" flipV="1">
            <a:off x="1876359" y="4653136"/>
            <a:ext cx="1" cy="179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005910" y="4662661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Mandatory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39731" y="5133965"/>
            <a:ext cx="333659" cy="191350"/>
            <a:chOff x="6348938" y="5837975"/>
            <a:chExt cx="1029968" cy="574888"/>
          </a:xfrm>
        </p:grpSpPr>
        <p:cxnSp>
          <p:nvCxnSpPr>
            <p:cNvPr id="29" name="Straight Connector 28"/>
            <p:cNvCxnSpPr/>
            <p:nvPr/>
          </p:nvCxnSpPr>
          <p:spPr bwMode="auto">
            <a:xfrm flipH="1">
              <a:off x="6348938" y="5837975"/>
              <a:ext cx="480351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829289" y="5837975"/>
              <a:ext cx="549617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589113" y="6140549"/>
              <a:ext cx="5149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1443567" y="506036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XOR-Group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035423" y="5601540"/>
            <a:ext cx="369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435977" y="5417967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Requires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949698" y="5953965"/>
            <a:ext cx="4762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627" y="5692325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27" y="5692325"/>
                <a:ext cx="48122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449477" y="577871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Excludes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75656" y="3744809"/>
            <a:ext cx="623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EXAMPLE: A Feature Model of Audio Playing Software Domain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3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77809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FM Configuration often Involves Multi-Roles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478539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Features span over several technical and non-technical knowledge </a:t>
            </a:r>
          </a:p>
          <a:p>
            <a:pPr marL="457200" lvl="1" indent="0">
              <a:buNone/>
            </a:pPr>
            <a:r>
              <a:rPr lang="en-US" altLang="zh-CN" dirty="0" smtClean="0"/>
              <a:t>      Decision makers </a:t>
            </a:r>
            <a:r>
              <a:rPr lang="en-US" altLang="zh-CN" dirty="0" smtClean="0">
                <a:solidFill>
                  <a:srgbClr val="FF0000"/>
                </a:solidFill>
              </a:rPr>
              <a:t>with different backgrounds </a:t>
            </a:r>
            <a:r>
              <a:rPr lang="en-US" altLang="zh-CN" dirty="0" smtClean="0"/>
              <a:t>(e.g. customer, product manager, software engineer, database administrator)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roles may also have a specific </a:t>
            </a:r>
            <a:r>
              <a:rPr lang="en-US" altLang="zh-CN" dirty="0" smtClean="0">
                <a:solidFill>
                  <a:srgbClr val="FF0000"/>
                </a:solidFill>
              </a:rPr>
              <a:t>authority scheme</a:t>
            </a:r>
            <a:r>
              <a:rPr lang="en-US" altLang="zh-CN" dirty="0" smtClean="0"/>
              <a:t>: the decisions of a particular role (e.g. product manager or customer) should prevail over other roles’ decisions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42436" y="2420888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An Illustrative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92696"/>
            <a:ext cx="8763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136879"/>
            <a:ext cx="610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{W}, {P}, {G}, {S}, {N}, {F}:     </a:t>
            </a:r>
            <a:r>
              <a:rPr lang="en-US" altLang="zh-CN" dirty="0" smtClean="0"/>
              <a:t>Name of the Configuration Spaces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9552" y="6630952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688" y="6453336"/>
            <a:ext cx="29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Constraints between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36004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In practice, FM configuration is a collaborative process</a:t>
            </a:r>
          </a:p>
          <a:p>
            <a:r>
              <a:rPr lang="en-US" altLang="zh-CN" dirty="0" smtClean="0"/>
              <a:t>But no explicitly support for collaborative configuration</a:t>
            </a:r>
          </a:p>
          <a:p>
            <a:pPr lvl="1"/>
            <a:r>
              <a:rPr lang="en-US" altLang="zh-CN" dirty="0" smtClean="0"/>
              <a:t>Numerous interactions required to resolve decision conflicts</a:t>
            </a:r>
          </a:p>
          <a:p>
            <a:pPr lvl="1"/>
            <a:r>
              <a:rPr lang="en-US" altLang="zh-CN" dirty="0" smtClean="0"/>
              <a:t>Risk of requirements misinterpretations</a:t>
            </a:r>
          </a:p>
          <a:p>
            <a:r>
              <a:rPr lang="en-US" altLang="zh-CN" dirty="0" smtClean="0"/>
              <a:t>As a consequence, effective tool support for collaborative configuration is missing.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67944" y="5055159"/>
            <a:ext cx="1008112" cy="762697"/>
            <a:chOff x="6660232" y="5373216"/>
            <a:chExt cx="1008112" cy="7626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5373216"/>
              <a:ext cx="576064" cy="60545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660232" y="5949280"/>
              <a:ext cx="1008112" cy="186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00251" y="5143275"/>
            <a:ext cx="1008112" cy="762697"/>
            <a:chOff x="6660232" y="5373216"/>
            <a:chExt cx="1008112" cy="7626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5373216"/>
              <a:ext cx="576064" cy="60545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660232" y="5949280"/>
              <a:ext cx="1008112" cy="186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66494" y="5928547"/>
            <a:ext cx="1008112" cy="762697"/>
            <a:chOff x="6660232" y="5373216"/>
            <a:chExt cx="1008112" cy="76269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5373216"/>
              <a:ext cx="576064" cy="60545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60232" y="5949280"/>
              <a:ext cx="1008112" cy="186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12486" y="4221088"/>
            <a:ext cx="1008112" cy="762697"/>
            <a:chOff x="6660232" y="5373216"/>
            <a:chExt cx="1008112" cy="7626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5373216"/>
              <a:ext cx="576064" cy="60545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660232" y="5949280"/>
              <a:ext cx="1008112" cy="186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85488" y="5687079"/>
            <a:ext cx="133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Engineer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78507" y="429309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 Manager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5229200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Designer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65582" y="6021288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Specialist</a:t>
            </a:r>
            <a:endParaRPr lang="zh-CN" altLang="en-US" dirty="0"/>
          </a:p>
        </p:txBody>
      </p:sp>
      <p:sp>
        <p:nvSpPr>
          <p:cNvPr id="23" name="Left-Right Arrow 22"/>
          <p:cNvSpPr/>
          <p:nvPr/>
        </p:nvSpPr>
        <p:spPr>
          <a:xfrm rot="19721203">
            <a:off x="4948390" y="4780343"/>
            <a:ext cx="864096" cy="2528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Left-Right Arrow 23"/>
          <p:cNvSpPr/>
          <p:nvPr/>
        </p:nvSpPr>
        <p:spPr>
          <a:xfrm>
            <a:off x="5377677" y="5264425"/>
            <a:ext cx="864096" cy="2528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eft-Right Arrow 24"/>
          <p:cNvSpPr/>
          <p:nvPr/>
        </p:nvSpPr>
        <p:spPr>
          <a:xfrm rot="967877">
            <a:off x="5074296" y="5802143"/>
            <a:ext cx="864096" cy="2528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Left Arrow 25"/>
          <p:cNvSpPr/>
          <p:nvPr/>
        </p:nvSpPr>
        <p:spPr>
          <a:xfrm>
            <a:off x="2915816" y="5309528"/>
            <a:ext cx="936104" cy="207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971600" y="5085184"/>
            <a:ext cx="1728192" cy="669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 Model 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6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proposed approach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980728"/>
            <a:ext cx="9176337" cy="5412294"/>
            <a:chOff x="0" y="980728"/>
            <a:chExt cx="9176337" cy="54122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7" y="1268760"/>
              <a:ext cx="9144000" cy="506648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337" y="980728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567294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7452320" y="2636912"/>
            <a:ext cx="169168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431343" y="5013176"/>
            <a:ext cx="1744994" cy="1379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1206</Words>
  <Application>Microsoft Office PowerPoint</Application>
  <PresentationFormat>全屏显示(4:3)</PresentationFormat>
  <Paragraphs>231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Support for Collaborative Feature Model Configuration</vt:lpstr>
      <vt:lpstr>About</vt:lpstr>
      <vt:lpstr>introduction</vt:lpstr>
      <vt:lpstr>Background</vt:lpstr>
      <vt:lpstr>FM Configuration often Involves Multi-Roles</vt:lpstr>
      <vt:lpstr>An Illustrative Example</vt:lpstr>
      <vt:lpstr>The Problem</vt:lpstr>
      <vt:lpstr>The proposed approach</vt:lpstr>
      <vt:lpstr>Overview</vt:lpstr>
      <vt:lpstr>Split FM into Configuration Spaces</vt:lpstr>
      <vt:lpstr>Dependency between CS’s</vt:lpstr>
      <vt:lpstr>Dependency between CS’s (cont.)</vt:lpstr>
      <vt:lpstr>Configuration Plan</vt:lpstr>
      <vt:lpstr>Configuration Plan</vt:lpstr>
      <vt:lpstr>Merge Configurations</vt:lpstr>
      <vt:lpstr>An example</vt:lpstr>
      <vt:lpstr>The FM, CS’s, and Plan</vt:lpstr>
      <vt:lpstr>1. Product Manager</vt:lpstr>
      <vt:lpstr>2.1 Security Specialist (3 CS’s)</vt:lpstr>
      <vt:lpstr>2.2 Web Designer</vt:lpstr>
      <vt:lpstr>Merge 1: Priority_Merge </vt:lpstr>
      <vt:lpstr>Merge 2: Min_Change_Merge</vt:lpstr>
      <vt:lpstr>summary</vt:lpstr>
      <vt:lpstr>Summary</vt:lpstr>
      <vt:lpstr>Planning Strategy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for Collaborative Feature Model Configuration</dc:title>
  <dc:creator>Yi Li</dc:creator>
  <cp:lastModifiedBy>Li Yi</cp:lastModifiedBy>
  <cp:revision>52</cp:revision>
  <dcterms:created xsi:type="dcterms:W3CDTF">2011-10-26T13:23:40Z</dcterms:created>
  <dcterms:modified xsi:type="dcterms:W3CDTF">2011-12-09T08:42:55Z</dcterms:modified>
</cp:coreProperties>
</file>