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3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F283-25B9-420A-B0AA-FA697B2DCF91}" type="datetimeFigureOut">
              <a:rPr lang="zh-CN" altLang="en-US" smtClean="0"/>
              <a:t>2011-12-18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0436-3DFB-4A0F-979A-C5783AE9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91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F283-25B9-420A-B0AA-FA697B2DCF91}" type="datetimeFigureOut">
              <a:rPr lang="zh-CN" altLang="en-US" smtClean="0"/>
              <a:t>2011-12-18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0436-3DFB-4A0F-979A-C5783AE9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43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F283-25B9-420A-B0AA-FA697B2DCF91}" type="datetimeFigureOut">
              <a:rPr lang="zh-CN" altLang="en-US" smtClean="0"/>
              <a:t>2011-12-18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0436-3DFB-4A0F-979A-C5783AE9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25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F283-25B9-420A-B0AA-FA697B2DCF91}" type="datetimeFigureOut">
              <a:rPr lang="zh-CN" altLang="en-US" smtClean="0"/>
              <a:t>2011-12-18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0436-3DFB-4A0F-979A-C5783AE9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64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F283-25B9-420A-B0AA-FA697B2DCF91}" type="datetimeFigureOut">
              <a:rPr lang="zh-CN" altLang="en-US" smtClean="0"/>
              <a:t>2011-12-18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0436-3DFB-4A0F-979A-C5783AE9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8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F283-25B9-420A-B0AA-FA697B2DCF91}" type="datetimeFigureOut">
              <a:rPr lang="zh-CN" altLang="en-US" smtClean="0"/>
              <a:t>2011-12-18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0436-3DFB-4A0F-979A-C5783AE9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47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F283-25B9-420A-B0AA-FA697B2DCF91}" type="datetimeFigureOut">
              <a:rPr lang="zh-CN" altLang="en-US" smtClean="0"/>
              <a:t>2011-12-18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0436-3DFB-4A0F-979A-C5783AE9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35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F283-25B9-420A-B0AA-FA697B2DCF91}" type="datetimeFigureOut">
              <a:rPr lang="zh-CN" altLang="en-US" smtClean="0"/>
              <a:t>2011-12-18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0436-3DFB-4A0F-979A-C5783AE9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19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F283-25B9-420A-B0AA-FA697B2DCF91}" type="datetimeFigureOut">
              <a:rPr lang="zh-CN" altLang="en-US" smtClean="0"/>
              <a:t>2011-12-18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0436-3DFB-4A0F-979A-C5783AE9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35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F283-25B9-420A-B0AA-FA697B2DCF91}" type="datetimeFigureOut">
              <a:rPr lang="zh-CN" altLang="en-US" smtClean="0"/>
              <a:t>2011-12-18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0436-3DFB-4A0F-979A-C5783AE9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56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F283-25B9-420A-B0AA-FA697B2DCF91}" type="datetimeFigureOut">
              <a:rPr lang="zh-CN" altLang="en-US" smtClean="0"/>
              <a:t>2011-12-18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0436-3DFB-4A0F-979A-C5783AE9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45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9F283-25B9-420A-B0AA-FA697B2DCF91}" type="datetimeFigureOut">
              <a:rPr lang="zh-CN" altLang="en-US" smtClean="0"/>
              <a:t>2011-12-18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10436-3DFB-4A0F-979A-C5783AE9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7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1268761"/>
            <a:ext cx="8712968" cy="233169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 </a:t>
            </a:r>
            <a:r>
              <a:rPr lang="en-US" altLang="zh-CN" dirty="0" smtClean="0"/>
              <a:t>Systematic Review </a:t>
            </a:r>
            <a:r>
              <a:rPr lang="en-US" altLang="zh-CN" dirty="0"/>
              <a:t>of </a:t>
            </a:r>
            <a:r>
              <a:rPr lang="en-US" altLang="zh-CN" dirty="0" smtClean="0"/>
              <a:t>Transformation Approaches </a:t>
            </a:r>
            <a:r>
              <a:rPr lang="en-US" altLang="zh-CN" dirty="0"/>
              <a:t>between</a:t>
            </a:r>
            <a:br>
              <a:rPr lang="en-US" altLang="zh-CN" dirty="0"/>
            </a:br>
            <a:r>
              <a:rPr lang="en-US" altLang="zh-CN" dirty="0" smtClean="0"/>
              <a:t>User Requirements </a:t>
            </a:r>
            <a:r>
              <a:rPr lang="en-US" altLang="zh-CN" dirty="0"/>
              <a:t>and </a:t>
            </a:r>
            <a:r>
              <a:rPr lang="en-US" altLang="zh-CN" dirty="0" smtClean="0"/>
              <a:t>Analysis Models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Li Yi</a:t>
            </a:r>
          </a:p>
          <a:p>
            <a:r>
              <a:rPr lang="en-US" altLang="zh-CN" dirty="0" smtClean="0"/>
              <a:t>2011.12.19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75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Taxonomy of Restriction Rules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Sentence Restriction</a:t>
            </a:r>
          </a:p>
          <a:p>
            <a:pPr lvl="1"/>
            <a:r>
              <a:rPr lang="en-US" altLang="zh-CN" dirty="0"/>
              <a:t>R</a:t>
            </a:r>
            <a:r>
              <a:rPr lang="en-US" altLang="zh-CN" dirty="0" smtClean="0"/>
              <a:t>estrictions on tenses of verb, etc.</a:t>
            </a:r>
          </a:p>
          <a:p>
            <a:pPr lvl="2"/>
            <a:r>
              <a:rPr lang="en-US" altLang="zh-CN" dirty="0" smtClean="0"/>
              <a:t> “Use active voice rather than passive voice”</a:t>
            </a:r>
          </a:p>
          <a:p>
            <a:r>
              <a:rPr lang="en-US" altLang="zh-CN" dirty="0" smtClean="0"/>
              <a:t>Sentence Structure Restriction</a:t>
            </a:r>
          </a:p>
          <a:p>
            <a:pPr lvl="1"/>
            <a:r>
              <a:rPr lang="en-US" altLang="zh-CN" dirty="0" smtClean="0"/>
              <a:t>Restrictions on clauses</a:t>
            </a:r>
          </a:p>
          <a:p>
            <a:pPr lvl="2"/>
            <a:r>
              <a:rPr lang="en-US" altLang="zh-CN" dirty="0" smtClean="0"/>
              <a:t>“Use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if–then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structure to describe conditional sentence”</a:t>
            </a:r>
          </a:p>
          <a:p>
            <a:r>
              <a:rPr lang="en-US" altLang="zh-CN" dirty="0" smtClean="0"/>
              <a:t>Wording Restriction</a:t>
            </a:r>
          </a:p>
          <a:p>
            <a:pPr lvl="1"/>
            <a:r>
              <a:rPr lang="en-US" altLang="zh-CN" dirty="0" smtClean="0"/>
              <a:t>Restrictions on choice </a:t>
            </a:r>
            <a:r>
              <a:rPr lang="en-US" altLang="zh-CN" dirty="0"/>
              <a:t>of </a:t>
            </a:r>
            <a:r>
              <a:rPr lang="en-US" altLang="zh-CN" dirty="0" smtClean="0"/>
              <a:t>words</a:t>
            </a:r>
          </a:p>
          <a:p>
            <a:pPr lvl="2"/>
            <a:r>
              <a:rPr lang="en-US" altLang="zh-CN" dirty="0" smtClean="0"/>
              <a:t>“Use </a:t>
            </a:r>
            <a:r>
              <a:rPr lang="en-US" altLang="zh-CN" b="1" i="1" dirty="0" smtClean="0"/>
              <a:t>be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or</a:t>
            </a:r>
            <a:r>
              <a:rPr lang="en-US" altLang="zh-CN" i="1" dirty="0" smtClean="0"/>
              <a:t> </a:t>
            </a:r>
            <a:r>
              <a:rPr lang="en-US" altLang="zh-CN" b="1" i="1" dirty="0" smtClean="0"/>
              <a:t>become</a:t>
            </a:r>
            <a:r>
              <a:rPr lang="en-US" altLang="zh-CN" dirty="0" smtClean="0"/>
              <a:t> to express a generalization relationship between the subject and the object of a sentence”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95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Taxonomy of Analysis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Structure</a:t>
            </a:r>
          </a:p>
          <a:p>
            <a:pPr lvl="1"/>
            <a:r>
              <a:rPr lang="en-US" altLang="zh-CN" dirty="0"/>
              <a:t>Class </a:t>
            </a:r>
            <a:r>
              <a:rPr lang="en-US" altLang="zh-CN" dirty="0" smtClean="0"/>
              <a:t>Diagram</a:t>
            </a:r>
          </a:p>
          <a:p>
            <a:pPr lvl="1"/>
            <a:r>
              <a:rPr lang="en-US" altLang="zh-CN" dirty="0" smtClean="0"/>
              <a:t>Object Diagram</a:t>
            </a:r>
          </a:p>
          <a:p>
            <a:pPr lvl="1"/>
            <a:r>
              <a:rPr lang="en-US" altLang="zh-CN" dirty="0" smtClean="0"/>
              <a:t>Entity </a:t>
            </a:r>
            <a:r>
              <a:rPr lang="en-US" altLang="zh-CN" dirty="0"/>
              <a:t>Relationship Model </a:t>
            </a:r>
          </a:p>
          <a:p>
            <a:pPr lvl="1"/>
            <a:r>
              <a:rPr lang="en-US" altLang="zh-CN" dirty="0"/>
              <a:t>Architecture Concept</a:t>
            </a:r>
            <a:endParaRPr lang="en-US" altLang="zh-CN" dirty="0" smtClean="0"/>
          </a:p>
          <a:p>
            <a:r>
              <a:rPr lang="en-US" altLang="zh-CN" dirty="0" smtClean="0"/>
              <a:t>Behavior</a:t>
            </a:r>
          </a:p>
          <a:p>
            <a:pPr lvl="1"/>
            <a:r>
              <a:rPr lang="en-US" altLang="zh-CN" dirty="0" smtClean="0"/>
              <a:t>Sequence Diagram</a:t>
            </a:r>
          </a:p>
          <a:p>
            <a:pPr lvl="1"/>
            <a:r>
              <a:rPr lang="en-US" altLang="zh-CN" dirty="0" smtClean="0"/>
              <a:t>State </a:t>
            </a:r>
            <a:r>
              <a:rPr lang="en-US" altLang="zh-CN" dirty="0"/>
              <a:t>Machine </a:t>
            </a:r>
            <a:r>
              <a:rPr lang="en-US" altLang="zh-CN" dirty="0" smtClean="0"/>
              <a:t>Diagram</a:t>
            </a:r>
          </a:p>
          <a:p>
            <a:pPr lvl="1"/>
            <a:r>
              <a:rPr lang="en-US" altLang="zh-CN" dirty="0" smtClean="0"/>
              <a:t>Activity Diagram</a:t>
            </a:r>
          </a:p>
          <a:p>
            <a:pPr lvl="1"/>
            <a:r>
              <a:rPr lang="en-US" altLang="zh-CN" dirty="0" smtClean="0"/>
              <a:t>Data </a:t>
            </a:r>
            <a:r>
              <a:rPr lang="en-US" altLang="zh-CN" dirty="0"/>
              <a:t>Flow </a:t>
            </a:r>
            <a:r>
              <a:rPr lang="en-US" altLang="zh-CN" dirty="0" smtClean="0"/>
              <a:t>Graph</a:t>
            </a:r>
          </a:p>
          <a:p>
            <a:pPr lvl="1"/>
            <a:r>
              <a:rPr lang="en-US" altLang="zh-CN" dirty="0" smtClean="0"/>
              <a:t>Message Sequence Chart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30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06090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Taxonomy of Requirements Preprocessing Approaches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4461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Lexical </a:t>
            </a:r>
            <a:r>
              <a:rPr lang="en-US" altLang="zh-CN" dirty="0" smtClean="0"/>
              <a:t>Analysis</a:t>
            </a:r>
          </a:p>
          <a:p>
            <a:pPr lvl="1"/>
            <a:r>
              <a:rPr lang="en-US" altLang="zh-CN" dirty="0" smtClean="0"/>
              <a:t>Output: nouns, verbs, adjectives, etc. </a:t>
            </a:r>
          </a:p>
          <a:p>
            <a:pPr lvl="1"/>
            <a:r>
              <a:rPr lang="en-US" altLang="zh-CN" dirty="0" smtClean="0"/>
              <a:t>Stemming</a:t>
            </a:r>
            <a:endParaRPr lang="en-US" altLang="zh-CN" dirty="0"/>
          </a:p>
          <a:p>
            <a:r>
              <a:rPr lang="en-US" altLang="zh-CN" dirty="0"/>
              <a:t>Syntactic </a:t>
            </a:r>
            <a:r>
              <a:rPr lang="en-US" altLang="zh-CN" dirty="0" smtClean="0"/>
              <a:t>Analysis</a:t>
            </a:r>
          </a:p>
          <a:p>
            <a:pPr lvl="1"/>
            <a:r>
              <a:rPr lang="en-US" altLang="zh-CN" dirty="0" smtClean="0"/>
              <a:t>Output: grammar tree</a:t>
            </a:r>
            <a:endParaRPr lang="en-US" altLang="zh-CN" dirty="0"/>
          </a:p>
          <a:p>
            <a:r>
              <a:rPr lang="en-US" altLang="zh-CN" dirty="0" smtClean="0"/>
              <a:t>Semantic Analysis</a:t>
            </a:r>
          </a:p>
          <a:p>
            <a:pPr lvl="1"/>
            <a:r>
              <a:rPr lang="en-US" altLang="zh-CN" dirty="0" smtClean="0"/>
              <a:t>Output: grammar tree + domain specific info</a:t>
            </a:r>
            <a:endParaRPr lang="en-US" altLang="zh-CN" dirty="0"/>
          </a:p>
          <a:p>
            <a:r>
              <a:rPr lang="en-US" altLang="zh-CN" dirty="0" smtClean="0"/>
              <a:t>Categorization</a:t>
            </a:r>
          </a:p>
          <a:p>
            <a:pPr lvl="1"/>
            <a:r>
              <a:rPr lang="en-US" altLang="zh-CN" dirty="0" smtClean="0"/>
              <a:t>Classify the requirements (often manually done)</a:t>
            </a:r>
          </a:p>
          <a:p>
            <a:r>
              <a:rPr lang="en-US" altLang="zh-CN" dirty="0" smtClean="0"/>
              <a:t>Pragmatic Analysis</a:t>
            </a:r>
          </a:p>
          <a:p>
            <a:pPr lvl="1"/>
            <a:r>
              <a:rPr lang="en-US" altLang="zh-CN" dirty="0" smtClean="0"/>
              <a:t>Eliminate ambiguities and inconsistencies  in the text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715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7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Taxonomy of Transformation Approaches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Rule based (most common)</a:t>
            </a:r>
          </a:p>
          <a:p>
            <a:r>
              <a:rPr lang="en-US" altLang="zh-CN" dirty="0" smtClean="0"/>
              <a:t>Ontology based</a:t>
            </a:r>
          </a:p>
          <a:p>
            <a:pPr lvl="1"/>
            <a:r>
              <a:rPr lang="en-US" altLang="zh-CN" dirty="0" smtClean="0"/>
              <a:t>Use an ontology model as an intermediate model</a:t>
            </a:r>
          </a:p>
          <a:p>
            <a:r>
              <a:rPr lang="en-US" altLang="zh-CN" dirty="0" smtClean="0"/>
              <a:t>Identity Transformation</a:t>
            </a:r>
          </a:p>
          <a:p>
            <a:pPr lvl="1"/>
            <a:r>
              <a:rPr lang="en-US" altLang="zh-CN" dirty="0" smtClean="0"/>
              <a:t>Two models describe the same concepts but with different representations</a:t>
            </a:r>
          </a:p>
          <a:p>
            <a:r>
              <a:rPr lang="en-US" altLang="zh-CN" dirty="0" smtClean="0"/>
              <a:t>Pattern based</a:t>
            </a:r>
          </a:p>
          <a:p>
            <a:pPr lvl="1"/>
            <a:r>
              <a:rPr lang="en-US" altLang="zh-CN" dirty="0" smtClean="0"/>
              <a:t>A set of source elements </a:t>
            </a:r>
            <a:r>
              <a:rPr lang="en-US" altLang="zh-CN" dirty="0" smtClean="0">
                <a:sym typeface="Wingdings" pitchFamily="2" charset="2"/>
              </a:rPr>
              <a:t> A set of target elements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54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Process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1. Pre-process requirements (PPR)</a:t>
            </a:r>
          </a:p>
          <a:p>
            <a:r>
              <a:rPr lang="en-US" altLang="zh-CN" dirty="0" smtClean="0"/>
              <a:t>If has Intermediate Model </a:t>
            </a:r>
          </a:p>
          <a:p>
            <a:pPr lvl="1"/>
            <a:r>
              <a:rPr lang="en-US" altLang="zh-CN" dirty="0" smtClean="0"/>
              <a:t>2. Transform PPR to Intermediate Model</a:t>
            </a:r>
          </a:p>
          <a:p>
            <a:pPr lvl="1"/>
            <a:r>
              <a:rPr lang="en-US" altLang="zh-CN" dirty="0" smtClean="0"/>
              <a:t>3. Transform between Intermediate Models (IM)</a:t>
            </a:r>
          </a:p>
          <a:p>
            <a:pPr lvl="1"/>
            <a:r>
              <a:rPr lang="en-US" altLang="zh-CN" dirty="0" smtClean="0"/>
              <a:t>4. Transform IM to Analysis Model (AM)</a:t>
            </a:r>
          </a:p>
          <a:p>
            <a:pPr lvl="1"/>
            <a:r>
              <a:rPr lang="en-US" altLang="zh-CN" dirty="0" smtClean="0"/>
              <a:t>5. Derive traceability (PPR &lt;-&gt; AM) from traceability between IMs</a:t>
            </a:r>
          </a:p>
          <a:p>
            <a:r>
              <a:rPr lang="en-US" altLang="zh-CN" dirty="0" smtClean="0"/>
              <a:t>Else</a:t>
            </a:r>
          </a:p>
          <a:p>
            <a:pPr lvl="1"/>
            <a:r>
              <a:rPr lang="en-US" altLang="zh-CN" dirty="0"/>
              <a:t>6</a:t>
            </a:r>
            <a:r>
              <a:rPr lang="en-US" altLang="zh-CN" dirty="0" smtClean="0"/>
              <a:t>. Transform PPR to AM</a:t>
            </a:r>
          </a:p>
          <a:p>
            <a:pPr lvl="1"/>
            <a:r>
              <a:rPr lang="en-US" altLang="zh-CN" dirty="0" smtClean="0"/>
              <a:t>7. Establish traceability between PPR and 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309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Conceptual Framework</a:t>
            </a:r>
          </a:p>
          <a:p>
            <a:r>
              <a:rPr lang="en-US" altLang="zh-CN" dirty="0" smtClean="0"/>
              <a:t>Evaluation of the Approaches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Suggestions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52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altLang="zh-CN" dirty="0" smtClean="0"/>
              <a:t>Evaluation Criteria (1/2)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616624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1. Difficulty of documenting requirements</a:t>
            </a:r>
          </a:p>
          <a:p>
            <a:pPr lvl="1"/>
            <a:r>
              <a:rPr lang="en-US" altLang="zh-CN" dirty="0" smtClean="0"/>
              <a:t>How </a:t>
            </a:r>
            <a:r>
              <a:rPr lang="en-US" altLang="zh-CN" dirty="0"/>
              <a:t>difficult it is to </a:t>
            </a:r>
            <a:r>
              <a:rPr lang="en-US" altLang="zh-CN" dirty="0" smtClean="0"/>
              <a:t>document requirements </a:t>
            </a:r>
            <a:r>
              <a:rPr lang="en-US" altLang="zh-CN" dirty="0"/>
              <a:t>in the format required by a specific </a:t>
            </a:r>
            <a:r>
              <a:rPr lang="en-US" altLang="zh-CN" dirty="0" smtClean="0"/>
              <a:t>approach</a:t>
            </a:r>
          </a:p>
          <a:p>
            <a:r>
              <a:rPr lang="en-US" altLang="zh-CN" dirty="0" smtClean="0"/>
              <a:t>2. Completeness of generated analysis model</a:t>
            </a:r>
          </a:p>
          <a:p>
            <a:pPr lvl="1"/>
            <a:r>
              <a:rPr lang="en-US" altLang="zh-CN" dirty="0" smtClean="0"/>
              <a:t>Structure + Behavior = Complete</a:t>
            </a:r>
          </a:p>
          <a:p>
            <a:r>
              <a:rPr lang="en-US" altLang="zh-CN" dirty="0" smtClean="0"/>
              <a:t>3. Automation</a:t>
            </a:r>
          </a:p>
          <a:p>
            <a:pPr lvl="1"/>
            <a:r>
              <a:rPr lang="en-US" altLang="zh-CN" dirty="0"/>
              <a:t>automated, automatable, </a:t>
            </a:r>
            <a:r>
              <a:rPr lang="en-US" altLang="zh-CN" dirty="0" smtClean="0"/>
              <a:t>semi-automated, manual</a:t>
            </a:r>
          </a:p>
          <a:p>
            <a:r>
              <a:rPr lang="en-US" altLang="zh-CN" dirty="0" smtClean="0"/>
              <a:t>4. Efficiency</a:t>
            </a:r>
          </a:p>
          <a:p>
            <a:pPr lvl="1"/>
            <a:r>
              <a:rPr lang="en-US" altLang="zh-CN" dirty="0" smtClean="0"/>
              <a:t>How many steps; How many pre-processing techniques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9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altLang="zh-CN" dirty="0" smtClean="0"/>
              <a:t>Evaluation Criteria (2/2)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61662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5. Case study of the approach</a:t>
            </a:r>
          </a:p>
          <a:p>
            <a:pPr lvl="1"/>
            <a:r>
              <a:rPr lang="en-US" altLang="zh-CN" dirty="0" smtClean="0"/>
              <a:t>Size and number of the case studies</a:t>
            </a:r>
          </a:p>
          <a:p>
            <a:pPr lvl="1"/>
            <a:r>
              <a:rPr lang="en-US" altLang="zh-CN" dirty="0" smtClean="0"/>
              <a:t>Results</a:t>
            </a:r>
          </a:p>
          <a:p>
            <a:pPr lvl="1"/>
            <a:r>
              <a:rPr lang="en-US" altLang="zh-CN" dirty="0" smtClean="0"/>
              <a:t>Other evaluations besides case study </a:t>
            </a:r>
          </a:p>
          <a:p>
            <a:r>
              <a:rPr lang="en-US" altLang="zh-CN" dirty="0" smtClean="0"/>
              <a:t>6. Support for traceability: YES or NO</a:t>
            </a:r>
          </a:p>
          <a:p>
            <a:r>
              <a:rPr lang="en-US" altLang="zh-CN" dirty="0" smtClean="0"/>
              <a:t>7. Completeness of transformation rules</a:t>
            </a:r>
          </a:p>
          <a:p>
            <a:pPr lvl="1"/>
            <a:r>
              <a:rPr lang="en-US" altLang="zh-CN" dirty="0" smtClean="0"/>
              <a:t>According to requirements constructs</a:t>
            </a:r>
          </a:p>
          <a:p>
            <a:r>
              <a:rPr lang="en-US" altLang="zh-CN" dirty="0" smtClean="0"/>
              <a:t>8. </a:t>
            </a:r>
            <a:r>
              <a:rPr lang="en-US" altLang="zh-CN" dirty="0" err="1" smtClean="0"/>
              <a:t>Structuredness</a:t>
            </a:r>
            <a:r>
              <a:rPr lang="en-US" altLang="zh-CN" dirty="0" smtClean="0"/>
              <a:t> of transformation rules</a:t>
            </a:r>
          </a:p>
          <a:p>
            <a:pPr lvl="1"/>
            <a:r>
              <a:rPr lang="en-US" altLang="zh-CN" dirty="0" smtClean="0"/>
              <a:t>Source language, target language</a:t>
            </a:r>
          </a:p>
          <a:p>
            <a:pPr lvl="1"/>
            <a:r>
              <a:rPr lang="en-US" altLang="zh-CN" dirty="0" smtClean="0"/>
              <a:t>Is every rule well-specified?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39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/>
              <a:t>Difficulty of Documenting Requirements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&lt;DSI, Representation, Natural Language&gt;   (16 approaches total) </a:t>
            </a:r>
          </a:p>
          <a:p>
            <a:r>
              <a:rPr lang="en-US" altLang="zh-CN" dirty="0" smtClean="0"/>
              <a:t>1. &lt;None, None, Free&gt;    (8 approaches)</a:t>
            </a:r>
          </a:p>
          <a:p>
            <a:r>
              <a:rPr lang="en-US" altLang="zh-CN" dirty="0" smtClean="0"/>
              <a:t>2. &lt;Glossary + Definition, None, Free&gt;  </a:t>
            </a:r>
          </a:p>
          <a:p>
            <a:r>
              <a:rPr lang="en-US" altLang="zh-CN" dirty="0" smtClean="0"/>
              <a:t>3. &lt;None, OBFS, Restricted&gt;</a:t>
            </a:r>
          </a:p>
          <a:p>
            <a:r>
              <a:rPr lang="en-US" altLang="zh-CN" dirty="0" smtClean="0"/>
              <a:t>4. &lt;None, Use cases, Free&gt;    (3 approaches)</a:t>
            </a:r>
          </a:p>
          <a:p>
            <a:r>
              <a:rPr lang="en-US" altLang="zh-CN" dirty="0" smtClean="0"/>
              <a:t>5. &lt;None, Use cases, Restricted&gt;</a:t>
            </a:r>
          </a:p>
          <a:p>
            <a:r>
              <a:rPr lang="en-US" altLang="zh-CN" dirty="0" smtClean="0"/>
              <a:t>6. &lt;Glossary, Use cases, Restricted&gt;</a:t>
            </a:r>
          </a:p>
          <a:p>
            <a:r>
              <a:rPr lang="en-US" altLang="zh-CN" dirty="0" smtClean="0"/>
              <a:t>7. &lt;Domain model, Use cases, Restricted&gt;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3800" dirty="0" smtClean="0"/>
              <a:t>7 &gt; 2, 3, 6 &gt; 5 &gt; 4 &gt; 1</a:t>
            </a:r>
            <a:endParaRPr lang="zh-CN" altLang="en-US" sz="3800" dirty="0"/>
          </a:p>
        </p:txBody>
      </p:sp>
    </p:spTree>
    <p:extLst>
      <p:ext uri="{BB962C8B-B14F-4D97-AF65-F5344CB8AC3E}">
        <p14:creationId xmlns:p14="http://schemas.microsoft.com/office/powerpoint/2010/main" val="69549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i="1" dirty="0" smtClean="0"/>
              <a:t>OBFS</a:t>
            </a:r>
            <a:endParaRPr lang="zh-CN" altLang="en-US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64704"/>
            <a:ext cx="9036496" cy="5904656"/>
          </a:xfrm>
        </p:spPr>
        <p:txBody>
          <a:bodyPr/>
          <a:lstStyle/>
          <a:p>
            <a:r>
              <a:rPr lang="en-US" altLang="zh-CN" dirty="0" smtClean="0"/>
              <a:t>Object-Based Formal Specification</a:t>
            </a:r>
          </a:p>
          <a:p>
            <a:pPr lvl="1"/>
            <a:r>
              <a:rPr lang="en-US" altLang="zh-CN" i="1" dirty="0" err="1" smtClean="0"/>
              <a:t>Wahono</a:t>
            </a:r>
            <a:r>
              <a:rPr lang="en-US" altLang="zh-CN" i="1" dirty="0" smtClean="0"/>
              <a:t> RS, Far BH (2002) A framework for object identification and refinement process in object-oriented analysis and design. In: Proceedings of cognitive informatics, </a:t>
            </a:r>
            <a:r>
              <a:rPr lang="en-US" altLang="zh-CN" i="1" dirty="0" err="1" smtClean="0"/>
              <a:t>pp</a:t>
            </a:r>
            <a:r>
              <a:rPr lang="en-US" altLang="zh-CN" i="1" dirty="0" smtClean="0"/>
              <a:t> 351–360</a:t>
            </a:r>
          </a:p>
          <a:p>
            <a:r>
              <a:rPr lang="en-US" altLang="zh-CN" dirty="0" smtClean="0"/>
              <a:t>OBFS = Description (System Overview) </a:t>
            </a:r>
            <a:br>
              <a:rPr lang="en-US" altLang="zh-CN" dirty="0" smtClean="0"/>
            </a:br>
            <a:r>
              <a:rPr lang="en-US" altLang="zh-CN" dirty="0" smtClean="0"/>
              <a:t> + Collaborative (Objects and Associations) </a:t>
            </a:r>
            <a:br>
              <a:rPr lang="en-US" altLang="zh-CN" dirty="0" smtClean="0"/>
            </a:br>
            <a:r>
              <a:rPr lang="en-US" altLang="zh-CN" dirty="0" smtClean="0"/>
              <a:t> + Attribute (of Objects) + Behavior (of Objects)</a:t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+ Inheritance (between Objects)</a:t>
            </a:r>
          </a:p>
        </p:txBody>
      </p:sp>
    </p:spTree>
    <p:extLst>
      <p:ext uri="{BB962C8B-B14F-4D97-AF65-F5344CB8AC3E}">
        <p14:creationId xmlns:p14="http://schemas.microsoft.com/office/powerpoint/2010/main" val="123880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 the Paper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systematic review of transformation approaches </a:t>
            </a:r>
            <a:r>
              <a:rPr lang="en-US" altLang="zh-CN" dirty="0" smtClean="0"/>
              <a:t>between user </a:t>
            </a:r>
            <a:r>
              <a:rPr lang="en-US" altLang="zh-CN" dirty="0"/>
              <a:t>requirements and analysis </a:t>
            </a:r>
            <a:r>
              <a:rPr lang="en-US" altLang="zh-CN" dirty="0" smtClean="0"/>
              <a:t>models</a:t>
            </a:r>
          </a:p>
          <a:p>
            <a:pPr lvl="1"/>
            <a:r>
              <a:rPr lang="it-IT" altLang="zh-CN" dirty="0"/>
              <a:t>Tao Yue • Lionel C. Briand • Yvan </a:t>
            </a:r>
            <a:r>
              <a:rPr lang="it-IT" altLang="zh-CN" dirty="0" smtClean="0"/>
              <a:t>Labiche, </a:t>
            </a:r>
            <a:r>
              <a:rPr lang="en-US" altLang="zh-CN" dirty="0" err="1"/>
              <a:t>Simula</a:t>
            </a:r>
            <a:r>
              <a:rPr lang="en-US" altLang="zh-CN" dirty="0"/>
              <a:t> Research Laboratory, University of </a:t>
            </a:r>
            <a:r>
              <a:rPr lang="en-US" altLang="zh-CN" dirty="0" smtClean="0"/>
              <a:t>Oslo</a:t>
            </a:r>
          </a:p>
          <a:p>
            <a:pPr lvl="1"/>
            <a:r>
              <a:rPr lang="en-US" altLang="zh-CN" dirty="0" smtClean="0"/>
              <a:t>RE Journal, June, 2011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9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717" y="-99392"/>
            <a:ext cx="8229600" cy="1143000"/>
          </a:xfrm>
        </p:spPr>
        <p:txBody>
          <a:bodyPr/>
          <a:lstStyle/>
          <a:p>
            <a:r>
              <a:rPr lang="en-US" altLang="zh-CN" i="1" dirty="0" smtClean="0"/>
              <a:t>Example: Description</a:t>
            </a:r>
            <a:endParaRPr lang="zh-CN" altLang="en-US" i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836712"/>
            <a:ext cx="8943975" cy="5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645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717" y="-99392"/>
            <a:ext cx="8229600" cy="1143000"/>
          </a:xfrm>
        </p:spPr>
        <p:txBody>
          <a:bodyPr/>
          <a:lstStyle/>
          <a:p>
            <a:r>
              <a:rPr lang="en-US" altLang="zh-CN" i="1" dirty="0" smtClean="0"/>
              <a:t>Example: Collaborative</a:t>
            </a:r>
            <a:endParaRPr lang="zh-CN" altLang="en-US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052736"/>
            <a:ext cx="88773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240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Some 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pproaches requiring more user effort to document requirements achieve better automation and higher efficiency.</a:t>
            </a:r>
          </a:p>
          <a:p>
            <a:r>
              <a:rPr lang="en-US" altLang="zh-CN" dirty="0" smtClean="0"/>
              <a:t>Use cases are the most frequently applied requirements representation.</a:t>
            </a:r>
          </a:p>
          <a:p>
            <a:r>
              <a:rPr lang="en-US" altLang="zh-CN" dirty="0"/>
              <a:t>L</a:t>
            </a:r>
            <a:r>
              <a:rPr lang="en-US" altLang="zh-CN" dirty="0" smtClean="0"/>
              <a:t>exical analysis is the most commonly used pre-processing technique.</a:t>
            </a:r>
          </a:p>
          <a:p>
            <a:r>
              <a:rPr lang="en-US" altLang="zh-CN" dirty="0"/>
              <a:t>Most of the reviewed approaches have </a:t>
            </a:r>
            <a:r>
              <a:rPr lang="en-US" altLang="zh-CN" dirty="0" smtClean="0"/>
              <a:t>one intermediate </a:t>
            </a:r>
            <a:r>
              <a:rPr lang="en-US" altLang="zh-CN" dirty="0"/>
              <a:t>model</a:t>
            </a:r>
            <a:r>
              <a:rPr lang="en-US" altLang="zh-CN" dirty="0" smtClean="0"/>
              <a:t>. Rule-based transformations are </a:t>
            </a:r>
            <a:r>
              <a:rPr lang="en-US" altLang="zh-CN" dirty="0"/>
              <a:t>most frequently used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212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Conceptual Framework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Evaluation of the Approaches</a:t>
            </a:r>
          </a:p>
          <a:p>
            <a:r>
              <a:rPr lang="en-US" altLang="zh-CN" dirty="0" smtClean="0"/>
              <a:t>Suggestions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47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altLang="zh-CN" dirty="0" smtClean="0"/>
              <a:t>Approach Configuration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It is </a:t>
            </a:r>
            <a:r>
              <a:rPr lang="en-US" altLang="zh-CN" dirty="0"/>
              <a:t>desirable </a:t>
            </a:r>
            <a:r>
              <a:rPr lang="en-US" altLang="zh-CN" dirty="0" smtClean="0"/>
              <a:t>only to demand a textual glossary as DSI</a:t>
            </a:r>
          </a:p>
          <a:p>
            <a:r>
              <a:rPr lang="en-US" altLang="zh-CN" dirty="0" smtClean="0"/>
              <a:t>Use </a:t>
            </a:r>
            <a:r>
              <a:rPr lang="en-US" altLang="zh-CN" dirty="0"/>
              <a:t>cases should be </a:t>
            </a:r>
            <a:r>
              <a:rPr lang="en-US" altLang="zh-CN" dirty="0" smtClean="0"/>
              <a:t>supported as </a:t>
            </a:r>
            <a:r>
              <a:rPr lang="en-US" altLang="zh-CN" dirty="0"/>
              <a:t>they are most frequently used for </a:t>
            </a:r>
            <a:r>
              <a:rPr lang="en-US" altLang="zh-CN" dirty="0" smtClean="0"/>
              <a:t>requirements representation</a:t>
            </a:r>
          </a:p>
          <a:p>
            <a:r>
              <a:rPr lang="en-US" altLang="zh-CN" dirty="0" smtClean="0"/>
              <a:t>Restricted </a:t>
            </a:r>
            <a:r>
              <a:rPr lang="en-US" altLang="zh-CN" dirty="0"/>
              <a:t>NL might be used </a:t>
            </a:r>
            <a:r>
              <a:rPr lang="en-US" altLang="zh-CN" dirty="0" smtClean="0"/>
              <a:t>for documenting </a:t>
            </a:r>
            <a:r>
              <a:rPr lang="en-US" altLang="zh-CN" dirty="0"/>
              <a:t>requirements so that automated </a:t>
            </a:r>
            <a:r>
              <a:rPr lang="en-US" altLang="zh-CN" dirty="0" smtClean="0"/>
              <a:t>transformation can </a:t>
            </a:r>
            <a:r>
              <a:rPr lang="en-US" altLang="zh-CN" dirty="0"/>
              <a:t>be facilitated.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fr-FR" altLang="zh-CN" dirty="0" smtClean="0"/>
              <a:t>Recommended (DSI </a:t>
            </a:r>
            <a:r>
              <a:rPr lang="fr-FR" altLang="zh-CN" dirty="0"/>
              <a:t>information, requirement representation, </a:t>
            </a:r>
            <a:r>
              <a:rPr lang="fr-FR" altLang="zh-CN" dirty="0" smtClean="0"/>
              <a:t>NL</a:t>
            </a:r>
            <a:r>
              <a:rPr lang="en-US" altLang="zh-CN" dirty="0" smtClean="0"/>
              <a:t>) composition: </a:t>
            </a:r>
          </a:p>
          <a:p>
            <a:pPr lvl="1"/>
            <a:r>
              <a:rPr lang="en-US" altLang="zh-CN" dirty="0" smtClean="0"/>
              <a:t>(None / Glossary, </a:t>
            </a:r>
            <a:r>
              <a:rPr lang="en-US" altLang="zh-CN" dirty="0"/>
              <a:t>Use cases, </a:t>
            </a:r>
            <a:r>
              <a:rPr lang="en-US" altLang="zh-CN" dirty="0" smtClean="0"/>
              <a:t>Free / Restricted)</a:t>
            </a:r>
          </a:p>
        </p:txBody>
      </p:sp>
    </p:spTree>
    <p:extLst>
      <p:ext uri="{BB962C8B-B14F-4D97-AF65-F5344CB8AC3E}">
        <p14:creationId xmlns:p14="http://schemas.microsoft.com/office/powerpoint/2010/main" val="16501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Use one intermediate model and fully automatable requirements pre-processing techniques (e.g., lexical analysis and syntactic parsing).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If user interventions are required during transformations, it is important that the intermediate model be easy to understand by users.</a:t>
            </a:r>
          </a:p>
        </p:txBody>
      </p:sp>
    </p:spTree>
    <p:extLst>
      <p:ext uri="{BB962C8B-B14F-4D97-AF65-F5344CB8AC3E}">
        <p14:creationId xmlns:p14="http://schemas.microsoft.com/office/powerpoint/2010/main" val="95018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Transformation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Atlas Transformation Language (ATL</a:t>
            </a:r>
            <a:r>
              <a:rPr lang="en-US" altLang="zh-CN" dirty="0" smtClean="0"/>
              <a:t>) of </a:t>
            </a:r>
            <a:r>
              <a:rPr lang="en-US" altLang="zh-CN" dirty="0"/>
              <a:t>the Eclipse </a:t>
            </a:r>
            <a:r>
              <a:rPr lang="en-US" altLang="zh-CN" dirty="0" smtClean="0"/>
              <a:t>platform</a:t>
            </a:r>
          </a:p>
          <a:p>
            <a:pPr lvl="1"/>
            <a:r>
              <a:rPr lang="en-US" altLang="zh-CN" dirty="0"/>
              <a:t>S</a:t>
            </a:r>
            <a:r>
              <a:rPr lang="en-US" altLang="zh-CN" dirty="0" smtClean="0"/>
              <a:t>pecification</a:t>
            </a:r>
            <a:r>
              <a:rPr lang="en-US" altLang="zh-CN" dirty="0"/>
              <a:t>, structuring (by packaging rules into modules</a:t>
            </a:r>
            <a:r>
              <a:rPr lang="en-US" altLang="zh-CN" dirty="0" smtClean="0"/>
              <a:t>), and </a:t>
            </a:r>
            <a:r>
              <a:rPr lang="en-US" altLang="zh-CN" dirty="0"/>
              <a:t>execution of transformation </a:t>
            </a:r>
            <a:r>
              <a:rPr lang="en-US" altLang="zh-CN" dirty="0" smtClean="0"/>
              <a:t>rules</a:t>
            </a:r>
            <a:endParaRPr lang="en-US" altLang="zh-CN" dirty="0"/>
          </a:p>
          <a:p>
            <a:pPr lvl="1"/>
            <a:r>
              <a:rPr lang="en-US" altLang="zh-CN" dirty="0"/>
              <a:t>B</a:t>
            </a:r>
            <a:r>
              <a:rPr lang="en-US" altLang="zh-CN" dirty="0" smtClean="0"/>
              <a:t>oth </a:t>
            </a:r>
            <a:r>
              <a:rPr lang="en-US" altLang="zh-CN" dirty="0"/>
              <a:t>declarative and imperative constructs to define </a:t>
            </a:r>
            <a:r>
              <a:rPr lang="en-US" altLang="zh-CN" dirty="0" smtClean="0"/>
              <a:t>transformation rules</a:t>
            </a:r>
          </a:p>
          <a:p>
            <a:pPr lvl="1"/>
            <a:r>
              <a:rPr lang="en-US" altLang="zh-CN" dirty="0" smtClean="0"/>
              <a:t>Results from </a:t>
            </a:r>
            <a:r>
              <a:rPr lang="en-US" altLang="zh-CN" dirty="0"/>
              <a:t>previously executed rules cannot be used as inputs </a:t>
            </a:r>
            <a:r>
              <a:rPr lang="en-US" altLang="zh-CN" dirty="0" smtClean="0"/>
              <a:t>of other </a:t>
            </a:r>
            <a:r>
              <a:rPr lang="en-US" altLang="zh-CN" dirty="0"/>
              <a:t>rules.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Kermeta</a:t>
            </a:r>
            <a:r>
              <a:rPr lang="en-US" altLang="zh-CN" dirty="0" smtClean="0"/>
              <a:t> is </a:t>
            </a:r>
            <a:r>
              <a:rPr lang="en-US" altLang="zh-CN" dirty="0"/>
              <a:t>an imperative </a:t>
            </a:r>
            <a:r>
              <a:rPr lang="en-US" altLang="zh-CN" dirty="0" err="1" smtClean="0"/>
              <a:t>metamodeling</a:t>
            </a:r>
            <a:r>
              <a:rPr lang="en-US" altLang="zh-CN" dirty="0" smtClean="0"/>
              <a:t> language</a:t>
            </a:r>
            <a:r>
              <a:rPr lang="en-US" altLang="zh-CN" dirty="0"/>
              <a:t>, also built on top of the Eclipse </a:t>
            </a:r>
            <a:r>
              <a:rPr lang="en-US" altLang="zh-CN" dirty="0" smtClean="0"/>
              <a:t>platform</a:t>
            </a:r>
          </a:p>
          <a:p>
            <a:pPr lvl="1"/>
            <a:r>
              <a:rPr lang="en-US" altLang="zh-CN" dirty="0" smtClean="0"/>
              <a:t>Also </a:t>
            </a:r>
            <a:r>
              <a:rPr lang="en-US" altLang="zh-CN" dirty="0"/>
              <a:t>supports packages, </a:t>
            </a:r>
            <a:r>
              <a:rPr lang="en-US" altLang="zh-CN" dirty="0" smtClean="0"/>
              <a:t>inheritance, classes</a:t>
            </a:r>
            <a:r>
              <a:rPr lang="en-US" altLang="zh-CN" dirty="0"/>
              <a:t>, and operations so that transformation rules can </a:t>
            </a:r>
            <a:r>
              <a:rPr lang="en-US" altLang="zh-CN" dirty="0" smtClean="0"/>
              <a:t>be well </a:t>
            </a:r>
            <a:r>
              <a:rPr lang="en-US" altLang="zh-CN" dirty="0"/>
              <a:t>organized.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Rules </a:t>
            </a:r>
            <a:r>
              <a:rPr lang="en-US" altLang="zh-CN" dirty="0"/>
              <a:t>support </a:t>
            </a:r>
            <a:r>
              <a:rPr lang="en-US" altLang="zh-CN" dirty="0" smtClean="0"/>
              <a:t>pre, post </a:t>
            </a:r>
            <a:r>
              <a:rPr lang="en-US" altLang="zh-CN" dirty="0"/>
              <a:t>conditions and </a:t>
            </a:r>
            <a:r>
              <a:rPr lang="en-US" altLang="zh-CN" dirty="0" smtClean="0"/>
              <a:t>invariants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IBM </a:t>
            </a:r>
            <a:r>
              <a:rPr lang="en-US" altLang="zh-CN" dirty="0"/>
              <a:t>Model Transformation </a:t>
            </a:r>
            <a:r>
              <a:rPr lang="en-US" altLang="zh-CN" dirty="0" smtClean="0"/>
              <a:t>Framework (MTF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r>
              <a:rPr lang="en-US" altLang="zh-CN" dirty="0" smtClean="0"/>
              <a:t>Query/View/Transformation </a:t>
            </a:r>
            <a:r>
              <a:rPr lang="en-US" altLang="zh-CN" dirty="0"/>
              <a:t>(</a:t>
            </a:r>
            <a:r>
              <a:rPr lang="en-US" altLang="zh-CN" dirty="0" smtClean="0"/>
              <a:t>QVT) standard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We </a:t>
            </a:r>
            <a:r>
              <a:rPr lang="en-US" altLang="zh-CN" dirty="0"/>
              <a:t>suggest </a:t>
            </a:r>
            <a:r>
              <a:rPr lang="en-US" altLang="zh-CN" dirty="0" smtClean="0"/>
              <a:t>that requirements </a:t>
            </a:r>
            <a:r>
              <a:rPr lang="en-US" altLang="zh-CN" dirty="0"/>
              <a:t>are transformed into an intermediate </a:t>
            </a:r>
            <a:r>
              <a:rPr lang="en-US" altLang="zh-CN" dirty="0" smtClean="0"/>
              <a:t>model, then it is </a:t>
            </a:r>
            <a:r>
              <a:rPr lang="en-US" altLang="zh-CN" dirty="0"/>
              <a:t>transformed into an analysis </a:t>
            </a:r>
            <a:r>
              <a:rPr lang="en-US" altLang="zh-CN" dirty="0" smtClean="0"/>
              <a:t>model by </a:t>
            </a:r>
            <a:r>
              <a:rPr lang="en-US" altLang="zh-CN" dirty="0"/>
              <a:t>applying one of the model-to-model </a:t>
            </a:r>
            <a:r>
              <a:rPr lang="en-US" altLang="zh-CN" dirty="0" smtClean="0"/>
              <a:t>transformation techniques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689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Appendix a: LIST of the approaches (</a:t>
            </a:r>
            <a:r>
              <a:rPr lang="en-US" altLang="zh-CN" dirty="0" err="1" smtClean="0"/>
              <a:t>INPut</a:t>
            </a:r>
            <a:r>
              <a:rPr lang="en-US" altLang="zh-CN" dirty="0" smtClean="0"/>
              <a:t> &amp; output)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8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877"/>
            <a:ext cx="7581900" cy="667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28384" y="1124744"/>
            <a:ext cx="720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7</a:t>
            </a: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8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2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65" y="990714"/>
            <a:ext cx="7776864" cy="3704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098477" y="1196752"/>
            <a:ext cx="44435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9</a:t>
            </a:r>
          </a:p>
          <a:p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10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11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12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13</a:t>
            </a:r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14</a:t>
            </a:r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15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16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7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Conceptual Framework</a:t>
            </a:r>
          </a:p>
          <a:p>
            <a:r>
              <a:rPr lang="en-US" altLang="zh-CN" dirty="0" smtClean="0"/>
              <a:t>Evaluation of the Approaches</a:t>
            </a:r>
          </a:p>
          <a:p>
            <a:r>
              <a:rPr lang="en-US" altLang="zh-CN" dirty="0" smtClean="0"/>
              <a:t>Suggestions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00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1296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 </a:t>
            </a:r>
            <a:r>
              <a:rPr lang="en-US" altLang="zh-CN" dirty="0" err="1"/>
              <a:t>Mich</a:t>
            </a:r>
            <a:r>
              <a:rPr lang="en-US" altLang="zh-CN" dirty="0"/>
              <a:t> L (1996) NL-OOPS: from natural language to object </a:t>
            </a:r>
            <a:r>
              <a:rPr lang="en-US" altLang="zh-CN" dirty="0" smtClean="0"/>
              <a:t>oriented requirements </a:t>
            </a:r>
            <a:r>
              <a:rPr lang="en-US" altLang="zh-CN" dirty="0"/>
              <a:t>using the natural language processing </a:t>
            </a:r>
            <a:r>
              <a:rPr lang="en-US" altLang="zh-CN" dirty="0" smtClean="0"/>
              <a:t>system LOLITA</a:t>
            </a:r>
            <a:r>
              <a:rPr lang="en-US" altLang="zh-CN" dirty="0"/>
              <a:t>. Nat Lang </a:t>
            </a:r>
            <a:r>
              <a:rPr lang="en-US" altLang="zh-CN" dirty="0" err="1"/>
              <a:t>Eng</a:t>
            </a:r>
            <a:r>
              <a:rPr lang="en-US" altLang="zh-CN" dirty="0"/>
              <a:t> 2(02):</a:t>
            </a:r>
            <a:r>
              <a:rPr lang="en-US" altLang="zh-CN" dirty="0" smtClean="0"/>
              <a:t>161–187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 smtClean="0"/>
              <a:t>Harmain</a:t>
            </a:r>
            <a:r>
              <a:rPr lang="en-US" altLang="zh-CN" dirty="0" smtClean="0"/>
              <a:t> HM, </a:t>
            </a:r>
            <a:r>
              <a:rPr lang="en-US" altLang="zh-CN" dirty="0" err="1" smtClean="0"/>
              <a:t>Gaizauskas</a:t>
            </a:r>
            <a:r>
              <a:rPr lang="en-US" altLang="zh-CN" dirty="0" smtClean="0"/>
              <a:t> R (2003) CM-Builder: a natural language-based CASE tool for object-oriented analysis. </a:t>
            </a:r>
            <a:r>
              <a:rPr lang="en-US" altLang="zh-CN" dirty="0" err="1" smtClean="0"/>
              <a:t>Autom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Softw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Eng</a:t>
            </a:r>
            <a:r>
              <a:rPr lang="en-US" altLang="zh-CN" dirty="0" smtClean="0"/>
              <a:t> 10(2):157–181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 smtClean="0"/>
              <a:t>Ilieva</a:t>
            </a:r>
            <a:r>
              <a:rPr lang="en-US" altLang="zh-CN" dirty="0" smtClean="0"/>
              <a:t> MG, </a:t>
            </a:r>
            <a:r>
              <a:rPr lang="en-US" altLang="zh-CN" dirty="0" err="1" smtClean="0"/>
              <a:t>Ormandjieva</a:t>
            </a:r>
            <a:r>
              <a:rPr lang="en-US" altLang="zh-CN" dirty="0" smtClean="0"/>
              <a:t> O (2006) Models derived from automatically analyzed textual user requirements. In: Proceedings on software engineering research, management and applications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 smtClean="0"/>
              <a:t>Fliedl</a:t>
            </a:r>
            <a:r>
              <a:rPr lang="en-US" altLang="zh-CN" dirty="0" smtClean="0"/>
              <a:t> G, Kop C, </a:t>
            </a:r>
            <a:r>
              <a:rPr lang="en-US" altLang="zh-CN" dirty="0" err="1" smtClean="0"/>
              <a:t>Mayr</a:t>
            </a:r>
            <a:r>
              <a:rPr lang="en-US" altLang="zh-CN" dirty="0" smtClean="0"/>
              <a:t> HC, </a:t>
            </a:r>
            <a:r>
              <a:rPr lang="en-US" altLang="zh-CN" dirty="0" err="1" smtClean="0"/>
              <a:t>Salbrechter</a:t>
            </a:r>
            <a:r>
              <a:rPr lang="en-US" altLang="zh-CN" dirty="0" smtClean="0"/>
              <a:t> A, </a:t>
            </a:r>
            <a:r>
              <a:rPr lang="en-US" altLang="zh-CN" dirty="0" err="1" smtClean="0"/>
              <a:t>Vo¨hringer</a:t>
            </a:r>
            <a:r>
              <a:rPr lang="en-US" altLang="zh-CN" dirty="0" smtClean="0"/>
              <a:t> J, Weber G, Winkler C (2007) Deriving static and dynamic concepts from software requirements using sophisticated tagging. Data </a:t>
            </a:r>
            <a:r>
              <a:rPr lang="en-US" altLang="zh-CN" dirty="0" err="1" smtClean="0"/>
              <a:t>Knowl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Eng</a:t>
            </a:r>
            <a:r>
              <a:rPr lang="en-US" altLang="zh-CN" dirty="0" smtClean="0"/>
              <a:t> 61(3):433–448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 smtClean="0"/>
              <a:t>Grubacher</a:t>
            </a:r>
            <a:r>
              <a:rPr lang="en-US" altLang="zh-CN" dirty="0" smtClean="0"/>
              <a:t> P, </a:t>
            </a:r>
            <a:r>
              <a:rPr lang="en-US" altLang="zh-CN" dirty="0" err="1" smtClean="0"/>
              <a:t>Egyed</a:t>
            </a:r>
            <a:r>
              <a:rPr lang="en-US" altLang="zh-CN" dirty="0" smtClean="0"/>
              <a:t> A, </a:t>
            </a:r>
            <a:r>
              <a:rPr lang="en-US" altLang="zh-CN" dirty="0" err="1" smtClean="0"/>
              <a:t>Medvidovic</a:t>
            </a:r>
            <a:r>
              <a:rPr lang="en-US" altLang="zh-CN" dirty="0" smtClean="0"/>
              <a:t> N (2004) Reconciling software requirements and architectures with intermediate models. </a:t>
            </a:r>
            <a:r>
              <a:rPr lang="en-US" altLang="zh-CN" dirty="0" err="1" smtClean="0"/>
              <a:t>Softw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Syst</a:t>
            </a:r>
            <a:r>
              <a:rPr lang="en-US" altLang="zh-CN" dirty="0" smtClean="0"/>
              <a:t> Model 3(3):235–253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 smtClean="0"/>
              <a:t>Overmyer</a:t>
            </a:r>
            <a:r>
              <a:rPr lang="en-US" altLang="zh-CN" dirty="0" smtClean="0"/>
              <a:t> SP, Benoit L, Owen R (2001) Conceptual modeling through linguistic analysis using LIDA. In: ICSE’01, 2001, </a:t>
            </a:r>
            <a:r>
              <a:rPr lang="en-US" altLang="zh-CN" dirty="0" err="1" smtClean="0"/>
              <a:t>pp</a:t>
            </a:r>
            <a:r>
              <a:rPr lang="en-US" altLang="zh-CN" dirty="0" smtClean="0"/>
              <a:t> 401–410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 smtClean="0"/>
              <a:t>Capuchino</a:t>
            </a:r>
            <a:r>
              <a:rPr lang="en-US" altLang="zh-CN" dirty="0" smtClean="0"/>
              <a:t> AM, </a:t>
            </a:r>
            <a:r>
              <a:rPr lang="en-US" altLang="zh-CN" dirty="0" err="1" smtClean="0"/>
              <a:t>Juristo</a:t>
            </a:r>
            <a:r>
              <a:rPr lang="en-US" altLang="zh-CN" dirty="0" smtClean="0"/>
              <a:t> N, Van de </a:t>
            </a:r>
            <a:r>
              <a:rPr lang="en-US" altLang="zh-CN" dirty="0" err="1" smtClean="0"/>
              <a:t>Riet</a:t>
            </a:r>
            <a:r>
              <a:rPr lang="en-US" altLang="zh-CN" dirty="0" smtClean="0"/>
              <a:t> RP (2000) Formal justification in object-oriented </a:t>
            </a:r>
            <a:r>
              <a:rPr lang="en-US" altLang="zh-CN" dirty="0" err="1" smtClean="0"/>
              <a:t>modelling</a:t>
            </a:r>
            <a:r>
              <a:rPr lang="en-US" altLang="zh-CN" dirty="0" smtClean="0"/>
              <a:t>: a linguistic approach. Data </a:t>
            </a:r>
            <a:r>
              <a:rPr lang="en-US" altLang="zh-CN" dirty="0" err="1" smtClean="0"/>
              <a:t>Knowl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Eng</a:t>
            </a:r>
            <a:r>
              <a:rPr lang="en-US" altLang="zh-CN" dirty="0" smtClean="0"/>
              <a:t> 33(1):25–47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solidFill>
                  <a:srgbClr val="FF0000"/>
                </a:solidFill>
              </a:rPr>
              <a:t>Abbott RJ (1983) Program design by informal English descriptions. Com ACM 26(11):882–894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 smtClean="0"/>
              <a:t>Ambriola</a:t>
            </a:r>
            <a:r>
              <a:rPr lang="en-US" altLang="zh-CN" dirty="0" smtClean="0"/>
              <a:t> V, </a:t>
            </a:r>
            <a:r>
              <a:rPr lang="en-US" altLang="zh-CN" dirty="0" err="1" smtClean="0"/>
              <a:t>Gervasi</a:t>
            </a:r>
            <a:r>
              <a:rPr lang="en-US" altLang="zh-CN" dirty="0" smtClean="0"/>
              <a:t> V (2006) On the systematic analysis of natural language requirements with CIRCE. </a:t>
            </a:r>
            <a:r>
              <a:rPr lang="en-US" altLang="zh-CN" dirty="0" err="1" smtClean="0"/>
              <a:t>Autom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Softw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Eng</a:t>
            </a:r>
            <a:r>
              <a:rPr lang="en-US" altLang="zh-CN" dirty="0" smtClean="0"/>
              <a:t> 13(1):107–167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 smtClean="0"/>
              <a:t>Wahono</a:t>
            </a:r>
            <a:r>
              <a:rPr lang="en-US" altLang="zh-CN" dirty="0" smtClean="0"/>
              <a:t> RS, Far BH (2002) A framework for object identification and refinement process in object-oriented analysis and design. In: Proceedings of cognitive informatics, </a:t>
            </a:r>
            <a:r>
              <a:rPr lang="en-US" altLang="zh-CN" dirty="0" err="1" smtClean="0"/>
              <a:t>pp</a:t>
            </a:r>
            <a:r>
              <a:rPr lang="en-US" altLang="zh-CN" dirty="0" smtClean="0"/>
              <a:t> 351–360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34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24744"/>
            <a:ext cx="87129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1"/>
            </a:pPr>
            <a:r>
              <a:rPr lang="en-US" altLang="zh-CN" dirty="0" smtClean="0"/>
              <a:t>Diaz I, Pastor O, </a:t>
            </a:r>
            <a:r>
              <a:rPr lang="en-US" altLang="zh-CN" dirty="0" err="1" smtClean="0"/>
              <a:t>Matteo</a:t>
            </a:r>
            <a:r>
              <a:rPr lang="en-US" altLang="zh-CN" dirty="0" smtClean="0"/>
              <a:t> A (2005) Modeling interactions using role-driven patterns. In: Proceedings of IEEE international conference on requirements engineering, </a:t>
            </a:r>
            <a:r>
              <a:rPr lang="en-US" altLang="zh-CN" dirty="0" err="1" smtClean="0"/>
              <a:t>pp</a:t>
            </a:r>
            <a:r>
              <a:rPr lang="en-US" altLang="zh-CN" dirty="0" smtClean="0"/>
              <a:t> 209–220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altLang="zh-CN" dirty="0" err="1" smtClean="0"/>
              <a:t>Feijs</a:t>
            </a:r>
            <a:r>
              <a:rPr lang="en-US" altLang="zh-CN" dirty="0" smtClean="0"/>
              <a:t> LMG (2000) Natural language and message sequence chart representation of use cases. </a:t>
            </a:r>
            <a:r>
              <a:rPr lang="en-US" altLang="zh-CN" dirty="0" err="1" smtClean="0"/>
              <a:t>Inf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Softw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Technol</a:t>
            </a:r>
            <a:r>
              <a:rPr lang="en-US" altLang="zh-CN" dirty="0" smtClean="0"/>
              <a:t> 42(9):633–647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altLang="zh-CN" dirty="0" err="1" smtClean="0"/>
              <a:t>Insfra´n</a:t>
            </a:r>
            <a:r>
              <a:rPr lang="en-US" altLang="zh-CN" dirty="0" smtClean="0"/>
              <a:t> E, Pastor O, </a:t>
            </a:r>
            <a:r>
              <a:rPr lang="en-US" altLang="zh-CN" dirty="0" err="1" smtClean="0"/>
              <a:t>Wieringa</a:t>
            </a:r>
            <a:r>
              <a:rPr lang="en-US" altLang="zh-CN" dirty="0" smtClean="0"/>
              <a:t> R (2002) Requirements engineering- based conceptual </a:t>
            </a:r>
            <a:r>
              <a:rPr lang="en-US" altLang="zh-CN" dirty="0" err="1" smtClean="0"/>
              <a:t>modelling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Requir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Eng</a:t>
            </a:r>
            <a:r>
              <a:rPr lang="en-US" altLang="zh-CN" dirty="0" smtClean="0"/>
              <a:t> 7(2):61–72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altLang="zh-CN" dirty="0" err="1" smtClean="0"/>
              <a:t>Smiałek</a:t>
            </a:r>
            <a:r>
              <a:rPr lang="en-US" altLang="zh-CN" dirty="0" smtClean="0"/>
              <a:t> M, </a:t>
            </a:r>
            <a:r>
              <a:rPr lang="en-US" altLang="zh-CN" dirty="0" err="1" smtClean="0"/>
              <a:t>Bojarski</a:t>
            </a:r>
            <a:r>
              <a:rPr lang="en-US" altLang="zh-CN" dirty="0" smtClean="0"/>
              <a:t> J, </a:t>
            </a:r>
            <a:r>
              <a:rPr lang="en-US" altLang="zh-CN" dirty="0" err="1" smtClean="0"/>
              <a:t>Nowakowski</a:t>
            </a:r>
            <a:r>
              <a:rPr lang="en-US" altLang="zh-CN" dirty="0" smtClean="0"/>
              <a:t> W, </a:t>
            </a:r>
            <a:r>
              <a:rPr lang="en-US" altLang="zh-CN" dirty="0" err="1" smtClean="0"/>
              <a:t>Ambroziewicz</a:t>
            </a:r>
            <a:r>
              <a:rPr lang="en-US" altLang="zh-CN" dirty="0" smtClean="0"/>
              <a:t> A, </a:t>
            </a:r>
            <a:r>
              <a:rPr lang="en-US" altLang="zh-CN" dirty="0" err="1" smtClean="0"/>
              <a:t>Straszak</a:t>
            </a:r>
            <a:r>
              <a:rPr lang="en-US" altLang="zh-CN" dirty="0" smtClean="0"/>
              <a:t> T (2007) Complementary use case scenario representations based on domain vocabularies. In: Proceedings on </a:t>
            </a:r>
            <a:r>
              <a:rPr lang="en-US" altLang="zh-CN" dirty="0" err="1" smtClean="0"/>
              <a:t>MoDELS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 startAt="11"/>
            </a:pPr>
            <a:r>
              <a:rPr lang="en-US" altLang="zh-CN" dirty="0" err="1" smtClean="0"/>
              <a:t>Subramaniam</a:t>
            </a:r>
            <a:r>
              <a:rPr lang="en-US" altLang="zh-CN" dirty="0" smtClean="0"/>
              <a:t> K, Liu D, Far BH, </a:t>
            </a:r>
            <a:r>
              <a:rPr lang="en-US" altLang="zh-CN" dirty="0" err="1" smtClean="0"/>
              <a:t>Eberlein</a:t>
            </a:r>
            <a:r>
              <a:rPr lang="en-US" altLang="zh-CN" dirty="0" smtClean="0"/>
              <a:t> A (2004) UCDA: Use case driven development assistant tool for class model generation. In: Proceedings of SEKE’04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altLang="zh-CN" dirty="0" err="1" smtClean="0"/>
              <a:t>Samarasinghe</a:t>
            </a:r>
            <a:r>
              <a:rPr lang="en-US" altLang="zh-CN" dirty="0" smtClean="0"/>
              <a:t> N, Some´ S (2005) Generating a domain model from a use case model. In: Proceedings on intelligent and adaptive systems and software engineering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31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Appendix b: Restriction &amp; transformation rules (EXAMPLE)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78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568952" cy="5693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713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0"/>
            <a:ext cx="8136904" cy="6685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241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20688"/>
            <a:ext cx="8675524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390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Model Transformation in MDA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13802" y="3320988"/>
            <a:ext cx="2376264" cy="72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Analysis Model</a:t>
            </a:r>
          </a:p>
          <a:p>
            <a:pPr algn="ctr"/>
            <a:r>
              <a:rPr lang="en-US" altLang="zh-CN" sz="2400" dirty="0" smtClean="0"/>
              <a:t>(PIM)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813802" y="4653136"/>
            <a:ext cx="2376264" cy="72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Design Model</a:t>
            </a:r>
          </a:p>
          <a:p>
            <a:pPr algn="ctr"/>
            <a:r>
              <a:rPr lang="en-US" altLang="zh-CN" sz="2400" dirty="0" smtClean="0"/>
              <a:t>(PSM)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353862" y="5949280"/>
            <a:ext cx="1296144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Code</a:t>
            </a:r>
            <a:endParaRPr lang="zh-CN" altLang="en-US" sz="2400" dirty="0"/>
          </a:p>
        </p:txBody>
      </p:sp>
      <p:sp>
        <p:nvSpPr>
          <p:cNvPr id="9" name="下箭头 8"/>
          <p:cNvSpPr/>
          <p:nvPr/>
        </p:nvSpPr>
        <p:spPr>
          <a:xfrm>
            <a:off x="3759618" y="4149080"/>
            <a:ext cx="484632" cy="4357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3759618" y="5508083"/>
            <a:ext cx="484632" cy="3663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13802" y="2204864"/>
            <a:ext cx="2376264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Requirements</a:t>
            </a:r>
            <a:endParaRPr lang="zh-CN" altLang="en-US" sz="2400" dirty="0"/>
          </a:p>
        </p:txBody>
      </p:sp>
      <p:sp>
        <p:nvSpPr>
          <p:cNvPr id="12" name="下箭头 11"/>
          <p:cNvSpPr/>
          <p:nvPr/>
        </p:nvSpPr>
        <p:spPr>
          <a:xfrm>
            <a:off x="3735962" y="2780928"/>
            <a:ext cx="484632" cy="438348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右大括号 13"/>
          <p:cNvSpPr/>
          <p:nvPr/>
        </p:nvSpPr>
        <p:spPr>
          <a:xfrm>
            <a:off x="5364088" y="3501008"/>
            <a:ext cx="360040" cy="27003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940152" y="4653136"/>
            <a:ext cx="2815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Traditional MDA Lifecycle</a:t>
            </a:r>
            <a:endParaRPr lang="zh-CN" altLang="en-US" sz="2000" dirty="0"/>
          </a:p>
        </p:txBody>
      </p:sp>
      <p:sp>
        <p:nvSpPr>
          <p:cNvPr id="16" name="矩形标注 15"/>
          <p:cNvSpPr/>
          <p:nvPr/>
        </p:nvSpPr>
        <p:spPr>
          <a:xfrm>
            <a:off x="179512" y="2538350"/>
            <a:ext cx="2376264" cy="680926"/>
          </a:xfrm>
          <a:prstGeom prst="wedgeRectCallout">
            <a:avLst>
              <a:gd name="adj1" fmla="val 99852"/>
              <a:gd name="adj2" fmla="val 1337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Approaches reviewed in this paper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13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Scope of the Reviewed Approaches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3717032"/>
            <a:ext cx="2376264" cy="72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Analysis Model</a:t>
            </a:r>
          </a:p>
          <a:p>
            <a:pPr algn="ctr"/>
            <a:r>
              <a:rPr lang="en-US" altLang="zh-CN" sz="2400" dirty="0" smtClean="0"/>
              <a:t>(PIM)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971600" y="1929029"/>
            <a:ext cx="2376264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Requirements</a:t>
            </a:r>
            <a:endParaRPr lang="zh-CN" altLang="en-US" sz="2400" dirty="0"/>
          </a:p>
        </p:txBody>
      </p:sp>
      <p:sp>
        <p:nvSpPr>
          <p:cNvPr id="6" name="下箭头 5"/>
          <p:cNvSpPr/>
          <p:nvPr/>
        </p:nvSpPr>
        <p:spPr>
          <a:xfrm>
            <a:off x="1893760" y="2636912"/>
            <a:ext cx="484632" cy="926179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3501730" y="1604993"/>
            <a:ext cx="216024" cy="11521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51920" y="1556792"/>
            <a:ext cx="458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 smtClean="0"/>
              <a:t>Pure textual descriptions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 smtClean="0"/>
              <a:t>Use cases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 smtClean="0"/>
              <a:t>Customized document templates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07504" y="5229200"/>
            <a:ext cx="87129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i="1" dirty="0"/>
              <a:t>An analysis model is a description of </a:t>
            </a:r>
            <a:r>
              <a:rPr lang="en-US" altLang="zh-CN" sz="2000" b="1" i="1" dirty="0">
                <a:solidFill>
                  <a:srgbClr val="FF0000"/>
                </a:solidFill>
              </a:rPr>
              <a:t>what a system </a:t>
            </a:r>
            <a:r>
              <a:rPr lang="en-US" altLang="zh-CN" sz="2000" b="1" i="1" dirty="0" smtClean="0">
                <a:solidFill>
                  <a:srgbClr val="FF0000"/>
                </a:solidFill>
              </a:rPr>
              <a:t>is required </a:t>
            </a:r>
            <a:r>
              <a:rPr lang="en-US" altLang="zh-CN" sz="2000" b="1" i="1" dirty="0">
                <a:solidFill>
                  <a:srgbClr val="FF0000"/>
                </a:solidFill>
              </a:rPr>
              <a:t>to do functionally</a:t>
            </a:r>
            <a:r>
              <a:rPr lang="en-US" altLang="zh-CN" sz="2000" i="1" dirty="0">
                <a:solidFill>
                  <a:srgbClr val="FF0000"/>
                </a:solidFill>
              </a:rPr>
              <a:t> </a:t>
            </a:r>
            <a:r>
              <a:rPr lang="en-US" altLang="zh-CN" sz="2000" i="1" dirty="0"/>
              <a:t>and aims to be less </a:t>
            </a:r>
            <a:r>
              <a:rPr lang="en-US" altLang="zh-CN" sz="2000" i="1" dirty="0" smtClean="0"/>
              <a:t>ambiguous and </a:t>
            </a:r>
            <a:r>
              <a:rPr lang="en-US" altLang="zh-CN" sz="2000" i="1" dirty="0"/>
              <a:t>more correct and consistent than textual </a:t>
            </a:r>
            <a:r>
              <a:rPr lang="en-US" altLang="zh-CN" sz="2000" i="1" dirty="0" smtClean="0"/>
              <a:t>requirements</a:t>
            </a:r>
          </a:p>
          <a:p>
            <a:pPr algn="r"/>
            <a:r>
              <a:rPr lang="en-US" altLang="zh-CN" sz="2000" i="1" dirty="0" smtClean="0"/>
              <a:t> ——</a:t>
            </a:r>
            <a:r>
              <a:rPr lang="en-US" altLang="zh-CN" sz="2000" dirty="0" err="1"/>
              <a:t>Bruegge</a:t>
            </a:r>
            <a:r>
              <a:rPr lang="en-US" altLang="zh-CN" sz="2000" dirty="0"/>
              <a:t> B, </a:t>
            </a:r>
            <a:r>
              <a:rPr lang="en-US" altLang="zh-CN" sz="2000" dirty="0" err="1"/>
              <a:t>Dutoit</a:t>
            </a:r>
            <a:r>
              <a:rPr lang="en-US" altLang="zh-CN" sz="2000" dirty="0"/>
              <a:t> AH (2004) Object-oriented software engineering</a:t>
            </a:r>
          </a:p>
          <a:p>
            <a:pPr algn="r"/>
            <a:r>
              <a:rPr lang="en-US" altLang="zh-CN" sz="2000" dirty="0"/>
              <a:t>using UML, patterns, and Java, 2nd </a:t>
            </a:r>
            <a:r>
              <a:rPr lang="en-US" altLang="zh-CN" sz="2000" dirty="0" smtClean="0"/>
              <a:t>ed. </a:t>
            </a:r>
            <a:r>
              <a:rPr lang="en-US" altLang="zh-CN" sz="2000" dirty="0"/>
              <a:t>Prentice Hall</a:t>
            </a:r>
            <a:endParaRPr lang="zh-CN" altLang="en-US" sz="2000" i="1" dirty="0"/>
          </a:p>
        </p:txBody>
      </p:sp>
      <p:sp>
        <p:nvSpPr>
          <p:cNvPr id="10" name="左大括号 9"/>
          <p:cNvSpPr/>
          <p:nvPr/>
        </p:nvSpPr>
        <p:spPr>
          <a:xfrm>
            <a:off x="3501730" y="3501008"/>
            <a:ext cx="216024" cy="11521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51920" y="3455456"/>
            <a:ext cx="4043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 smtClean="0"/>
              <a:t>UML models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 smtClean="0"/>
              <a:t>Message Sequence Charts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 smtClean="0"/>
              <a:t>Entity Relationship Diagrams</a:t>
            </a:r>
            <a:endParaRPr lang="zh-CN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19926" y="2838391"/>
            <a:ext cx="2395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16 Approaches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8983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altLang="zh-CN" dirty="0" smtClean="0"/>
              <a:t>Conceptual Framework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Evaluation of the Approaches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Suggestions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3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/>
          <a:lstStyle/>
          <a:p>
            <a:r>
              <a:rPr lang="en-US" altLang="zh-CN" dirty="0" smtClean="0"/>
              <a:t>Contents in the conceptual framework</a:t>
            </a:r>
          </a:p>
          <a:p>
            <a:pPr lvl="1"/>
            <a:r>
              <a:rPr lang="en-US" altLang="zh-CN" dirty="0" smtClean="0"/>
              <a:t>Taxonomy of …</a:t>
            </a:r>
          </a:p>
          <a:p>
            <a:pPr lvl="2"/>
            <a:r>
              <a:rPr lang="en-US" altLang="zh-CN" dirty="0" smtClean="0"/>
              <a:t>Requirements</a:t>
            </a:r>
          </a:p>
          <a:p>
            <a:pPr lvl="2"/>
            <a:r>
              <a:rPr lang="en-US" altLang="zh-CN" dirty="0" smtClean="0"/>
              <a:t>Restriction rules (on the use of language in requirements)</a:t>
            </a:r>
          </a:p>
          <a:p>
            <a:pPr lvl="2"/>
            <a:r>
              <a:rPr lang="en-US" altLang="zh-CN" dirty="0" smtClean="0"/>
              <a:t>Analysis models</a:t>
            </a:r>
          </a:p>
          <a:p>
            <a:pPr lvl="2"/>
            <a:r>
              <a:rPr lang="en-US" altLang="zh-CN" dirty="0" smtClean="0"/>
              <a:t>Requirements pre-processing (i.e. natural language processing) approaches</a:t>
            </a:r>
          </a:p>
          <a:p>
            <a:pPr lvl="2"/>
            <a:r>
              <a:rPr lang="en-US" altLang="zh-CN" dirty="0" smtClean="0"/>
              <a:t>Transformation approaches</a:t>
            </a:r>
          </a:p>
          <a:p>
            <a:pPr lvl="1"/>
            <a:r>
              <a:rPr lang="en-US" altLang="zh-CN" dirty="0" smtClean="0"/>
              <a:t>Process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785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Taxonomy of Requirements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Requirements Representation</a:t>
            </a:r>
          </a:p>
          <a:p>
            <a:pPr lvl="1"/>
            <a:r>
              <a:rPr lang="en-US" altLang="zh-CN" dirty="0" smtClean="0"/>
              <a:t>None (i.e. unstructured natural language)</a:t>
            </a:r>
          </a:p>
          <a:p>
            <a:pPr lvl="1"/>
            <a:r>
              <a:rPr lang="en-US" altLang="zh-CN" dirty="0" smtClean="0"/>
              <a:t>Use case</a:t>
            </a:r>
          </a:p>
          <a:p>
            <a:pPr lvl="1"/>
            <a:r>
              <a:rPr lang="en-US" altLang="zh-CN" dirty="0" smtClean="0"/>
              <a:t>Document template</a:t>
            </a:r>
          </a:p>
          <a:p>
            <a:r>
              <a:rPr lang="en-US" altLang="zh-CN" dirty="0" smtClean="0"/>
              <a:t>Requirements Supplements (Domain Specific Information, or </a:t>
            </a:r>
            <a:r>
              <a:rPr lang="en-US" altLang="zh-CN" i="1" dirty="0" smtClean="0"/>
              <a:t>DSI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Glossary</a:t>
            </a:r>
          </a:p>
          <a:p>
            <a:pPr lvl="1"/>
            <a:r>
              <a:rPr lang="en-US" altLang="zh-CN" dirty="0" smtClean="0"/>
              <a:t>Definition </a:t>
            </a:r>
          </a:p>
          <a:p>
            <a:pPr lvl="1"/>
            <a:r>
              <a:rPr lang="en-US" altLang="zh-CN" dirty="0" smtClean="0"/>
              <a:t>Domain model (Domain concepts + relationships)</a:t>
            </a:r>
          </a:p>
          <a:p>
            <a:r>
              <a:rPr lang="en-US" altLang="zh-CN" dirty="0" smtClean="0"/>
              <a:t>Natural Language</a:t>
            </a:r>
          </a:p>
          <a:p>
            <a:pPr lvl="1"/>
            <a:r>
              <a:rPr lang="en-US" altLang="zh-CN" dirty="0" smtClean="0"/>
              <a:t>Restricted (on grammar and vocabulary)</a:t>
            </a:r>
          </a:p>
          <a:p>
            <a:pPr lvl="1"/>
            <a:r>
              <a:rPr lang="en-US" altLang="zh-CN" dirty="0" smtClean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63755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altLang="zh-CN" i="1" dirty="0" smtClean="0"/>
              <a:t>What is a Definition?</a:t>
            </a:r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507288" cy="485740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Proposed in </a:t>
                </a:r>
                <a:r>
                  <a:rPr lang="en-US" altLang="zh-CN" i="1" dirty="0" err="1" smtClean="0"/>
                  <a:t>Ambriola</a:t>
                </a:r>
                <a:r>
                  <a:rPr lang="en-US" altLang="zh-CN" i="1" dirty="0" smtClean="0"/>
                  <a:t> V, </a:t>
                </a:r>
                <a:r>
                  <a:rPr lang="en-US" altLang="zh-CN" i="1" dirty="0" err="1" smtClean="0"/>
                  <a:t>Gervasi</a:t>
                </a:r>
                <a:r>
                  <a:rPr lang="en-US" altLang="zh-CN" i="1" dirty="0" smtClean="0"/>
                  <a:t> V (2006) On the systematic analysis of natural language requirements with CIRCE. </a:t>
                </a:r>
                <a:r>
                  <a:rPr lang="en-US" altLang="zh-CN" i="1" dirty="0" err="1" smtClean="0"/>
                  <a:t>Autom</a:t>
                </a:r>
                <a:r>
                  <a:rPr lang="en-US" altLang="zh-CN" i="1" dirty="0" smtClean="0"/>
                  <a:t> </a:t>
                </a:r>
                <a:r>
                  <a:rPr lang="en-US" altLang="zh-CN" i="1" dirty="0" err="1" smtClean="0"/>
                  <a:t>Softw</a:t>
                </a:r>
                <a:r>
                  <a:rPr lang="en-US" altLang="zh-CN" i="1" dirty="0" smtClean="0"/>
                  <a:t> Eng. 13(1):107–167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Example</a:t>
                </a:r>
              </a:p>
              <a:p>
                <a:pPr lvl="1"/>
                <a:r>
                  <a:rPr lang="en-US" altLang="zh-CN" dirty="0" smtClean="0"/>
                  <a:t>TURN </a:t>
                </a:r>
                <a:r>
                  <a:rPr lang="en-US" altLang="zh-CN" dirty="0">
                    <a:latin typeface="GungsuhChe" pitchFamily="49" charset="-127"/>
                    <a:ea typeface="GungsuhChe" pitchFamily="49" charset="-127"/>
                  </a:rPr>
                  <a:t>x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ON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𝑑𝑒𝑓</m:t>
                        </m:r>
                      </m:sub>
                    </m:sSub>
                  </m:oMath>
                </a14:m>
                <a:r>
                  <a:rPr lang="en-US" altLang="zh-CN" dirty="0" smtClean="0"/>
                  <a:t> Send an activation command to </a:t>
                </a:r>
                <a:r>
                  <a:rPr lang="en-US" altLang="zh-CN" dirty="0">
                    <a:latin typeface="Gungsuh" pitchFamily="18" charset="-127"/>
                    <a:ea typeface="Gungsuh" pitchFamily="18" charset="-127"/>
                  </a:rPr>
                  <a:t>x</a:t>
                </a:r>
                <a:endParaRPr lang="zh-CN" altLang="en-US" dirty="0">
                  <a:latin typeface="Gungsuh" pitchFamily="18" charset="-127"/>
                  <a:ea typeface="Gungsuh" pitchFamily="18" charset="-127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507288" cy="4857403"/>
              </a:xfrm>
              <a:blipFill rotWithShape="1">
                <a:blip r:embed="rId2"/>
                <a:stretch>
                  <a:fillRect l="-1576" t="-1631" r="-2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07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1637</Words>
  <Application>Microsoft Office PowerPoint</Application>
  <PresentationFormat>全屏显示(4:3)</PresentationFormat>
  <Paragraphs>243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主题​​</vt:lpstr>
      <vt:lpstr>A Systematic Review of Transformation Approaches between User Requirements and Analysis Models</vt:lpstr>
      <vt:lpstr>About the Paper</vt:lpstr>
      <vt:lpstr>Outline</vt:lpstr>
      <vt:lpstr>Introduction</vt:lpstr>
      <vt:lpstr>Scope of the Reviewed Approaches</vt:lpstr>
      <vt:lpstr>Outline</vt:lpstr>
      <vt:lpstr>Overview</vt:lpstr>
      <vt:lpstr>Taxonomy of Requirements</vt:lpstr>
      <vt:lpstr>What is a Definition?</vt:lpstr>
      <vt:lpstr>Taxonomy of Restriction Rules</vt:lpstr>
      <vt:lpstr>Taxonomy of Analysis Models</vt:lpstr>
      <vt:lpstr>Taxonomy of Requirements Preprocessing Approaches</vt:lpstr>
      <vt:lpstr>Taxonomy of Transformation Approaches</vt:lpstr>
      <vt:lpstr>Process Model</vt:lpstr>
      <vt:lpstr>Outline</vt:lpstr>
      <vt:lpstr>Evaluation Criteria (1/2)</vt:lpstr>
      <vt:lpstr>Evaluation Criteria (2/2)</vt:lpstr>
      <vt:lpstr>Difficulty of Documenting Requirements</vt:lpstr>
      <vt:lpstr>OBFS</vt:lpstr>
      <vt:lpstr>Example: Description</vt:lpstr>
      <vt:lpstr>Example: Collaborative</vt:lpstr>
      <vt:lpstr>Some Results</vt:lpstr>
      <vt:lpstr>Outline</vt:lpstr>
      <vt:lpstr>Approach Configuration</vt:lpstr>
      <vt:lpstr>PowerPoint 演示文稿</vt:lpstr>
      <vt:lpstr>Transformation</vt:lpstr>
      <vt:lpstr>Appendix a: LIST of the approaches (INPut &amp; output)</vt:lpstr>
      <vt:lpstr>PowerPoint 演示文稿</vt:lpstr>
      <vt:lpstr>PowerPoint 演示文稿</vt:lpstr>
      <vt:lpstr>PowerPoint 演示文稿</vt:lpstr>
      <vt:lpstr>PowerPoint 演示文稿</vt:lpstr>
      <vt:lpstr>Appendix b: Restriction &amp; transformation rules (EXAMPLE)</vt:lpstr>
      <vt:lpstr>PowerPoint 演示文稿</vt:lpstr>
      <vt:lpstr>PowerPoint 演示文稿</vt:lpstr>
      <vt:lpstr>PowerPoint 演示文稿</vt:lpstr>
    </vt:vector>
  </TitlesOfParts>
  <Company>yl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Systematic Review of Transformation Approaches between User Requirements and Analysis Models</dc:title>
  <dc:creator>Li Yi</dc:creator>
  <cp:lastModifiedBy>Li Yi</cp:lastModifiedBy>
  <cp:revision>35</cp:revision>
  <dcterms:created xsi:type="dcterms:W3CDTF">2011-12-18T12:19:41Z</dcterms:created>
  <dcterms:modified xsi:type="dcterms:W3CDTF">2011-12-19T12:06:25Z</dcterms:modified>
</cp:coreProperties>
</file>