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BB00-8DE1-4B03-9A47-EAF9AA332E85}" type="datetimeFigureOut">
              <a:rPr lang="zh-CN" altLang="en-US" smtClean="0"/>
              <a:t>2012-1-3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CC4-92CF-4FF6-B0E3-1FEB462A3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74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BB00-8DE1-4B03-9A47-EAF9AA332E85}" type="datetimeFigureOut">
              <a:rPr lang="zh-CN" altLang="en-US" smtClean="0"/>
              <a:t>2012-1-3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CC4-92CF-4FF6-B0E3-1FEB462A3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6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BB00-8DE1-4B03-9A47-EAF9AA332E85}" type="datetimeFigureOut">
              <a:rPr lang="zh-CN" altLang="en-US" smtClean="0"/>
              <a:t>2012-1-3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CC4-92CF-4FF6-B0E3-1FEB462A3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87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BB00-8DE1-4B03-9A47-EAF9AA332E85}" type="datetimeFigureOut">
              <a:rPr lang="zh-CN" altLang="en-US" smtClean="0"/>
              <a:t>2012-1-3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CC4-92CF-4FF6-B0E3-1FEB462A3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45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BB00-8DE1-4B03-9A47-EAF9AA332E85}" type="datetimeFigureOut">
              <a:rPr lang="zh-CN" altLang="en-US" smtClean="0"/>
              <a:t>2012-1-3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CC4-92CF-4FF6-B0E3-1FEB462A3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77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BB00-8DE1-4B03-9A47-EAF9AA332E85}" type="datetimeFigureOut">
              <a:rPr lang="zh-CN" altLang="en-US" smtClean="0"/>
              <a:t>2012-1-3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CC4-92CF-4FF6-B0E3-1FEB462A3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34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BB00-8DE1-4B03-9A47-EAF9AA332E85}" type="datetimeFigureOut">
              <a:rPr lang="zh-CN" altLang="en-US" smtClean="0"/>
              <a:t>2012-1-3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CC4-92CF-4FF6-B0E3-1FEB462A3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5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BB00-8DE1-4B03-9A47-EAF9AA332E85}" type="datetimeFigureOut">
              <a:rPr lang="zh-CN" altLang="en-US" smtClean="0"/>
              <a:t>2012-1-3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CC4-92CF-4FF6-B0E3-1FEB462A3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16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BB00-8DE1-4B03-9A47-EAF9AA332E85}" type="datetimeFigureOut">
              <a:rPr lang="zh-CN" altLang="en-US" smtClean="0"/>
              <a:t>2012-1-3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CC4-92CF-4FF6-B0E3-1FEB462A3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1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BB00-8DE1-4B03-9A47-EAF9AA332E85}" type="datetimeFigureOut">
              <a:rPr lang="zh-CN" altLang="en-US" smtClean="0"/>
              <a:t>2012-1-3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CC4-92CF-4FF6-B0E3-1FEB462A3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9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BB00-8DE1-4B03-9A47-EAF9AA332E85}" type="datetimeFigureOut">
              <a:rPr lang="zh-CN" altLang="en-US" smtClean="0"/>
              <a:t>2012-1-3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CC4-92CF-4FF6-B0E3-1FEB462A3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33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5BB00-8DE1-4B03-9A47-EAF9AA332E85}" type="datetimeFigureOut">
              <a:rPr lang="zh-CN" altLang="en-US" smtClean="0"/>
              <a:t>2012-1-3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73CC4-92CF-4FF6-B0E3-1FEB462A3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00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FM Analysis &amp; Evaluation in </a:t>
            </a:r>
            <a:r>
              <a:rPr lang="en-US" altLang="zh-CN" dirty="0" err="1" smtClean="0"/>
              <a:t>CoFM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2012-1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78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Probability-based FM Analysis</a:t>
            </a:r>
          </a:p>
          <a:p>
            <a:r>
              <a:rPr lang="en-US" altLang="zh-CN" dirty="0" smtClean="0"/>
              <a:t>FM Evaluation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91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Probability-based FM Analysis: Question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8574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(Informal) </a:t>
                </a:r>
                <a:r>
                  <a:rPr lang="zh-CN" altLang="en-US" dirty="0" smtClean="0"/>
                  <a:t>在“认可率”意义下的特征质量如何分布？</a:t>
                </a:r>
                <a:endParaRPr lang="en-US" altLang="zh-CN" dirty="0" smtClean="0"/>
              </a:p>
              <a:p>
                <a:r>
                  <a:rPr lang="en-US" altLang="zh-CN" dirty="0" smtClean="0"/>
                  <a:t>(Formal) </a:t>
                </a:r>
                <a:r>
                  <a:rPr lang="zh-CN" altLang="en-US" dirty="0" smtClean="0"/>
                  <a:t>认</a:t>
                </a:r>
                <a:r>
                  <a:rPr lang="zh-CN" altLang="en-US" dirty="0"/>
                  <a:t>可</a:t>
                </a:r>
                <a:r>
                  <a:rPr lang="zh-CN" altLang="en-US" dirty="0" smtClean="0"/>
                  <a:t>率分布问题：给定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0≤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≤1</m:t>
                    </m:r>
                  </m:oMath>
                </a14:m>
                <a:r>
                  <a:rPr lang="zh-CN" altLang="en-US" dirty="0" smtClean="0"/>
                  <a:t>，模型中存在认可率</a:t>
                </a:r>
                <a:r>
                  <a:rPr lang="en-US" altLang="zh-CN" dirty="0" smtClean="0"/>
                  <a:t>&lt;=x</a:t>
                </a:r>
                <a:r>
                  <a:rPr lang="zh-CN" altLang="en-US" dirty="0" smtClean="0"/>
                  <a:t>的特征的概率是多少？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记</a:t>
                </a:r>
                <a:r>
                  <a:rPr lang="zh-CN" altLang="en-US" dirty="0" smtClean="0"/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又给定阈值函数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𝜔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，定义“被群体足够认可的特征模型”为：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&lt;</m:t>
                    </m:r>
                    <m:r>
                      <a:rPr lang="en-US" altLang="zh-CN" b="0" i="1" smtClean="0">
                        <a:latin typeface="Cambria Math"/>
                      </a:rPr>
                      <m:t>𝜔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例：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=0.5, </m:t>
                    </m:r>
                    <m:r>
                      <a:rPr lang="en-US" altLang="zh-CN" b="0" i="1" smtClean="0">
                        <a:latin typeface="Cambria Math"/>
                      </a:rPr>
                      <m:t>𝜔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=0.05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：模型中包含</a:t>
                </a:r>
                <a:r>
                  <a:rPr lang="en-US" altLang="zh-CN" dirty="0" smtClean="0"/>
                  <a:t>&lt;=50%</a:t>
                </a:r>
                <a:r>
                  <a:rPr lang="zh-CN" altLang="en-US" dirty="0" smtClean="0"/>
                  <a:t>选择率的特征的概率低于</a:t>
                </a:r>
                <a:r>
                  <a:rPr lang="en-US" altLang="zh-CN" dirty="0" smtClean="0"/>
                  <a:t>5%</a:t>
                </a:r>
                <a:r>
                  <a:rPr lang="zh-CN" altLang="en-US" dirty="0" smtClean="0"/>
                  <a:t>（即：几乎所有特征都被半数以上的人认可）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857403"/>
              </a:xfrm>
              <a:blipFill rotWithShape="1">
                <a:blip r:embed="rId2"/>
                <a:stretch>
                  <a:fillRect l="-1630" t="-3262" r="-4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61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FM Evaluation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分</a:t>
            </a:r>
            <a:r>
              <a:rPr lang="zh-CN" altLang="en-US" dirty="0" smtClean="0"/>
              <a:t>为两组：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</a:p>
          <a:p>
            <a:r>
              <a:rPr lang="zh-CN" altLang="en-US" dirty="0"/>
              <a:t>建</a:t>
            </a:r>
            <a:r>
              <a:rPr lang="zh-CN" altLang="en-US" dirty="0" smtClean="0"/>
              <a:t>立两个</a:t>
            </a:r>
            <a:r>
              <a:rPr lang="en-US" altLang="zh-CN" dirty="0" smtClean="0"/>
              <a:t>FM</a:t>
            </a:r>
          </a:p>
          <a:p>
            <a:pPr lvl="1"/>
            <a:r>
              <a:rPr lang="en-US" altLang="zh-CN" dirty="0" smtClean="0"/>
              <a:t>FM1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组传统建模；</a:t>
            </a:r>
            <a:r>
              <a:rPr lang="en-US" altLang="zh-CN" dirty="0" smtClean="0"/>
              <a:t>B</a:t>
            </a:r>
            <a:r>
              <a:rPr lang="zh-CN" altLang="en-US" dirty="0" smtClean="0"/>
              <a:t>组协同建模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FM2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组协同建模；</a:t>
            </a:r>
            <a:r>
              <a:rPr lang="en-US" altLang="zh-CN" dirty="0" smtClean="0"/>
              <a:t>B</a:t>
            </a:r>
            <a:r>
              <a:rPr lang="zh-CN" altLang="en-US" dirty="0" smtClean="0"/>
              <a:t>组传统建模</a:t>
            </a:r>
            <a:endParaRPr lang="en-US" altLang="zh-CN" dirty="0"/>
          </a:p>
          <a:p>
            <a:r>
              <a:rPr lang="zh-CN" altLang="en-US" dirty="0" smtClean="0"/>
              <a:t>实验假设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：协同建模效率更高（相同时间内模型规模更大）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容易检验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：协同和传统建模得到的模型在质量上</a:t>
            </a:r>
            <a:r>
              <a:rPr lang="zh-CN" altLang="en-US" b="1" dirty="0" smtClean="0"/>
              <a:t>没有显著差异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61638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zh-CN" altLang="en-US" dirty="0"/>
              <a:t>比</a:t>
            </a:r>
            <a:r>
              <a:rPr lang="zh-CN" altLang="en-US" dirty="0" smtClean="0"/>
              <a:t>较模型的质量（</a:t>
            </a:r>
            <a:r>
              <a:rPr lang="en-US" altLang="zh-CN" dirty="0" smtClean="0"/>
              <a:t>Step 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/>
          <a:lstStyle/>
          <a:p>
            <a:r>
              <a:rPr lang="zh-CN" altLang="en-US" dirty="0" smtClean="0"/>
              <a:t>人工计算以下数据</a:t>
            </a:r>
            <a:endParaRPr lang="en-US" altLang="zh-CN" dirty="0" smtClean="0"/>
          </a:p>
          <a:p>
            <a:pPr lvl="1"/>
            <a:r>
              <a:rPr lang="zh-CN" altLang="en-US" dirty="0"/>
              <a:t>特征数</a:t>
            </a:r>
            <a:r>
              <a:rPr lang="zh-CN" altLang="en-US" dirty="0" smtClean="0"/>
              <a:t>量</a:t>
            </a:r>
            <a:r>
              <a:rPr lang="en-US" altLang="zh-CN" dirty="0" smtClean="0"/>
              <a:t>F</a:t>
            </a:r>
            <a:r>
              <a:rPr lang="zh-CN" altLang="en-US" dirty="0" smtClean="0"/>
              <a:t>；合理的特征数量</a:t>
            </a:r>
            <a:r>
              <a:rPr lang="en-US" altLang="zh-CN" dirty="0" smtClean="0"/>
              <a:t>FC</a:t>
            </a:r>
          </a:p>
          <a:p>
            <a:pPr lvl="1"/>
            <a:r>
              <a:rPr lang="zh-CN" altLang="en-US" dirty="0"/>
              <a:t>精</a:t>
            </a:r>
            <a:r>
              <a:rPr lang="zh-CN" altLang="en-US" dirty="0" smtClean="0"/>
              <a:t>化关系数量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，正确数量</a:t>
            </a:r>
            <a:r>
              <a:rPr lang="en-US" altLang="zh-CN" dirty="0" smtClean="0"/>
              <a:t>RC</a:t>
            </a:r>
            <a:r>
              <a:rPr lang="zh-CN" altLang="en-US" dirty="0" smtClean="0"/>
              <a:t>，遗漏数量</a:t>
            </a:r>
            <a:r>
              <a:rPr lang="en-US" altLang="zh-CN" dirty="0" smtClean="0"/>
              <a:t>RM</a:t>
            </a:r>
          </a:p>
          <a:p>
            <a:pPr lvl="1"/>
            <a:r>
              <a:rPr lang="zh-CN" altLang="en-US" dirty="0"/>
              <a:t>约</a:t>
            </a:r>
            <a:r>
              <a:rPr lang="zh-CN" altLang="en-US" dirty="0" smtClean="0"/>
              <a:t>束关系数量</a:t>
            </a:r>
            <a:r>
              <a:rPr lang="en-US" altLang="zh-CN" dirty="0" smtClean="0"/>
              <a:t>C</a:t>
            </a:r>
            <a:r>
              <a:rPr lang="zh-CN" altLang="en-US" dirty="0"/>
              <a:t>，</a:t>
            </a:r>
            <a:r>
              <a:rPr lang="zh-CN" altLang="en-US" dirty="0" smtClean="0"/>
              <a:t>正确数量</a:t>
            </a:r>
            <a:r>
              <a:rPr lang="en-US" altLang="zh-CN" dirty="0" smtClean="0"/>
              <a:t>CC</a:t>
            </a:r>
            <a:r>
              <a:rPr lang="zh-CN" altLang="en-US" dirty="0" smtClean="0"/>
              <a:t>，遗漏数量</a:t>
            </a:r>
            <a:r>
              <a:rPr lang="en-US" altLang="zh-CN" dirty="0" smtClean="0"/>
              <a:t>CM</a:t>
            </a:r>
          </a:p>
          <a:p>
            <a:pPr marL="457200" lvl="1" indent="0">
              <a:buNone/>
            </a:pPr>
            <a:r>
              <a:rPr lang="zh-CN" altLang="en-US" sz="2400" dirty="0" smtClean="0"/>
              <a:t>（注：由于无法定义</a:t>
            </a:r>
            <a:r>
              <a:rPr lang="zh-CN" altLang="en-US" sz="2400" b="1" dirty="0" smtClean="0"/>
              <a:t>特征的全集，</a:t>
            </a:r>
            <a:r>
              <a:rPr lang="zh-CN" altLang="en-US" sz="2400" dirty="0" smtClean="0"/>
              <a:t>因此不计算遗漏的特征数量）</a:t>
            </a:r>
            <a:endParaRPr lang="en-US" altLang="zh-CN" sz="2400" dirty="0" smtClean="0"/>
          </a:p>
          <a:p>
            <a:r>
              <a:rPr lang="zh-CN" altLang="en-US" b="1" dirty="0" smtClean="0"/>
              <a:t>从而得到如下质量指标</a:t>
            </a:r>
            <a:endParaRPr lang="en-US" altLang="zh-CN" b="1" dirty="0" smtClean="0"/>
          </a:p>
          <a:p>
            <a:pPr lvl="1"/>
            <a:r>
              <a:rPr lang="zh-CN" altLang="en-US" dirty="0"/>
              <a:t>特</a:t>
            </a:r>
            <a:r>
              <a:rPr lang="zh-CN" altLang="en-US" dirty="0" smtClean="0"/>
              <a:t>征</a:t>
            </a:r>
            <a:r>
              <a:rPr lang="en-US" altLang="zh-CN" dirty="0" smtClean="0"/>
              <a:t>Precision</a:t>
            </a:r>
            <a:r>
              <a:rPr lang="zh-CN" altLang="en-US" dirty="0"/>
              <a:t>：</a:t>
            </a:r>
            <a:r>
              <a:rPr lang="en-US" altLang="zh-CN" b="1" dirty="0" smtClean="0"/>
              <a:t>FP</a:t>
            </a:r>
            <a:r>
              <a:rPr lang="en-US" altLang="zh-CN" dirty="0" smtClean="0"/>
              <a:t>  = FC / F</a:t>
            </a:r>
          </a:p>
          <a:p>
            <a:pPr lvl="1"/>
            <a:r>
              <a:rPr lang="zh-CN" altLang="en-US" dirty="0"/>
              <a:t>精</a:t>
            </a:r>
            <a:r>
              <a:rPr lang="zh-CN" altLang="en-US" dirty="0" smtClean="0"/>
              <a:t>化</a:t>
            </a:r>
            <a:r>
              <a:rPr lang="en-US" altLang="zh-CN" dirty="0" smtClean="0"/>
              <a:t>Precision</a:t>
            </a:r>
            <a:r>
              <a:rPr lang="zh-CN" altLang="en-US" dirty="0" smtClean="0"/>
              <a:t>：</a:t>
            </a:r>
            <a:r>
              <a:rPr lang="en-US" altLang="zh-CN" b="1" dirty="0" smtClean="0"/>
              <a:t>RP</a:t>
            </a:r>
            <a:r>
              <a:rPr lang="en-US" altLang="zh-CN" dirty="0" smtClean="0"/>
              <a:t> = RC / 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    Recall</a:t>
            </a:r>
            <a:r>
              <a:rPr lang="zh-CN" altLang="en-US" dirty="0" smtClean="0"/>
              <a:t>：      </a:t>
            </a:r>
            <a:r>
              <a:rPr lang="en-US" altLang="zh-CN" b="1" dirty="0" smtClean="0"/>
              <a:t>RR</a:t>
            </a:r>
            <a:r>
              <a:rPr lang="en-US" altLang="zh-CN" dirty="0" smtClean="0"/>
              <a:t> = RC / (RC + RM)</a:t>
            </a:r>
          </a:p>
          <a:p>
            <a:pPr lvl="1"/>
            <a:r>
              <a:rPr lang="zh-CN" altLang="en-US" dirty="0"/>
              <a:t>约</a:t>
            </a:r>
            <a:r>
              <a:rPr lang="zh-CN" altLang="en-US" dirty="0" smtClean="0"/>
              <a:t>束</a:t>
            </a:r>
            <a:r>
              <a:rPr lang="en-US" altLang="zh-CN" dirty="0" smtClean="0"/>
              <a:t>Precision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Recall</a:t>
            </a:r>
            <a:r>
              <a:rPr lang="zh-CN" altLang="en-US" dirty="0" smtClean="0"/>
              <a:t>： </a:t>
            </a:r>
            <a:r>
              <a:rPr lang="en-US" altLang="zh-CN" b="1" dirty="0" smtClean="0"/>
              <a:t>CP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b="1" dirty="0" smtClean="0"/>
              <a:t>CR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0061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比较模型的质量（</a:t>
            </a:r>
            <a:r>
              <a:rPr lang="en-US" altLang="zh-CN" dirty="0" smtClean="0"/>
              <a:t>Step 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zh-CN" altLang="en-US" b="1" dirty="0" smtClean="0"/>
              <a:t>显著性检验（</a:t>
            </a:r>
            <a:r>
              <a:rPr lang="zh-CN" altLang="en-US" dirty="0"/>
              <a:t>例</a:t>
            </a:r>
            <a:r>
              <a:rPr lang="zh-CN" altLang="en-US" dirty="0" smtClean="0"/>
              <a:t>如，</a:t>
            </a:r>
            <a:r>
              <a:rPr lang="zh-CN" altLang="en-US" b="1" dirty="0" smtClean="0"/>
              <a:t>符号检验</a:t>
            </a:r>
            <a:r>
              <a:rPr lang="zh-CN" altLang="en-US" dirty="0" smtClean="0"/>
              <a:t>）判断在上述指标的意义下，两个模型</a:t>
            </a:r>
            <a:r>
              <a:rPr lang="zh-CN" altLang="en-US" b="1" dirty="0" smtClean="0"/>
              <a:t>是否有显著差别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 smtClean="0"/>
              <a:t>例：符号比较表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406353"/>
              </p:ext>
            </p:extLst>
          </p:nvPr>
        </p:nvGraphicFramePr>
        <p:xfrm>
          <a:off x="3541413" y="2348880"/>
          <a:ext cx="5567091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2643183"/>
                <a:gridCol w="476568"/>
                <a:gridCol w="482918"/>
                <a:gridCol w="474980"/>
                <a:gridCol w="481330"/>
              </a:tblGrid>
              <a:tr h="1497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CR</a:t>
                      </a:r>
                      <a:endParaRPr lang="zh-CN" altLang="en-US" dirty="0"/>
                    </a:p>
                  </a:txBody>
                  <a:tcPr/>
                </a:tc>
              </a:tr>
              <a:tr h="39877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协同方法建立的模型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/>
                </a:tc>
              </a:tr>
              <a:tr h="39877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传统方法建立的模型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9877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</a:p>
                    <a:p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：协同 优于 传统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：协同 不如 传统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：二者相同）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961" y="5877272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根据符号中“正”、“负”的个数以及指标个数，可以直接查</a:t>
            </a:r>
            <a:r>
              <a:rPr lang="en-US" altLang="zh-CN" b="1" dirty="0" smtClean="0">
                <a:solidFill>
                  <a:srgbClr val="FF0000"/>
                </a:solidFill>
              </a:rPr>
              <a:t>《</a:t>
            </a:r>
            <a:r>
              <a:rPr lang="zh-CN" altLang="en-US" b="1" dirty="0" smtClean="0">
                <a:solidFill>
                  <a:srgbClr val="FF0000"/>
                </a:solidFill>
              </a:rPr>
              <a:t>符号统计检验表</a:t>
            </a:r>
            <a:r>
              <a:rPr lang="en-US" altLang="zh-CN" b="1" dirty="0" smtClean="0">
                <a:solidFill>
                  <a:srgbClr val="FF0000"/>
                </a:solidFill>
              </a:rPr>
              <a:t>》</a:t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zh-CN" altLang="en-US" b="1" dirty="0" smtClean="0">
                <a:solidFill>
                  <a:srgbClr val="FF0000"/>
                </a:solidFill>
              </a:rPr>
              <a:t>得出是否有显著差别的结论。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57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502</Words>
  <Application>Microsoft Office PowerPoint</Application>
  <PresentationFormat>On-screen Show 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FM Analysis &amp; Evaluation in CoFM</vt:lpstr>
      <vt:lpstr>Outline</vt:lpstr>
      <vt:lpstr>Probability-based FM Analysis: Question</vt:lpstr>
      <vt:lpstr>FM Evaluation</vt:lpstr>
      <vt:lpstr>比较模型的质量（Step 1）</vt:lpstr>
      <vt:lpstr>比较模型的质量（Step 2）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Li</dc:creator>
  <cp:lastModifiedBy>Yi Li</cp:lastModifiedBy>
  <cp:revision>16</cp:revision>
  <dcterms:created xsi:type="dcterms:W3CDTF">2012-01-03T08:42:31Z</dcterms:created>
  <dcterms:modified xsi:type="dcterms:W3CDTF">2012-01-03T16:48:58Z</dcterms:modified>
</cp:coreProperties>
</file>