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4" r:id="rId25"/>
    <p:sldId id="285" r:id="rId26"/>
    <p:sldId id="286" r:id="rId27"/>
    <p:sldId id="272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5" d="100"/>
          <a:sy n="85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3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4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6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5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9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3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7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4228-E592-41EF-ADCC-9DD12B60D9C7}" type="datetimeFigureOut">
              <a:rPr lang="zh-CN" altLang="en-US" smtClean="0"/>
              <a:t>2012-3-22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6630-BE34-4ED9-974E-C162FCE29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Category Theory </a:t>
            </a:r>
            <a:br>
              <a:rPr lang="en-US" altLang="zh-CN" dirty="0" smtClean="0"/>
            </a:br>
            <a:r>
              <a:rPr lang="en-US" altLang="zh-CN" dirty="0" smtClean="0"/>
              <a:t>and </a:t>
            </a:r>
            <a:br>
              <a:rPr lang="en-US" altLang="zh-CN" dirty="0" smtClean="0"/>
            </a:br>
            <a:r>
              <a:rPr lang="en-US" altLang="zh-CN" dirty="0" smtClean="0"/>
              <a:t>Software Engineering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 Li</a:t>
            </a:r>
          </a:p>
          <a:p>
            <a:r>
              <a:rPr lang="en-US" altLang="zh-CN" dirty="0" smtClean="0"/>
              <a:t>3.23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5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88"/>
            <a:ext cx="8229600" cy="837100"/>
          </a:xfrm>
        </p:spPr>
        <p:txBody>
          <a:bodyPr/>
          <a:lstStyle/>
          <a:p>
            <a:r>
              <a:rPr lang="en-US" altLang="zh-CN" dirty="0" smtClean="0"/>
              <a:t>Compute </a:t>
            </a:r>
            <a:r>
              <a:rPr lang="en-US" altLang="zh-CN" dirty="0" err="1" smtClean="0"/>
              <a:t>Pushout</a:t>
            </a:r>
            <a:r>
              <a:rPr lang="en-US" altLang="zh-CN" dirty="0" smtClean="0"/>
              <a:t> for </a:t>
            </a:r>
            <a:r>
              <a:rPr lang="en-US" altLang="zh-CN" b="1" dirty="0" smtClean="0"/>
              <a:t>Sets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2915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Input</a:t>
            </a:r>
            <a:endParaRPr lang="zh-CN" altLang="en-US" sz="2400" b="1" dirty="0"/>
          </a:p>
        </p:txBody>
      </p:sp>
      <p:sp>
        <p:nvSpPr>
          <p:cNvPr id="5" name="椭圆 4"/>
          <p:cNvSpPr/>
          <p:nvPr/>
        </p:nvSpPr>
        <p:spPr>
          <a:xfrm>
            <a:off x="4139952" y="903907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516216" y="903907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88024" y="1226369"/>
            <a:ext cx="19861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88024" y="1515975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88024" y="1768003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2080" y="76470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f(x) = x</a:t>
            </a:r>
            <a:endParaRPr lang="zh-CN" altLang="en-US" i="1" dirty="0"/>
          </a:p>
        </p:txBody>
      </p:sp>
      <p:sp>
        <p:nvSpPr>
          <p:cNvPr id="19" name="椭圆 18"/>
          <p:cNvSpPr/>
          <p:nvPr/>
        </p:nvSpPr>
        <p:spPr>
          <a:xfrm>
            <a:off x="2123728" y="903907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771800" y="1429158"/>
            <a:ext cx="1656184" cy="12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87824" y="764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g(x) = x / 2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27984" y="248808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774178" y="248808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58695" y="248808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40352" y="10903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40352" y="202641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745904" y="10903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38" name="直接箭头连接符 37"/>
          <p:cNvCxnSpPr>
            <a:stCxn id="35" idx="3"/>
            <a:endCxn id="37" idx="1"/>
          </p:cNvCxnSpPr>
          <p:nvPr/>
        </p:nvCxnSpPr>
        <p:spPr>
          <a:xfrm>
            <a:off x="8088524" y="1321147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  <a:endCxn id="36" idx="0"/>
          </p:cNvCxnSpPr>
          <p:nvPr/>
        </p:nvCxnSpPr>
        <p:spPr>
          <a:xfrm>
            <a:off x="7914438" y="1551979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7242" y="9759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81080" y="1614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4788024" y="2056035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2811584" y="1659990"/>
            <a:ext cx="1565223" cy="366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1651" y="2924944"/>
            <a:ext cx="893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Combine elements with the same domain, and copy others. </a:t>
            </a:r>
            <a:r>
              <a:rPr lang="en-US" altLang="zh-CN" sz="2400" dirty="0" err="1" smtClean="0"/>
              <a:t>Morphisms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p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q </a:t>
            </a:r>
            <a:r>
              <a:rPr lang="en-US" altLang="zh-CN" sz="2400" dirty="0" smtClean="0"/>
              <a:t>are trivial. 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3988308" y="4221088"/>
            <a:ext cx="1375780" cy="198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(1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(2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 1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(3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(4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 2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(3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838706" y="4494311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2369817" y="3703165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90" name="椭圆 89"/>
          <p:cNvSpPr/>
          <p:nvPr/>
        </p:nvSpPr>
        <p:spPr>
          <a:xfrm>
            <a:off x="2369817" y="5391944"/>
            <a:ext cx="864096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en-US" altLang="zh-CN" b="1" dirty="0" smtClean="0"/>
              <a:t>2</a:t>
            </a:r>
          </a:p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1417296" y="4077072"/>
            <a:ext cx="114960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1417296" y="4293096"/>
            <a:ext cx="114960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1422680" y="4638983"/>
            <a:ext cx="1149602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422680" y="4797152"/>
            <a:ext cx="128823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1417296" y="5013176"/>
            <a:ext cx="129361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1422680" y="5589240"/>
            <a:ext cx="1288234" cy="52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02802" y="393305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</a:t>
            </a:r>
            <a:endParaRPr lang="zh-CN" altLang="en-US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736899" y="59400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43170" y="493027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</a:t>
            </a:r>
            <a:endParaRPr lang="zh-CN" altLang="en-US" sz="2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381591" y="496017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066797" y="63963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2854930" y="4077072"/>
            <a:ext cx="1656184" cy="561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854930" y="4302388"/>
            <a:ext cx="1440160" cy="627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2854930" y="4616333"/>
            <a:ext cx="1584176" cy="59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2854930" y="4797152"/>
            <a:ext cx="1440160" cy="594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2980760" y="4963018"/>
            <a:ext cx="1314330" cy="887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2980760" y="5445224"/>
            <a:ext cx="1314330" cy="67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2854930" y="5784992"/>
            <a:ext cx="1584176" cy="611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575010" y="39330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</a:t>
            </a:r>
            <a:endParaRPr lang="zh-CN" altLang="en-US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3647018" y="616530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q</a:t>
            </a:r>
            <a:endParaRPr lang="zh-CN" altLang="en-US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462187" y="630380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675159" y="4322970"/>
                <a:ext cx="34333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/>
                  <a:t>1)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2) The </a:t>
                </a:r>
                <a:r>
                  <a:rPr lang="en-US" altLang="zh-CN" sz="2400" dirty="0" err="1" smtClean="0"/>
                  <a:t>minimality</a:t>
                </a:r>
                <a:r>
                  <a:rPr lang="en-US" altLang="zh-CN" sz="2400" dirty="0" smtClean="0"/>
                  <a:t> and uniqueness is easy to prove.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59" y="4322970"/>
                <a:ext cx="3433346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842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Pullback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277" y="152717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" pitchFamily="18" charset="0"/>
              </a:rPr>
              <a:t>Input</a:t>
            </a:r>
            <a:endParaRPr lang="zh-CN" altLang="en-US" sz="2400" b="1" dirty="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4466" y="1558925"/>
                <a:ext cx="2471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smtClean="0">
                          <a:latin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66" y="1558925"/>
                <a:ext cx="247151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376854" y="203123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03123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69640" y="109512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9" name="直接箭头连接符 8"/>
          <p:cNvCxnSpPr>
            <a:stCxn id="8" idx="2"/>
            <a:endCxn id="6" idx="0"/>
          </p:cNvCxnSpPr>
          <p:nvPr/>
        </p:nvCxnSpPr>
        <p:spPr>
          <a:xfrm>
            <a:off x="6550940" y="1556792"/>
            <a:ext cx="0" cy="474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>
          <a:xfrm flipV="1">
            <a:off x="5712260" y="2262063"/>
            <a:ext cx="66459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6649" y="16093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0597" y="189273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504" y="2751311"/>
                <a:ext cx="9145016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" pitchFamily="18" charset="0"/>
                  </a:rPr>
                  <a:t>The pullback of </a:t>
                </a:r>
                <a:r>
                  <a:rPr lang="en-US" altLang="zh-CN" sz="2400" b="1" i="1" dirty="0" smtClean="0">
                    <a:latin typeface="Times" pitchFamily="18" charset="0"/>
                  </a:rPr>
                  <a:t>f </a:t>
                </a:r>
                <a:r>
                  <a:rPr lang="en-US" altLang="zh-CN" sz="2400" b="1" dirty="0" smtClean="0">
                    <a:latin typeface="Times" pitchFamily="18" charset="0"/>
                  </a:rPr>
                  <a:t>and </a:t>
                </a:r>
                <a:r>
                  <a:rPr lang="en-US" altLang="zh-CN" sz="2400" b="1" i="1" dirty="0" smtClean="0">
                    <a:latin typeface="Times" pitchFamily="18" charset="0"/>
                  </a:rPr>
                  <a:t>g </a:t>
                </a:r>
                <a:r>
                  <a:rPr lang="en-US" altLang="zh-CN" sz="2400" dirty="0" smtClean="0">
                    <a:latin typeface="Times" pitchFamily="18" charset="0"/>
                  </a:rPr>
                  <a:t>is a tuple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(</m:t>
                    </m:r>
                    <m:r>
                      <a:rPr lang="en-US" altLang="zh-CN" sz="240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/>
                      </a:rPr>
                      <m:t>,  </m:t>
                    </m:r>
                    <m:r>
                      <a:rPr lang="en-US" altLang="zh-CN" sz="2400" i="1" dirty="0" smtClean="0">
                        <a:latin typeface="Cambria Math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,  </m:t>
                    </m:r>
                    <m:r>
                      <a:rPr lang="en-US" altLang="zh-CN" sz="2400" i="1" dirty="0" smtClean="0">
                        <a:latin typeface="Cambria Math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Times" pitchFamily="18" charset="0"/>
                  </a:rPr>
                  <a:t> </a:t>
                </a:r>
                <a:r>
                  <a:rPr lang="en-US" altLang="zh-CN" sz="2400" dirty="0" smtClean="0">
                    <a:latin typeface="Times" pitchFamily="18" charset="0"/>
                  </a:rPr>
                  <a:t>such that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b="0" dirty="0" smtClean="0">
                    <a:latin typeface="Times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sz="2400" i="1" dirty="0" smtClean="0">
                    <a:latin typeface="Times" pitchFamily="18" charset="0"/>
                  </a:rPr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dirty="0">
                    <a:latin typeface="Times" pitchFamily="18" charset="0"/>
                  </a:rPr>
                  <a:t> </a:t>
                </a:r>
                <a:r>
                  <a:rPr lang="en-US" altLang="zh-CN" sz="2400" dirty="0" err="1" smtClean="0">
                    <a:latin typeface="Times" pitchFamily="18" charset="0"/>
                  </a:rPr>
                  <a:t>Minimality</a:t>
                </a:r>
                <a:r>
                  <a:rPr lang="en-US" altLang="zh-CN" sz="2400" dirty="0" smtClean="0">
                    <a:latin typeface="Times" pitchFamily="18" charset="0"/>
                  </a:rPr>
                  <a:t> &amp; Uniqueness: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for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each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tuple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that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also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satisfies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0" i="1" dirty="0" smtClean="0">
                    <a:latin typeface="Times" pitchFamily="18" charset="0"/>
                  </a:rPr>
                  <a:t/>
                </a:r>
                <a:br>
                  <a:rPr lang="en-US" altLang="zh-CN" sz="2400" b="0" i="1" dirty="0" smtClean="0">
                    <a:latin typeface="Times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𝛼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𝛽</m:t>
                    </m:r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there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is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𝐮𝐧𝐢𝐪𝐮𝐞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arrow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: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</a:rPr>
                      <m:t>→</m:t>
                    </m:r>
                    <m:r>
                      <a:rPr lang="en-US" altLang="zh-CN" sz="2400" b="0" i="1" smtClean="0">
                        <a:latin typeface="Cambria Math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such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that</m:t>
                    </m:r>
                  </m:oMath>
                </a14:m>
                <a:r>
                  <a:rPr lang="en-US" altLang="zh-CN" sz="2400" b="0" i="0" dirty="0" smtClean="0">
                    <a:latin typeface="Cambria Math"/>
                  </a:rPr>
                  <a:t/>
                </a:r>
                <a:br>
                  <a:rPr lang="en-US" altLang="zh-CN" sz="2400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𝛼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altLang="zh-CN" sz="2400" i="1" dirty="0" smtClean="0">
                  <a:latin typeface="Times" pitchFamily="18" charset="0"/>
                </a:endParaRPr>
              </a:p>
              <a:p>
                <a:endParaRPr lang="zh-CN" altLang="en-US" sz="2400" b="1" dirty="0"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51311"/>
                <a:ext cx="9145016" cy="2669129"/>
              </a:xfrm>
              <a:prstGeom prst="rect">
                <a:avLst/>
              </a:prstGeom>
              <a:blipFill rotWithShape="1">
                <a:blip r:embed="rId3"/>
                <a:stretch>
                  <a:fillRect l="-1067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988242" y="53105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88242" y="624660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93794" y="53105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stCxn id="14" idx="3"/>
            <a:endCxn id="16" idx="1"/>
          </p:cNvCxnSpPr>
          <p:nvPr/>
        </p:nvCxnSpPr>
        <p:spPr>
          <a:xfrm>
            <a:off x="6366872" y="5541333"/>
            <a:ext cx="626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5" idx="0"/>
          </p:cNvCxnSpPr>
          <p:nvPr/>
        </p:nvCxnSpPr>
        <p:spPr>
          <a:xfrm flipH="1">
            <a:off x="6162328" y="5772165"/>
            <a:ext cx="15229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5132" y="51868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</a:t>
            </a:r>
            <a:endParaRPr lang="zh-CN" alt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28970" y="58348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q</a:t>
            </a:r>
            <a:endParaRPr lang="zh-CN" alt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93794" y="624660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cxnSp>
        <p:nvCxnSpPr>
          <p:cNvPr id="22" name="直接箭头连接符 21"/>
          <p:cNvCxnSpPr>
            <a:stCxn id="15" idx="3"/>
            <a:endCxn id="21" idx="1"/>
          </p:cNvCxnSpPr>
          <p:nvPr/>
        </p:nvCxnSpPr>
        <p:spPr>
          <a:xfrm>
            <a:off x="6336414" y="6477437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 flipH="1">
            <a:off x="7167880" y="5772165"/>
            <a:ext cx="7214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97122" y="57721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</a:t>
            </a:r>
            <a:endParaRPr lang="zh-CN" alt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33794" y="64202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24914" y="472514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cxnSp>
        <p:nvCxnSpPr>
          <p:cNvPr id="27" name="直接箭头连接符 26"/>
          <p:cNvCxnSpPr>
            <a:stCxn id="26" idx="2"/>
            <a:endCxn id="15" idx="1"/>
          </p:cNvCxnSpPr>
          <p:nvPr/>
        </p:nvCxnSpPr>
        <p:spPr>
          <a:xfrm>
            <a:off x="5497397" y="5186809"/>
            <a:ext cx="490845" cy="1290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3"/>
            <a:endCxn id="16" idx="0"/>
          </p:cNvCxnSpPr>
          <p:nvPr/>
        </p:nvCxnSpPr>
        <p:spPr>
          <a:xfrm>
            <a:off x="5669880" y="4955977"/>
            <a:ext cx="1505214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69880" y="5133238"/>
            <a:ext cx="318362" cy="2382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3113" y="495720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59728" y="4780099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28" y="4780099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281625" y="5633251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25" y="5633251"/>
                <a:ext cx="3840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Compute Pullback for </a:t>
            </a:r>
            <a:r>
              <a:rPr lang="en-US" altLang="zh-CN" b="1" dirty="0" smtClean="0"/>
              <a:t>Sets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1520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3995936" y="1446450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6</a:t>
            </a:r>
          </a:p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339752" y="1446450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5652120" y="1446450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8</a:t>
            </a:r>
          </a:p>
          <a:p>
            <a:pPr algn="ctr"/>
            <a:r>
              <a:rPr lang="en-US" altLang="zh-CN" dirty="0" smtClean="0"/>
              <a:t>16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843808" y="1700808"/>
            <a:ext cx="1368152" cy="13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843808" y="1988840"/>
            <a:ext cx="1296144" cy="124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843808" y="2276872"/>
            <a:ext cx="12961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1840" y="1052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f(x)=2x</a:t>
            </a:r>
            <a:endParaRPr lang="zh-CN" altLang="en-US" i="1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499992" y="1700809"/>
            <a:ext cx="136815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99992" y="1988841"/>
            <a:ext cx="136815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499992" y="249289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16016" y="10771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g(x)=x / 2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39952" y="278092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25706" y="278092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38074" y="278092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399383"/>
            <a:ext cx="767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Combine elements with the same codomain, discard others.</a:t>
            </a:r>
          </a:p>
          <a:p>
            <a:r>
              <a:rPr lang="en-US" altLang="zh-CN" sz="2400" dirty="0" smtClean="0"/>
              <a:t>It’s also easy to prove the </a:t>
            </a:r>
            <a:r>
              <a:rPr lang="en-US" altLang="zh-CN" sz="2400" dirty="0" err="1" smtClean="0"/>
              <a:t>minimality</a:t>
            </a:r>
            <a:r>
              <a:rPr lang="en-US" altLang="zh-CN" sz="2400" dirty="0" smtClean="0"/>
              <a:t> and uniqueness.</a:t>
            </a:r>
            <a:endParaRPr lang="zh-CN" altLang="en-US" sz="2400" dirty="0"/>
          </a:p>
        </p:txBody>
      </p:sp>
      <p:sp>
        <p:nvSpPr>
          <p:cNvPr id="26" name="椭圆 25"/>
          <p:cNvSpPr/>
          <p:nvPr/>
        </p:nvSpPr>
        <p:spPr>
          <a:xfrm>
            <a:off x="1055418" y="4797152"/>
            <a:ext cx="1284334" cy="1190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(1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 4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(2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, 8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319356" y="4129913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</a:p>
        </p:txBody>
      </p:sp>
      <p:sp>
        <p:nvSpPr>
          <p:cNvPr id="32" name="椭圆 31"/>
          <p:cNvSpPr/>
          <p:nvPr/>
        </p:nvSpPr>
        <p:spPr>
          <a:xfrm>
            <a:off x="3319356" y="5523522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8</a:t>
            </a:r>
          </a:p>
          <a:p>
            <a:pPr algn="ctr"/>
            <a:r>
              <a:rPr lang="en-US" altLang="zh-CN" dirty="0" smtClean="0"/>
              <a:t>16</a:t>
            </a:r>
          </a:p>
        </p:txBody>
      </p:sp>
      <p:sp>
        <p:nvSpPr>
          <p:cNvPr id="33" name="椭圆 32"/>
          <p:cNvSpPr/>
          <p:nvPr/>
        </p:nvSpPr>
        <p:spPr>
          <a:xfrm>
            <a:off x="5251579" y="4641383"/>
            <a:ext cx="720080" cy="1334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6</a:t>
            </a:r>
          </a:p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051720" y="4641383"/>
            <a:ext cx="1493855" cy="667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051720" y="5308622"/>
            <a:ext cx="1476164" cy="67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051720" y="4797152"/>
            <a:ext cx="1493855" cy="72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51720" y="5523522"/>
            <a:ext cx="1493855" cy="78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851920" y="4581128"/>
            <a:ext cx="1584176" cy="393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51920" y="4797152"/>
            <a:ext cx="1584176" cy="36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851920" y="5085184"/>
            <a:ext cx="1584176" cy="30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851920" y="4978744"/>
            <a:ext cx="1584176" cy="100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3851920" y="5160337"/>
            <a:ext cx="1584176" cy="1148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851920" y="5734828"/>
            <a:ext cx="1584176" cy="854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8742" y="412991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96320" y="630932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8257" y="607848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</a:t>
            </a:r>
            <a:endParaRPr lang="zh-CN" alt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23499" y="612732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10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Pullback, </a:t>
            </a:r>
            <a:r>
              <a:rPr lang="en-US" altLang="zh-CN" dirty="0" err="1" smtClean="0"/>
              <a:t>Pushout</a:t>
            </a:r>
            <a:r>
              <a:rPr lang="en-US" altLang="zh-CN" dirty="0" smtClean="0"/>
              <a:t> &amp; Model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Pushout</a:t>
            </a:r>
            <a:r>
              <a:rPr lang="en-US" altLang="zh-CN" dirty="0" smtClean="0"/>
              <a:t>: Given a base model </a:t>
            </a:r>
            <a:r>
              <a:rPr lang="en-US" altLang="zh-CN" i="1" dirty="0" smtClean="0"/>
              <a:t>C</a:t>
            </a:r>
            <a:br>
              <a:rPr lang="en-US" altLang="zh-CN" i="1" dirty="0" smtClean="0"/>
            </a:br>
            <a:r>
              <a:rPr lang="en-US" altLang="zh-CN" dirty="0" smtClean="0"/>
              <a:t>and two delta models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dirty="0" smtClean="0"/>
              <a:t>merge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 Conflicts may </a:t>
            </a:r>
            <a:br>
              <a:rPr lang="en-US" altLang="zh-CN" dirty="0" smtClean="0"/>
            </a:br>
            <a:r>
              <a:rPr lang="en-US" altLang="zh-CN" dirty="0" smtClean="0"/>
              <a:t>appear in the elements came from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Pullback: Given a final model </a:t>
            </a:r>
            <a:r>
              <a:rPr lang="en-US" altLang="zh-CN" i="1" dirty="0" smtClean="0"/>
              <a:t>C </a:t>
            </a:r>
            <a:br>
              <a:rPr lang="en-US" altLang="zh-CN" i="1" dirty="0" smtClean="0"/>
            </a:br>
            <a:r>
              <a:rPr lang="en-US" altLang="zh-CN" dirty="0" smtClean="0"/>
              <a:t>and two intermediate models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compute the common</a:t>
            </a:r>
            <a:br>
              <a:rPr lang="en-US" altLang="zh-CN" dirty="0" smtClean="0"/>
            </a:br>
            <a:r>
              <a:rPr lang="en-US" altLang="zh-CN" dirty="0" smtClean="0"/>
              <a:t>model of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158989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252599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37792" y="158989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14" name="直接箭头连接符 13"/>
          <p:cNvCxnSpPr>
            <a:stCxn id="11" idx="3"/>
            <a:endCxn id="13" idx="1"/>
          </p:cNvCxnSpPr>
          <p:nvPr/>
        </p:nvCxnSpPr>
        <p:spPr>
          <a:xfrm>
            <a:off x="7080412" y="1820724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>
            <a:off x="6906326" y="2051556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9130" y="14662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72968" y="211427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792" y="25259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>
            <a:stCxn id="12" idx="3"/>
            <a:endCxn id="18" idx="1"/>
          </p:cNvCxnSpPr>
          <p:nvPr/>
        </p:nvCxnSpPr>
        <p:spPr>
          <a:xfrm>
            <a:off x="7080412" y="2756828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  <a:endCxn id="18" idx="0"/>
          </p:cNvCxnSpPr>
          <p:nvPr/>
        </p:nvCxnSpPr>
        <p:spPr>
          <a:xfrm>
            <a:off x="7919092" y="2051556"/>
            <a:ext cx="8015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1120" y="20515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p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77792" y="26996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</a:t>
            </a:r>
            <a:endParaRPr lang="zh-CN" alt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19504" y="427277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9504" y="520887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25056" y="42727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3" idx="3"/>
            <a:endCxn id="25" idx="1"/>
          </p:cNvCxnSpPr>
          <p:nvPr/>
        </p:nvCxnSpPr>
        <p:spPr>
          <a:xfrm>
            <a:off x="7198134" y="4503604"/>
            <a:ext cx="6269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2"/>
            <a:endCxn id="24" idx="0"/>
          </p:cNvCxnSpPr>
          <p:nvPr/>
        </p:nvCxnSpPr>
        <p:spPr>
          <a:xfrm flipH="1">
            <a:off x="6993590" y="4734436"/>
            <a:ext cx="15229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6394" y="41490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p</a:t>
            </a:r>
            <a:endParaRPr lang="zh-CN" alt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60232" y="5229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q</a:t>
            </a:r>
            <a:endParaRPr lang="zh-CN" alt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7825056" y="520887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7167676" y="5439708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30" idx="0"/>
          </p:cNvCxnSpPr>
          <p:nvPr/>
        </p:nvCxnSpPr>
        <p:spPr>
          <a:xfrm flipH="1">
            <a:off x="7999142" y="4734436"/>
            <a:ext cx="7214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8384" y="47344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</a:t>
            </a:r>
            <a:endParaRPr lang="zh-CN" alt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65056" y="5382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616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 Just-Enough Introduction to Category Theory</a:t>
            </a:r>
          </a:p>
          <a:p>
            <a:r>
              <a:rPr lang="en-US" altLang="zh-CN" dirty="0" smtClean="0"/>
              <a:t>Representative Applications in Software Engineering</a:t>
            </a:r>
          </a:p>
          <a:p>
            <a:pPr lvl="1"/>
            <a:r>
              <a:rPr lang="en-US" altLang="zh-CN" i="1" dirty="0" err="1" smtClean="0"/>
              <a:t>Mehrdad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Sabetzadeh</a:t>
            </a:r>
            <a:r>
              <a:rPr lang="en-US" altLang="zh-CN" i="1" dirty="0" smtClean="0"/>
              <a:t>, Steve </a:t>
            </a:r>
            <a:r>
              <a:rPr lang="en-US" altLang="zh-CN" i="1" dirty="0" err="1" smtClean="0"/>
              <a:t>Easterbook</a:t>
            </a:r>
            <a:r>
              <a:rPr lang="en-US" altLang="zh-CN" i="1" dirty="0" smtClean="0"/>
              <a:t> </a:t>
            </a:r>
            <a:br>
              <a:rPr lang="en-US" altLang="zh-CN" i="1" dirty="0" smtClean="0"/>
            </a:br>
            <a:r>
              <a:rPr lang="en-US" altLang="zh-CN" dirty="0" smtClean="0"/>
              <a:t>Merge inconsistent viewpoints  </a:t>
            </a:r>
          </a:p>
          <a:p>
            <a:pPr lvl="1"/>
            <a:r>
              <a:rPr lang="it-IT" altLang="zh-CN" i="1" dirty="0" smtClean="0"/>
              <a:t>Adrian Rutle, Yngve Lamo et al.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dirty="0" smtClean="0"/>
              <a:t>Version control in MDE</a:t>
            </a:r>
            <a:endParaRPr lang="it-IT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41708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Work #1: Merge Inconsistent Viewpoints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r>
              <a:rPr lang="en-US" altLang="zh-CN" dirty="0"/>
              <a:t>Analysis of Inconsistency in Graph-Based </a:t>
            </a:r>
            <a:r>
              <a:rPr lang="en-US" altLang="zh-CN" dirty="0" smtClean="0"/>
              <a:t>Viewpoints: A </a:t>
            </a:r>
            <a:r>
              <a:rPr lang="en-US" altLang="zh-CN" dirty="0"/>
              <a:t>Category-Theoretic </a:t>
            </a:r>
            <a:r>
              <a:rPr lang="en-US" altLang="zh-CN" dirty="0" smtClean="0"/>
              <a:t>Approach </a:t>
            </a:r>
            <a:br>
              <a:rPr lang="en-US" altLang="zh-CN" dirty="0" smtClean="0"/>
            </a:br>
            <a:r>
              <a:rPr lang="en-US" altLang="zh-CN" dirty="0" smtClean="0"/>
              <a:t>(ASE 03)</a:t>
            </a:r>
          </a:p>
          <a:p>
            <a:r>
              <a:rPr lang="en-US" altLang="zh-CN" dirty="0"/>
              <a:t>View Merging in the Presence of Incompleteness and </a:t>
            </a:r>
            <a:r>
              <a:rPr lang="en-US" altLang="zh-CN" dirty="0" smtClean="0"/>
              <a:t>Inconsistency (RE Journal 06)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At a Glance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568952" cy="5904656"/>
              </a:xfrm>
            </p:spPr>
            <p:txBody>
              <a:bodyPr/>
              <a:lstStyle/>
              <a:p>
                <a:r>
                  <a:rPr lang="en-US" altLang="zh-CN" dirty="0" smtClean="0"/>
                  <a:t>Foundation</a:t>
                </a:r>
              </a:p>
              <a:p>
                <a:pPr lvl="1"/>
                <a:r>
                  <a:rPr lang="en-US" altLang="zh-CN" dirty="0" smtClean="0"/>
                  <a:t>Category of Graph </a:t>
                </a:r>
              </a:p>
              <a:p>
                <a:pPr lvl="2"/>
                <a:r>
                  <a:rPr lang="en-US" altLang="zh-CN" dirty="0" smtClean="0"/>
                  <a:t>Object: Graph</a:t>
                </a:r>
              </a:p>
              <a:p>
                <a:pPr lvl="2"/>
                <a:r>
                  <a:rPr lang="en-US" altLang="zh-CN" dirty="0" smtClean="0"/>
                  <a:t>Arrow: Graph Homomorphism (</a:t>
                </a:r>
                <a:r>
                  <a:rPr lang="zh-CN" altLang="en-US" dirty="0" smtClean="0"/>
                  <a:t>图同态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Merge 2 Graphs: </a:t>
                </a:r>
                <a:r>
                  <a:rPr lang="en-US" altLang="zh-CN" dirty="0" err="1" smtClean="0"/>
                  <a:t>Pushout</a:t>
                </a:r>
                <a:r>
                  <a:rPr lang="en-US" altLang="zh-CN" dirty="0" smtClean="0"/>
                  <a:t> </a:t>
                </a:r>
              </a:p>
              <a:p>
                <a:pPr lvl="2"/>
                <a:r>
                  <a:rPr lang="en-US" altLang="zh-CN" dirty="0" smtClean="0"/>
                  <a:t>Note: </a:t>
                </a:r>
                <a:r>
                  <a:rPr lang="en-US" altLang="zh-CN" i="1" dirty="0" smtClean="0"/>
                  <a:t>Graph =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altLang="zh-CN" i="1" dirty="0" smtClean="0"/>
                  <a:t> Edges </a:t>
                </a:r>
                <a:r>
                  <a:rPr lang="en-US" altLang="zh-CN" dirty="0" smtClean="0"/>
                  <a:t>is a kind of </a:t>
                </a:r>
                <a:r>
                  <a:rPr lang="en-US" altLang="zh-CN" b="1" dirty="0" smtClean="0"/>
                  <a:t>Set</a:t>
                </a:r>
              </a:p>
              <a:p>
                <a:r>
                  <a:rPr lang="en-US" altLang="zh-CN" dirty="0" smtClean="0"/>
                  <a:t>The Proposed Approach</a:t>
                </a:r>
              </a:p>
              <a:p>
                <a:pPr lvl="1"/>
                <a:r>
                  <a:rPr lang="en-US" altLang="zh-CN" b="1" dirty="0" smtClean="0"/>
                  <a:t>Define</a:t>
                </a:r>
                <a:r>
                  <a:rPr lang="en-US" altLang="zh-CN" dirty="0" smtClean="0"/>
                  <a:t> Viewpoints as </a:t>
                </a:r>
                <a:r>
                  <a:rPr lang="en-US" altLang="zh-CN" b="1" dirty="0" smtClean="0"/>
                  <a:t>a certain kind of Graph</a:t>
                </a:r>
              </a:p>
              <a:p>
                <a:pPr lvl="1"/>
                <a:r>
                  <a:rPr lang="en-US" altLang="zh-CN" b="1" dirty="0" smtClean="0"/>
                  <a:t>Define</a:t>
                </a:r>
                <a:r>
                  <a:rPr lang="en-US" altLang="zh-CN" dirty="0" smtClean="0"/>
                  <a:t> Mappings between Viewpoints as </a:t>
                </a:r>
                <a:r>
                  <a:rPr lang="en-US" altLang="zh-CN" b="1" dirty="0" smtClean="0"/>
                  <a:t>a certain kind of Graph Homomorphism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Done!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568952" cy="5904656"/>
              </a:xfrm>
              <a:blipFill rotWithShape="1">
                <a:blip r:embed="rId2"/>
                <a:stretch>
                  <a:fillRect l="-1565" t="-1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07" y="116632"/>
            <a:ext cx="8928992" cy="8640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Viewpoint as </a:t>
            </a:r>
            <a:br>
              <a:rPr lang="en-US" altLang="zh-CN" dirty="0" smtClean="0"/>
            </a:br>
            <a:r>
              <a:rPr lang="en-US" altLang="zh-CN" dirty="0" smtClean="0"/>
              <a:t>Truth-Value-Labeled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7606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Viewpoints are… locally managed… objects</a:t>
            </a:r>
            <a:r>
              <a:rPr lang="en-US" altLang="zh-CN" dirty="0"/>
              <a:t> </a:t>
            </a:r>
            <a:r>
              <a:rPr lang="en-US" altLang="zh-CN" dirty="0" smtClean="0"/>
              <a:t>encapsulating </a:t>
            </a:r>
            <a:r>
              <a:rPr lang="en-US" altLang="zh-CN" b="1" dirty="0" smtClean="0">
                <a:solidFill>
                  <a:srgbClr val="C00000"/>
                </a:solidFill>
              </a:rPr>
              <a:t>partial… knowledge </a:t>
            </a:r>
            <a:r>
              <a:rPr lang="en-US" altLang="zh-CN" dirty="0" smtClean="0"/>
              <a:t>about </a:t>
            </a:r>
            <a:r>
              <a:rPr lang="en-US" altLang="zh-CN" dirty="0"/>
              <a:t>a system and </a:t>
            </a:r>
            <a:r>
              <a:rPr lang="en-US" altLang="zh-CN" dirty="0" smtClean="0"/>
              <a:t>its </a:t>
            </a:r>
            <a:r>
              <a:rPr lang="en-US" altLang="zh-CN" dirty="0"/>
              <a:t>domain</a:t>
            </a:r>
            <a:r>
              <a:rPr lang="en-US" altLang="zh-CN" dirty="0" smtClean="0"/>
              <a:t>.</a:t>
            </a:r>
          </a:p>
          <a:p>
            <a:pPr marL="914400" lvl="2" indent="0">
              <a:buNone/>
            </a:pPr>
            <a:r>
              <a:rPr lang="en-US" altLang="zh-CN" dirty="0" smtClean="0"/>
              <a:t>-- </a:t>
            </a:r>
            <a:r>
              <a:rPr lang="en-US" altLang="zh-CN" i="1" dirty="0" smtClean="0"/>
              <a:t>A </a:t>
            </a:r>
            <a:r>
              <a:rPr lang="en-US" altLang="zh-CN" i="1" dirty="0"/>
              <a:t>Framework for Expressing the Relationships </a:t>
            </a:r>
            <a:r>
              <a:rPr lang="en-US" altLang="zh-CN" i="1" dirty="0" smtClean="0"/>
              <a:t>Between Multiple </a:t>
            </a:r>
            <a:r>
              <a:rPr lang="en-US" altLang="zh-CN" i="1" dirty="0"/>
              <a:t>Views in Requirements </a:t>
            </a:r>
            <a:r>
              <a:rPr lang="en-US" altLang="zh-CN" i="1" dirty="0" smtClean="0"/>
              <a:t>Specification </a:t>
            </a:r>
            <a:r>
              <a:rPr lang="en-US" altLang="zh-CN" dirty="0" smtClean="0"/>
              <a:t>(TSE ‘94)</a:t>
            </a:r>
          </a:p>
          <a:p>
            <a:r>
              <a:rPr lang="en-US" altLang="zh-CN" dirty="0" smtClean="0"/>
              <a:t>Focus on graphic viewpoints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sym typeface="Wingdings" pitchFamily="2" charset="2"/>
              </a:rPr>
              <a:t>	Viewpoint = Graph</a:t>
            </a:r>
          </a:p>
          <a:p>
            <a:r>
              <a:rPr lang="en-US" altLang="zh-CN" dirty="0" smtClean="0">
                <a:sym typeface="Wingdings" pitchFamily="2" charset="2"/>
              </a:rPr>
              <a:t>Express knowledge</a:t>
            </a:r>
            <a:r>
              <a:rPr lang="en-US" altLang="zh-CN" b="1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as</a:t>
            </a:r>
            <a:r>
              <a:rPr lang="en-US" altLang="zh-CN" b="1" dirty="0" smtClean="0">
                <a:solidFill>
                  <a:srgbClr val="C00000"/>
                </a:solidFill>
                <a:sym typeface="Wingdings" pitchFamily="2" charset="2"/>
              </a:rPr>
              <a:t> truth-values </a:t>
            </a:r>
            <a:r>
              <a:rPr lang="en-US" altLang="zh-CN" dirty="0" smtClean="0">
                <a:sym typeface="Wingdings" pitchFamily="2" charset="2"/>
              </a:rPr>
              <a:t>that form a complete lattice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		Viewpoint = Truth-value-labeled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Knowledge as Truth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smtClean="0"/>
              <a:t>1 stakeholder: {Maybe, 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B050"/>
                </a:solidFill>
              </a:rPr>
              <a:t>True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He might be happy.  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He is not happy.   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He is happy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stakeholders: A pair of truth values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5738" y="631354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MM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63297" y="555730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59441" y="555730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FM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99601" y="5557301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M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39761" y="5557300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MF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24212" y="473559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FT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735597"/>
            <a:ext cx="4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TT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473559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FF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9964" y="473559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TF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5545364" y="3965293"/>
            <a:ext cx="161390" cy="161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5" idx="2"/>
            <a:endCxn id="4" idx="0"/>
          </p:cNvCxnSpPr>
          <p:nvPr/>
        </p:nvCxnSpPr>
        <p:spPr>
          <a:xfrm>
            <a:off x="3562418" y="6018967"/>
            <a:ext cx="2098546" cy="29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4" idx="0"/>
          </p:cNvCxnSpPr>
          <p:nvPr/>
        </p:nvCxnSpPr>
        <p:spPr>
          <a:xfrm>
            <a:off x="4853753" y="6018967"/>
            <a:ext cx="807211" cy="29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  <a:endCxn id="7" idx="2"/>
          </p:cNvCxnSpPr>
          <p:nvPr/>
        </p:nvCxnSpPr>
        <p:spPr>
          <a:xfrm flipV="1">
            <a:off x="5660964" y="6018966"/>
            <a:ext cx="637758" cy="2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2"/>
          </p:cNvCxnSpPr>
          <p:nvPr/>
        </p:nvCxnSpPr>
        <p:spPr>
          <a:xfrm flipV="1">
            <a:off x="5626059" y="6018965"/>
            <a:ext cx="2108014" cy="29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0"/>
            <a:endCxn id="9" idx="2"/>
          </p:cNvCxnSpPr>
          <p:nvPr/>
        </p:nvCxnSpPr>
        <p:spPr>
          <a:xfrm flipV="1">
            <a:off x="3562418" y="519726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2"/>
            <a:endCxn id="6" idx="0"/>
          </p:cNvCxnSpPr>
          <p:nvPr/>
        </p:nvCxnSpPr>
        <p:spPr>
          <a:xfrm>
            <a:off x="3562418" y="5197262"/>
            <a:ext cx="1291335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0"/>
            <a:endCxn id="10" idx="2"/>
          </p:cNvCxnSpPr>
          <p:nvPr/>
        </p:nvCxnSpPr>
        <p:spPr>
          <a:xfrm flipV="1">
            <a:off x="3562418" y="5197262"/>
            <a:ext cx="125471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0" idx="2"/>
            <a:endCxn id="7" idx="0"/>
          </p:cNvCxnSpPr>
          <p:nvPr/>
        </p:nvCxnSpPr>
        <p:spPr>
          <a:xfrm>
            <a:off x="4817131" y="5197262"/>
            <a:ext cx="1481591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0"/>
            <a:endCxn id="11" idx="2"/>
          </p:cNvCxnSpPr>
          <p:nvPr/>
        </p:nvCxnSpPr>
        <p:spPr>
          <a:xfrm flipV="1">
            <a:off x="4853753" y="5197261"/>
            <a:ext cx="1391804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0"/>
            <a:endCxn id="12" idx="2"/>
          </p:cNvCxnSpPr>
          <p:nvPr/>
        </p:nvCxnSpPr>
        <p:spPr>
          <a:xfrm flipV="1">
            <a:off x="6298722" y="5197260"/>
            <a:ext cx="1419448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8" idx="0"/>
          </p:cNvCxnSpPr>
          <p:nvPr/>
        </p:nvCxnSpPr>
        <p:spPr>
          <a:xfrm>
            <a:off x="6245557" y="5197262"/>
            <a:ext cx="1488516" cy="36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0"/>
            <a:endCxn id="12" idx="2"/>
          </p:cNvCxnSpPr>
          <p:nvPr/>
        </p:nvCxnSpPr>
        <p:spPr>
          <a:xfrm flipH="1" flipV="1">
            <a:off x="7718170" y="5197260"/>
            <a:ext cx="1590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9" idx="0"/>
            <a:endCxn id="14" idx="4"/>
          </p:cNvCxnSpPr>
          <p:nvPr/>
        </p:nvCxnSpPr>
        <p:spPr>
          <a:xfrm flipV="1">
            <a:off x="3562418" y="4126683"/>
            <a:ext cx="2063641" cy="60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0" idx="0"/>
            <a:endCxn id="14" idx="4"/>
          </p:cNvCxnSpPr>
          <p:nvPr/>
        </p:nvCxnSpPr>
        <p:spPr>
          <a:xfrm flipV="1">
            <a:off x="4817131" y="4126683"/>
            <a:ext cx="808928" cy="60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0"/>
            <a:endCxn id="14" idx="4"/>
          </p:cNvCxnSpPr>
          <p:nvPr/>
        </p:nvCxnSpPr>
        <p:spPr>
          <a:xfrm flipH="1" flipV="1">
            <a:off x="5626059" y="4126683"/>
            <a:ext cx="619498" cy="60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" idx="0"/>
            <a:endCxn id="14" idx="4"/>
          </p:cNvCxnSpPr>
          <p:nvPr/>
        </p:nvCxnSpPr>
        <p:spPr>
          <a:xfrm flipH="1" flipV="1">
            <a:off x="5626059" y="4126683"/>
            <a:ext cx="2092111" cy="60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59632" y="6309320"/>
            <a:ext cx="1216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Unknown</a:t>
            </a:r>
            <a:endParaRPr lang="zh-CN" alt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3855" y="5589240"/>
            <a:ext cx="1857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Partially Known</a:t>
            </a:r>
            <a:endParaRPr lang="zh-CN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1520" y="4765214"/>
            <a:ext cx="3083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Agreement / Disagreement</a:t>
            </a:r>
            <a:endParaRPr lang="zh-CN" alt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3628" y="3933056"/>
            <a:ext cx="25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(Virtual) Incompatible</a:t>
            </a:r>
            <a:endParaRPr lang="zh-CN" alt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12674" y="263691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</a:t>
            </a:r>
            <a:endParaRPr lang="zh-CN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5724128" y="191683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822141" y="191683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64" name="椭圆 63"/>
          <p:cNvSpPr/>
          <p:nvPr/>
        </p:nvSpPr>
        <p:spPr>
          <a:xfrm>
            <a:off x="6355758" y="1556792"/>
            <a:ext cx="161390" cy="161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stCxn id="62" idx="2"/>
            <a:endCxn id="61" idx="0"/>
          </p:cNvCxnSpPr>
          <p:nvPr/>
        </p:nvCxnSpPr>
        <p:spPr>
          <a:xfrm>
            <a:off x="5886993" y="2378497"/>
            <a:ext cx="549460" cy="25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1" idx="0"/>
            <a:endCxn id="63" idx="2"/>
          </p:cNvCxnSpPr>
          <p:nvPr/>
        </p:nvCxnSpPr>
        <p:spPr>
          <a:xfrm flipV="1">
            <a:off x="6436453" y="2378497"/>
            <a:ext cx="553362" cy="25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2" idx="0"/>
            <a:endCxn id="64" idx="3"/>
          </p:cNvCxnSpPr>
          <p:nvPr/>
        </p:nvCxnSpPr>
        <p:spPr>
          <a:xfrm flipV="1">
            <a:off x="5886993" y="1694547"/>
            <a:ext cx="492400" cy="22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4" idx="4"/>
            <a:endCxn id="63" idx="0"/>
          </p:cNvCxnSpPr>
          <p:nvPr/>
        </p:nvCxnSpPr>
        <p:spPr>
          <a:xfrm>
            <a:off x="6436453" y="1718182"/>
            <a:ext cx="553362" cy="19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97842" y="1318072"/>
            <a:ext cx="2526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(Virtual) Incompatible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77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79" y="73868"/>
            <a:ext cx="6334125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3212976"/>
            <a:ext cx="40884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 state machine in one stakeholder’s</a:t>
            </a:r>
          </a:p>
          <a:p>
            <a:r>
              <a:rPr lang="en-US" altLang="zh-CN" sz="2000" b="1" dirty="0" smtClean="0"/>
              <a:t>perspective. The </a:t>
            </a:r>
            <a:r>
              <a:rPr lang="en-US" altLang="zh-CN" sz="2000" b="1" i="1" dirty="0" smtClean="0"/>
              <a:t>M</a:t>
            </a:r>
            <a:r>
              <a:rPr lang="en-US" altLang="zh-CN" sz="2000" b="1" dirty="0" smtClean="0"/>
              <a:t> means there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is another stakeholder whose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knowledge is unknown to the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current stakeholder.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259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Example: Camera State Machine </a:t>
            </a:r>
          </a:p>
          <a:p>
            <a:r>
              <a:rPr lang="en-US" altLang="zh-CN" sz="2800" b="1" dirty="0" smtClean="0"/>
              <a:t>(Stakeholder 1)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39752" y="6453336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Atomic Proposition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4086" y="6453336"/>
            <a:ext cx="115401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Brief </a:t>
            </a:r>
            <a:r>
              <a:rPr lang="en-US" altLang="zh-CN" dirty="0" smtClean="0"/>
              <a:t>Introduction </a:t>
            </a:r>
            <a:r>
              <a:rPr lang="en-US" altLang="zh-CN" dirty="0" smtClean="0"/>
              <a:t>to Category Theory</a:t>
            </a:r>
          </a:p>
          <a:p>
            <a:r>
              <a:rPr lang="en-US" altLang="zh-CN" dirty="0" smtClean="0"/>
              <a:t>Representative Applications in Software Engineering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24" y="-25207"/>
            <a:ext cx="7991475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1266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Example: Camera</a:t>
            </a:r>
          </a:p>
          <a:p>
            <a:r>
              <a:rPr lang="en-US" altLang="zh-CN" sz="2800" b="1" dirty="0" smtClean="0"/>
              <a:t>(Stakeholder 2)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What is a Viewpoint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viewpoint is a truth-value-labeled graph </a:t>
            </a:r>
            <a:r>
              <a:rPr lang="en-US" altLang="zh-CN" i="1" dirty="0" smtClean="0"/>
              <a:t>G, </a:t>
            </a:r>
            <a:r>
              <a:rPr lang="en-US" altLang="zh-CN" dirty="0" smtClean="0"/>
              <a:t>in which:</a:t>
            </a:r>
          </a:p>
          <a:p>
            <a:pPr lvl="1"/>
            <a:r>
              <a:rPr lang="en-US" altLang="zh-CN" dirty="0" smtClean="0"/>
              <a:t>The truth values form a complete lattice.</a:t>
            </a:r>
          </a:p>
          <a:p>
            <a:pPr lvl="1"/>
            <a:r>
              <a:rPr lang="en-US" altLang="zh-CN" dirty="0" smtClean="0"/>
              <a:t>Every edge of 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is labeled with a truth value.</a:t>
            </a:r>
          </a:p>
          <a:p>
            <a:pPr lvl="1"/>
            <a:r>
              <a:rPr lang="en-US" altLang="zh-CN" dirty="0" smtClean="0"/>
              <a:t>Every node of 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contains </a:t>
            </a:r>
            <a:r>
              <a:rPr lang="en-US" altLang="zh-CN" i="1" dirty="0" smtClean="0"/>
              <a:t>a set of atomic propositions (SAP) </a:t>
            </a:r>
            <a:r>
              <a:rPr lang="en-US" altLang="zh-CN" dirty="0" smtClean="0"/>
              <a:t>that are also labeled with truth values.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524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925252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2. Arrow between Viewpoints as </a:t>
            </a:r>
            <a:br>
              <a:rPr lang="en-US" altLang="zh-CN" sz="3600" dirty="0" smtClean="0"/>
            </a:br>
            <a:r>
              <a:rPr lang="en-US" altLang="zh-CN" sz="3600" dirty="0" smtClean="0"/>
              <a:t>Knowledge-Preserving Homomorphism (KPH)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184576"/>
              </a:xfrm>
            </p:spPr>
            <p:txBody>
              <a:bodyPr/>
              <a:lstStyle/>
              <a:p>
                <a:r>
                  <a:rPr lang="en-US" altLang="zh-CN" dirty="0" smtClean="0"/>
                  <a:t>A KPH between two viewpoints </a:t>
                </a:r>
                <a:r>
                  <a:rPr lang="en-US" altLang="zh-CN" i="1" dirty="0" smtClean="0"/>
                  <a:t>G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i="1" dirty="0" smtClean="0"/>
                  <a:t> G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is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a graph homomorphism </a:t>
                </a:r>
                <a:r>
                  <a:rPr lang="en-US" altLang="zh-CN" dirty="0" smtClean="0"/>
                  <a:t>that ensures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the knowledge in G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is not more than the knowledge in G</a:t>
                </a:r>
                <a:r>
                  <a:rPr lang="en-US" altLang="zh-CN" baseline="-25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i="1" dirty="0" smtClean="0"/>
                  <a:t>. </a:t>
                </a:r>
                <a:r>
                  <a:rPr lang="en-US" altLang="zh-CN" dirty="0" smtClean="0"/>
                  <a:t>Formally: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𝑇𝑟𝑢𝑡h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𝑇𝑟𝑢𝑡h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𝑓𝑜𝑟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𝑒𝑎𝑐h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𝑒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𝐸𝑑𝑔𝑒𝑠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CN" sz="2400" b="0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CN" sz="2400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𝑆𝐴𝑃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𝑆𝐴𝑃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𝑒𝑎𝑐h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𝑁𝑜𝑑𝑒𝑠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US" altLang="zh-CN" b="0" dirty="0" smtClean="0">
                    <a:ea typeface="Cambria Math"/>
                  </a:rPr>
                  <a:t> </a:t>
                </a:r>
                <a:br>
                  <a:rPr lang="en-US" altLang="zh-CN" b="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𝑇𝑟𝑢𝑡h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𝑇𝑟𝑢𝑡h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𝑒𝑎𝑐h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𝑆𝐴𝑃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CN" b="0" dirty="0" smtClean="0">
                    <a:ea typeface="Cambria Math"/>
                  </a:rPr>
                  <a:t>  </a:t>
                </a:r>
              </a:p>
              <a:p>
                <a:pPr marL="457200" lvl="1" indent="0">
                  <a:buNone/>
                </a:pPr>
                <a:endParaRPr lang="en-US" altLang="zh-CN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184576"/>
              </a:xfrm>
              <a:blipFill rotWithShape="1">
                <a:blip r:embed="rId2"/>
                <a:stretch>
                  <a:fillRect l="-1630" t="-1529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7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 Calculate </a:t>
            </a:r>
            <a:r>
              <a:rPr lang="en-US" altLang="zh-CN" dirty="0" err="1" smtClean="0"/>
              <a:t>Pushout</a:t>
            </a:r>
            <a:r>
              <a:rPr lang="en-US" altLang="zh-CN" dirty="0" smtClean="0"/>
              <a:t> of 2 Viewpoints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400600"/>
              </a:xfrm>
            </p:spPr>
            <p:txBody>
              <a:bodyPr/>
              <a:lstStyle/>
              <a:p>
                <a:r>
                  <a:rPr lang="en-US" altLang="zh-CN" dirty="0" smtClean="0"/>
                  <a:t>The 2 viewpoints (of 2 stakeholders)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are </a:t>
                </a:r>
                <a:r>
                  <a:rPr lang="en-US" altLang="zh-CN" i="1" dirty="0" smtClean="0"/>
                  <a:t>A </a:t>
                </a:r>
                <a:r>
                  <a:rPr lang="en-US" altLang="zh-CN" dirty="0" smtClean="0"/>
                  <a:t>and </a:t>
                </a:r>
                <a:r>
                  <a:rPr lang="en-US" altLang="zh-CN" i="1" dirty="0" smtClean="0"/>
                  <a:t>B.</a:t>
                </a:r>
              </a:p>
              <a:p>
                <a:r>
                  <a:rPr lang="en-US" altLang="zh-CN" dirty="0" smtClean="0"/>
                  <a:t>Step 1: The analyst construct </a:t>
                </a:r>
                <a:r>
                  <a:rPr lang="en-US" altLang="zh-CN" i="1" dirty="0" smtClean="0"/>
                  <a:t>C, f, </a:t>
                </a:r>
                <a:r>
                  <a:rPr lang="en-US" altLang="zh-CN" dirty="0" smtClean="0"/>
                  <a:t>and </a:t>
                </a:r>
                <a:r>
                  <a:rPr lang="en-US" altLang="zh-CN" i="1" dirty="0" smtClean="0"/>
                  <a:t>g.</a:t>
                </a:r>
              </a:p>
              <a:p>
                <a:pPr lvl="1"/>
                <a:r>
                  <a:rPr lang="en-US" altLang="zh-CN" b="1" dirty="0" smtClean="0"/>
                  <a:t>Ignore all SAPs </a:t>
                </a:r>
                <a:r>
                  <a:rPr lang="en-US" altLang="zh-CN" b="0" dirty="0" smtClean="0"/>
                  <a:t>in </a:t>
                </a:r>
                <a:r>
                  <a:rPr lang="en-US" altLang="zh-CN" b="0" i="1" dirty="0" smtClean="0"/>
                  <a:t>A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nd </a:t>
                </a:r>
                <a:r>
                  <a:rPr lang="en-US" altLang="zh-CN" i="1" dirty="0" smtClean="0"/>
                  <a:t>B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ym typeface="Wingdings" pitchFamily="2" charset="2"/>
                  </a:rPr>
                  <a:t> </a:t>
                </a:r>
                <a:r>
                  <a:rPr lang="en-US" altLang="zh-CN" i="1" dirty="0" smtClean="0">
                    <a:sym typeface="Wingdings" pitchFamily="2" charset="2"/>
                  </a:rPr>
                  <a:t>A</a:t>
                </a:r>
                <a:r>
                  <a:rPr lang="en-US" altLang="zh-CN" i="1" baseline="-25000" dirty="0" smtClean="0">
                    <a:sym typeface="Wingdings" pitchFamily="2" charset="2"/>
                  </a:rPr>
                  <a:t>0</a:t>
                </a:r>
                <a:r>
                  <a:rPr lang="en-US" altLang="zh-CN" i="1" dirty="0" smtClean="0">
                    <a:sym typeface="Wingdings" pitchFamily="2" charset="2"/>
                  </a:rPr>
                  <a:t> </a:t>
                </a:r>
                <a:r>
                  <a:rPr lang="en-US" altLang="zh-CN" dirty="0" smtClean="0">
                    <a:sym typeface="Wingdings" pitchFamily="2" charset="2"/>
                  </a:rPr>
                  <a:t>and</a:t>
                </a:r>
                <a:r>
                  <a:rPr lang="en-US" altLang="zh-CN" i="1" dirty="0" smtClean="0">
                    <a:sym typeface="Wingdings" pitchFamily="2" charset="2"/>
                  </a:rPr>
                  <a:t> B</a:t>
                </a:r>
                <a:r>
                  <a:rPr lang="en-US" altLang="zh-CN" i="1" baseline="-25000" dirty="0" smtClean="0">
                    <a:sym typeface="Wingdings" pitchFamily="2" charset="2"/>
                  </a:rPr>
                  <a:t>0</a:t>
                </a:r>
                <a:endParaRPr lang="en-US" altLang="zh-CN" i="1" dirty="0" smtClean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(Important: The issue of naming must be solved before!)</a:t>
                </a:r>
              </a:p>
              <a:p>
                <a:pPr lvl="1"/>
                <a:r>
                  <a:rPr lang="en-US" altLang="zh-CN" dirty="0" smtClean="0"/>
                  <a:t>Label all edges in </a:t>
                </a:r>
                <a:r>
                  <a:rPr lang="en-US" altLang="zh-CN" i="1" dirty="0" smtClean="0"/>
                  <a:t>C </a:t>
                </a:r>
                <a:r>
                  <a:rPr lang="en-US" altLang="zh-CN" dirty="0" smtClean="0"/>
                  <a:t>as </a:t>
                </a:r>
                <a:r>
                  <a:rPr lang="en-US" altLang="zh-CN" b="1" dirty="0" smtClean="0"/>
                  <a:t>MM.</a:t>
                </a:r>
              </a:p>
              <a:p>
                <a:pPr lvl="1"/>
                <a:r>
                  <a:rPr lang="en-US" altLang="zh-CN" i="1" dirty="0" smtClean="0"/>
                  <a:t>f </a:t>
                </a:r>
                <a:r>
                  <a:rPr lang="en-US" altLang="zh-CN" dirty="0" smtClean="0"/>
                  <a:t>and </a:t>
                </a:r>
                <a:r>
                  <a:rPr lang="en-US" altLang="zh-CN" i="1" dirty="0" smtClean="0"/>
                  <a:t>g </a:t>
                </a:r>
                <a:r>
                  <a:rPr lang="en-US" altLang="zh-CN" dirty="0" smtClean="0"/>
                  <a:t>are trivial.</a:t>
                </a:r>
              </a:p>
              <a:p>
                <a:r>
                  <a:rPr lang="en-US" altLang="zh-CN" dirty="0" smtClean="0"/>
                  <a:t>Step 2: Calculate the </a:t>
                </a:r>
                <a:r>
                  <a:rPr lang="en-US" altLang="zh-CN" dirty="0" err="1" smtClean="0"/>
                  <a:t>pushout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400600"/>
              </a:xfrm>
              <a:blipFill rotWithShape="1">
                <a:blip r:embed="rId2"/>
                <a:stretch>
                  <a:fillRect l="-1630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07536" y="94181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07536" y="18779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13088" y="94181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7455708" y="1172652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7281622" y="1403484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4426" y="8181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948264" y="1466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13088" y="187792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1" idx="1"/>
          </p:cNvCxnSpPr>
          <p:nvPr/>
        </p:nvCxnSpPr>
        <p:spPr>
          <a:xfrm>
            <a:off x="7455708" y="2108756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>
            <a:off x="8294388" y="1403484"/>
            <a:ext cx="8015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16416" y="14034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p</a:t>
            </a:r>
            <a:endParaRPr lang="zh-CN" alt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53088" y="20515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077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872" y="-85402"/>
            <a:ext cx="4561864" cy="49006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Name Mapping &amp; Common Model</a:t>
            </a:r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19" y="116632"/>
            <a:ext cx="437808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533818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6296" y="303039"/>
            <a:ext cx="148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(1) Locked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1887215"/>
            <a:ext cx="1484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(1) Locked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5" y="3645024"/>
            <a:ext cx="20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(2) Responsive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1340768"/>
            <a:ext cx="20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(2) Responsive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303569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(3) Focusing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208" y="2564904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(3) Focusing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360" y="5951937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(4) Flash Shooting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263479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(4) Flash Shooting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6439" y="4581128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(5) Non-Flash Shooting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9532" y="5951936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(5) Non-Flash Shooting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023" y="4534401"/>
            <a:ext cx="230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(6) Film Advance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7320" y="1599183"/>
            <a:ext cx="230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(6) Film Advance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6543" y="299467"/>
            <a:ext cx="216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(7) Film Rewind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08520" y="2708920"/>
            <a:ext cx="216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(7) Film Rewind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9552" y="62068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562611" y="617116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475656" y="119675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381061" y="1052736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6992" y="1201273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049207" y="13512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2641500" y="515281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0" idx="7"/>
            <a:endCxn id="21" idx="1"/>
          </p:cNvCxnSpPr>
          <p:nvPr/>
        </p:nvCxnSpPr>
        <p:spPr>
          <a:xfrm flipV="1">
            <a:off x="785403" y="659297"/>
            <a:ext cx="819389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0" idx="5"/>
          </p:cNvCxnSpPr>
          <p:nvPr/>
        </p:nvCxnSpPr>
        <p:spPr>
          <a:xfrm flipH="1">
            <a:off x="785403" y="862967"/>
            <a:ext cx="819389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7"/>
            <a:endCxn id="26" idx="1"/>
          </p:cNvCxnSpPr>
          <p:nvPr/>
        </p:nvCxnSpPr>
        <p:spPr>
          <a:xfrm flipV="1">
            <a:off x="1808462" y="557462"/>
            <a:ext cx="875219" cy="10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3"/>
            <a:endCxn id="21" idx="5"/>
          </p:cNvCxnSpPr>
          <p:nvPr/>
        </p:nvCxnSpPr>
        <p:spPr>
          <a:xfrm flipH="1">
            <a:off x="1808462" y="761132"/>
            <a:ext cx="875219" cy="10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4"/>
            <a:endCxn id="22" idx="0"/>
          </p:cNvCxnSpPr>
          <p:nvPr/>
        </p:nvCxnSpPr>
        <p:spPr>
          <a:xfrm flipH="1">
            <a:off x="1619672" y="905148"/>
            <a:ext cx="86955" cy="29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4"/>
            <a:endCxn id="23" idx="2"/>
          </p:cNvCxnSpPr>
          <p:nvPr/>
        </p:nvCxnSpPr>
        <p:spPr>
          <a:xfrm>
            <a:off x="1706627" y="905148"/>
            <a:ext cx="674434" cy="29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4"/>
            <a:endCxn id="24" idx="7"/>
          </p:cNvCxnSpPr>
          <p:nvPr/>
        </p:nvCxnSpPr>
        <p:spPr>
          <a:xfrm flipH="1">
            <a:off x="952843" y="905148"/>
            <a:ext cx="753784" cy="338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0"/>
            <a:endCxn id="26" idx="5"/>
          </p:cNvCxnSpPr>
          <p:nvPr/>
        </p:nvCxnSpPr>
        <p:spPr>
          <a:xfrm flipH="1" flipV="1">
            <a:off x="2887351" y="761132"/>
            <a:ext cx="305872" cy="590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5" idx="6"/>
            <a:endCxn id="21" idx="0"/>
          </p:cNvCxnSpPr>
          <p:nvPr/>
        </p:nvCxnSpPr>
        <p:spPr>
          <a:xfrm flipH="1" flipV="1">
            <a:off x="1706627" y="617116"/>
            <a:ext cx="1630612" cy="878184"/>
          </a:xfrm>
          <a:prstGeom prst="curvedConnector4">
            <a:avLst>
              <a:gd name="adj1" fmla="val -14019"/>
              <a:gd name="adj2" fmla="val 126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" idx="5"/>
            <a:endCxn id="25" idx="2"/>
          </p:cNvCxnSpPr>
          <p:nvPr/>
        </p:nvCxnSpPr>
        <p:spPr>
          <a:xfrm>
            <a:off x="2626912" y="1298587"/>
            <a:ext cx="422295" cy="19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4"/>
            <a:endCxn id="25" idx="3"/>
          </p:cNvCxnSpPr>
          <p:nvPr/>
        </p:nvCxnSpPr>
        <p:spPr>
          <a:xfrm>
            <a:off x="851008" y="1489305"/>
            <a:ext cx="2240380" cy="10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上箭头 55"/>
          <p:cNvSpPr/>
          <p:nvPr/>
        </p:nvSpPr>
        <p:spPr>
          <a:xfrm>
            <a:off x="1279056" y="1887215"/>
            <a:ext cx="484632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箭头 56"/>
          <p:cNvSpPr/>
          <p:nvPr/>
        </p:nvSpPr>
        <p:spPr>
          <a:xfrm rot="16200000">
            <a:off x="3902678" y="980728"/>
            <a:ext cx="484632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8" y="2674362"/>
            <a:ext cx="4860376" cy="387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Merged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517632" cy="5760640"/>
          </a:xfrm>
        </p:spPr>
        <p:txBody>
          <a:bodyPr/>
          <a:lstStyle/>
          <a:p>
            <a:r>
              <a:rPr lang="en-US" altLang="zh-CN" dirty="0" smtClean="0"/>
              <a:t>Merge truth values </a:t>
            </a:r>
            <a:br>
              <a:rPr lang="en-US" altLang="zh-CN" dirty="0" smtClean="0"/>
            </a:br>
            <a:r>
              <a:rPr lang="en-US" altLang="zh-CN" i="1" dirty="0" smtClean="0"/>
              <a:t>t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s </a:t>
            </a:r>
            <a:r>
              <a:rPr lang="en-US" altLang="zh-CN" dirty="0" smtClean="0">
                <a:sym typeface="Wingdings" pitchFamily="2" charset="2"/>
              </a:rPr>
              <a:t> the least</a:t>
            </a:r>
            <a:br>
              <a:rPr lang="en-US" altLang="zh-CN" dirty="0" smtClean="0">
                <a:sym typeface="Wingdings" pitchFamily="2" charset="2"/>
              </a:rPr>
            </a:br>
            <a:r>
              <a:rPr lang="en-US" altLang="zh-CN" dirty="0" smtClean="0">
                <a:sym typeface="Wingdings" pitchFamily="2" charset="2"/>
              </a:rPr>
              <a:t>upper bound of (</a:t>
            </a:r>
            <a:r>
              <a:rPr lang="en-US" altLang="zh-CN" i="1" dirty="0" smtClean="0">
                <a:sym typeface="Wingdings" pitchFamily="2" charset="2"/>
              </a:rPr>
              <a:t>t, s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5858" y="2968941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MM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17" y="2212697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9561" y="2212697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FM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079721" y="2212696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M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519881" y="2212695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MF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04332" y="1390992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FT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390992"/>
            <a:ext cx="4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TT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1390991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FF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60084" y="139099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TF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6625484" y="620688"/>
            <a:ext cx="161390" cy="161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5" idx="2"/>
            <a:endCxn id="4" idx="0"/>
          </p:cNvCxnSpPr>
          <p:nvPr/>
        </p:nvCxnSpPr>
        <p:spPr>
          <a:xfrm>
            <a:off x="4642538" y="2674362"/>
            <a:ext cx="2098546" cy="29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4" idx="0"/>
          </p:cNvCxnSpPr>
          <p:nvPr/>
        </p:nvCxnSpPr>
        <p:spPr>
          <a:xfrm>
            <a:off x="5933873" y="2674362"/>
            <a:ext cx="807211" cy="29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0"/>
            <a:endCxn id="7" idx="2"/>
          </p:cNvCxnSpPr>
          <p:nvPr/>
        </p:nvCxnSpPr>
        <p:spPr>
          <a:xfrm flipV="1">
            <a:off x="6741084" y="2674361"/>
            <a:ext cx="637758" cy="2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8" idx="2"/>
          </p:cNvCxnSpPr>
          <p:nvPr/>
        </p:nvCxnSpPr>
        <p:spPr>
          <a:xfrm flipV="1">
            <a:off x="6706179" y="2674360"/>
            <a:ext cx="2108014" cy="29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0"/>
            <a:endCxn id="9" idx="2"/>
          </p:cNvCxnSpPr>
          <p:nvPr/>
        </p:nvCxnSpPr>
        <p:spPr>
          <a:xfrm flipV="1">
            <a:off x="4642538" y="185265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6" idx="0"/>
          </p:cNvCxnSpPr>
          <p:nvPr/>
        </p:nvCxnSpPr>
        <p:spPr>
          <a:xfrm>
            <a:off x="4642538" y="1852657"/>
            <a:ext cx="1291335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0"/>
            <a:endCxn id="10" idx="2"/>
          </p:cNvCxnSpPr>
          <p:nvPr/>
        </p:nvCxnSpPr>
        <p:spPr>
          <a:xfrm flipV="1">
            <a:off x="4642538" y="1852657"/>
            <a:ext cx="125471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2"/>
            <a:endCxn id="7" idx="0"/>
          </p:cNvCxnSpPr>
          <p:nvPr/>
        </p:nvCxnSpPr>
        <p:spPr>
          <a:xfrm>
            <a:off x="5897251" y="1852657"/>
            <a:ext cx="1481591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0"/>
            <a:endCxn id="11" idx="2"/>
          </p:cNvCxnSpPr>
          <p:nvPr/>
        </p:nvCxnSpPr>
        <p:spPr>
          <a:xfrm flipV="1">
            <a:off x="5933873" y="1852656"/>
            <a:ext cx="1391804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0"/>
            <a:endCxn id="12" idx="2"/>
          </p:cNvCxnSpPr>
          <p:nvPr/>
        </p:nvCxnSpPr>
        <p:spPr>
          <a:xfrm flipV="1">
            <a:off x="7378842" y="1852655"/>
            <a:ext cx="1419448" cy="36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0"/>
          </p:cNvCxnSpPr>
          <p:nvPr/>
        </p:nvCxnSpPr>
        <p:spPr>
          <a:xfrm>
            <a:off x="7325677" y="1852657"/>
            <a:ext cx="1488516" cy="36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0"/>
            <a:endCxn id="12" idx="2"/>
          </p:cNvCxnSpPr>
          <p:nvPr/>
        </p:nvCxnSpPr>
        <p:spPr>
          <a:xfrm flipH="1" flipV="1">
            <a:off x="8798290" y="1852655"/>
            <a:ext cx="15903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0"/>
            <a:endCxn id="13" idx="4"/>
          </p:cNvCxnSpPr>
          <p:nvPr/>
        </p:nvCxnSpPr>
        <p:spPr>
          <a:xfrm flipV="1">
            <a:off x="4642538" y="782078"/>
            <a:ext cx="2063641" cy="60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0"/>
            <a:endCxn id="13" idx="4"/>
          </p:cNvCxnSpPr>
          <p:nvPr/>
        </p:nvCxnSpPr>
        <p:spPr>
          <a:xfrm flipV="1">
            <a:off x="5897251" y="782078"/>
            <a:ext cx="808928" cy="60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0"/>
            <a:endCxn id="13" idx="4"/>
          </p:cNvCxnSpPr>
          <p:nvPr/>
        </p:nvCxnSpPr>
        <p:spPr>
          <a:xfrm flipH="1" flipV="1">
            <a:off x="6706179" y="782078"/>
            <a:ext cx="619498" cy="60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0"/>
            <a:endCxn id="13" idx="4"/>
          </p:cNvCxnSpPr>
          <p:nvPr/>
        </p:nvCxnSpPr>
        <p:spPr>
          <a:xfrm flipH="1" flipV="1">
            <a:off x="6706179" y="782078"/>
            <a:ext cx="2092111" cy="60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923928" y="4797152"/>
            <a:ext cx="576064" cy="8640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74466" y="6309320"/>
            <a:ext cx="576064" cy="2743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57181" y="4914980"/>
            <a:ext cx="1584176" cy="24733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55976" y="5570076"/>
            <a:ext cx="1689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 conflicts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altLang="zh-CN" dirty="0" smtClean="0"/>
              <a:t>1. No </a:t>
            </a:r>
            <a:r>
              <a:rPr lang="en-US" altLang="zh-CN" i="1" dirty="0" smtClean="0"/>
              <a:t>SAPs</a:t>
            </a:r>
            <a:r>
              <a:rPr lang="en-US" altLang="zh-CN" dirty="0" smtClean="0"/>
              <a:t>: The truth values are labeled on nodes</a:t>
            </a:r>
          </a:p>
          <a:p>
            <a:r>
              <a:rPr lang="en-US" altLang="zh-CN" dirty="0" smtClean="0"/>
              <a:t>2. Node Mapping</a:t>
            </a:r>
          </a:p>
          <a:p>
            <a:pPr lvl="1"/>
            <a:r>
              <a:rPr lang="en-US" altLang="zh-CN" dirty="0" smtClean="0"/>
              <a:t>See work on </a:t>
            </a:r>
            <a:r>
              <a:rPr lang="en-US" altLang="zh-CN" i="1" dirty="0" smtClean="0"/>
              <a:t>“Schema Matching” </a:t>
            </a:r>
            <a:r>
              <a:rPr lang="en-US" altLang="zh-CN" dirty="0" smtClean="0"/>
              <a:t>in Databases, e.g. Similarity Flooding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89040"/>
            <a:ext cx="9036495" cy="266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899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#2: Version Control in MDE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formalisation</a:t>
            </a:r>
            <a:r>
              <a:rPr lang="en-US" altLang="zh-CN" dirty="0" smtClean="0"/>
              <a:t> of the copy-modify-merge approach to version control in MDE </a:t>
            </a:r>
            <a:br>
              <a:rPr lang="en-US" altLang="zh-CN" dirty="0" smtClean="0"/>
            </a:br>
            <a:r>
              <a:rPr lang="en-US" altLang="zh-CN" dirty="0" smtClean="0"/>
              <a:t>(Journal of Logic and Algebraic Programming 2010)</a:t>
            </a:r>
          </a:p>
          <a:p>
            <a:endParaRPr lang="en-US" altLang="zh-CN" dirty="0"/>
          </a:p>
          <a:p>
            <a:r>
              <a:rPr lang="en-US" altLang="zh-CN" dirty="0" smtClean="0"/>
              <a:t>Detect conflicts of </a:t>
            </a:r>
            <a:r>
              <a:rPr lang="en-US" altLang="zh-CN" b="1" i="1" dirty="0" smtClean="0"/>
              <a:t>changes</a:t>
            </a:r>
            <a:br>
              <a:rPr lang="en-US" altLang="zh-CN" b="1" i="1" dirty="0" smtClean="0"/>
            </a:br>
            <a:r>
              <a:rPr lang="en-US" altLang="zh-CN" dirty="0" smtClean="0"/>
              <a:t>or… Merge </a:t>
            </a:r>
            <a:r>
              <a:rPr lang="en-US" altLang="zh-CN" b="1" dirty="0" smtClean="0"/>
              <a:t>change-labeled graphs</a:t>
            </a:r>
          </a:p>
        </p:txBody>
      </p:sp>
    </p:spTree>
    <p:extLst>
      <p:ext uri="{BB962C8B-B14F-4D97-AF65-F5344CB8AC3E}">
        <p14:creationId xmlns:p14="http://schemas.microsoft.com/office/powerpoint/2010/main" val="15689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256760" y="4551511"/>
            <a:ext cx="5423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38887" y="436684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337" y="2175247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Global Repository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337" y="3174067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Workspace 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37" y="3966155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Workspace 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76391" y="2215897"/>
            <a:ext cx="58328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1561" y="183223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(Base Model)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2783609" y="3183359"/>
            <a:ext cx="58328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31681" y="3975447"/>
            <a:ext cx="583282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1" idx="2"/>
            <a:endCxn id="13" idx="0"/>
          </p:cNvCxnSpPr>
          <p:nvPr/>
        </p:nvCxnSpPr>
        <p:spPr>
          <a:xfrm>
            <a:off x="3068032" y="2503929"/>
            <a:ext cx="7218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1223" y="2658978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checkout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3"/>
            <a:endCxn id="29" idx="1"/>
          </p:cNvCxnSpPr>
          <p:nvPr/>
        </p:nvCxnSpPr>
        <p:spPr>
          <a:xfrm>
            <a:off x="3359673" y="2359913"/>
            <a:ext cx="131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0"/>
          </p:cNvCxnSpPr>
          <p:nvPr/>
        </p:nvCxnSpPr>
        <p:spPr>
          <a:xfrm>
            <a:off x="3723322" y="2359913"/>
            <a:ext cx="0" cy="16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</p:cNvCxnSpPr>
          <p:nvPr/>
        </p:nvCxnSpPr>
        <p:spPr>
          <a:xfrm>
            <a:off x="3366891" y="3327375"/>
            <a:ext cx="150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674844" y="3183359"/>
                <a:ext cx="977276" cy="2880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44" y="3183359"/>
                <a:ext cx="977276" cy="288032"/>
              </a:xfrm>
              <a:prstGeom prst="rect">
                <a:avLst/>
              </a:prstGeom>
              <a:blipFill rotWithShape="1"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25" idx="0"/>
            <a:endCxn id="29" idx="2"/>
          </p:cNvCxnSpPr>
          <p:nvPr/>
        </p:nvCxnSpPr>
        <p:spPr>
          <a:xfrm flipV="1">
            <a:off x="5163482" y="2503929"/>
            <a:ext cx="0" cy="67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674844" y="2215897"/>
                <a:ext cx="977276" cy="2880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44" y="2215897"/>
                <a:ext cx="977276" cy="288032"/>
              </a:xfrm>
              <a:prstGeom prst="rect">
                <a:avLst/>
              </a:prstGeom>
              <a:blipFill rotWithShape="1"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655817" y="267001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14" idx="3"/>
          </p:cNvCxnSpPr>
          <p:nvPr/>
        </p:nvCxnSpPr>
        <p:spPr>
          <a:xfrm>
            <a:off x="4014963" y="4119463"/>
            <a:ext cx="265707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75044" y="3975447"/>
                <a:ext cx="977276" cy="2880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44" y="3975447"/>
                <a:ext cx="977276" cy="288032"/>
              </a:xfrm>
              <a:prstGeom prst="rect">
                <a:avLst/>
              </a:prstGeom>
              <a:blipFill rotWithShape="1"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stCxn id="34" idx="0"/>
          </p:cNvCxnSpPr>
          <p:nvPr/>
        </p:nvCxnSpPr>
        <p:spPr>
          <a:xfrm flipV="1">
            <a:off x="6963682" y="2359913"/>
            <a:ext cx="0" cy="16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3"/>
          </p:cNvCxnSpPr>
          <p:nvPr/>
        </p:nvCxnSpPr>
        <p:spPr>
          <a:xfrm>
            <a:off x="5652120" y="2359913"/>
            <a:ext cx="1311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875713" y="2010494"/>
            <a:ext cx="3978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6017" y="295804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1560" y="4830251"/>
                <a:ext cx="77768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, and detect conflicts</a:t>
                </a:r>
              </a:p>
              <a:p>
                <a:pPr algn="ctr"/>
                <a:endParaRPr lang="en-US" altLang="zh-CN" sz="2400" dirty="0" smtClean="0"/>
              </a:p>
              <a:p>
                <a:r>
                  <a:rPr lang="en-US" altLang="zh-CN" sz="2400" dirty="0" smtClean="0"/>
                  <a:t>NOTE: In version control systems,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only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is committed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30251"/>
                <a:ext cx="7776864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6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3538736" cy="2769171"/>
              </a:xfrm>
            </p:spPr>
            <p:txBody>
              <a:bodyPr/>
              <a:lstStyle/>
              <a:p>
                <a:r>
                  <a:rPr lang="en-US" altLang="zh-CN" dirty="0" smtClean="0"/>
                  <a:t>Types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Δ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Add </a:t>
                </a:r>
                <a:r>
                  <a:rPr lang="en-US" altLang="zh-CN" i="1" dirty="0" smtClean="0"/>
                  <a:t>x</a:t>
                </a:r>
              </a:p>
              <a:p>
                <a:pPr lvl="1"/>
                <a:r>
                  <a:rPr lang="en-US" altLang="zh-CN" dirty="0" smtClean="0"/>
                  <a:t>Delete </a:t>
                </a:r>
                <a:r>
                  <a:rPr lang="en-US" altLang="zh-CN" i="1" dirty="0" smtClean="0"/>
                  <a:t>x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Rename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to </a:t>
                </a:r>
                <a:r>
                  <a:rPr lang="en-US" altLang="zh-CN" i="1" dirty="0" smtClean="0"/>
                  <a:t>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3538736" cy="2769171"/>
              </a:xfrm>
              <a:blipFill rotWithShape="1">
                <a:blip r:embed="rId2"/>
                <a:stretch>
                  <a:fillRect l="-3787" t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15816" y="941819"/>
                <a:ext cx="547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41819"/>
                <a:ext cx="54771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0112" y="1877923"/>
                <a:ext cx="1239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12" y="1877923"/>
                <a:ext cx="123912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7597" y="941317"/>
                <a:ext cx="1232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7" y="941317"/>
                <a:ext cx="123200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 flipV="1">
            <a:off x="3463530" y="1172150"/>
            <a:ext cx="1564067" cy="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3189673" y="1403484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24634" y="1877923"/>
                <a:ext cx="2037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634" y="1877923"/>
                <a:ext cx="20379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5" idx="3"/>
            <a:endCxn id="11" idx="1"/>
          </p:cNvCxnSpPr>
          <p:nvPr/>
        </p:nvCxnSpPr>
        <p:spPr>
          <a:xfrm>
            <a:off x="3809234" y="2108756"/>
            <a:ext cx="81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>
            <a:off x="5643599" y="1402982"/>
            <a:ext cx="0" cy="474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51920" y="1444714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Pushout</a:t>
            </a:r>
            <a:endParaRPr lang="zh-CN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89406" y="256490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The arrows are graph </a:t>
            </a:r>
            <a:r>
              <a:rPr lang="en-US" altLang="zh-CN" i="1" dirty="0" err="1" smtClean="0"/>
              <a:t>homomorphisms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3809234" y="3356992"/>
                <a:ext cx="5083246" cy="2769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Conflict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CN" dirty="0" smtClean="0"/>
                  <a:t>s</a:t>
                </a:r>
              </a:p>
              <a:p>
                <a:pPr lvl="1"/>
                <a:r>
                  <a:rPr lang="en-US" altLang="zh-CN" dirty="0" smtClean="0"/>
                  <a:t>Rename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+ Delete </a:t>
                </a:r>
                <a:r>
                  <a:rPr lang="en-US" altLang="zh-CN" i="1" dirty="0" smtClean="0"/>
                  <a:t>x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Rename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to </a:t>
                </a:r>
                <a:r>
                  <a:rPr lang="en-US" altLang="zh-CN" i="1" dirty="0" smtClean="0"/>
                  <a:t>y </a:t>
                </a:r>
                <a:r>
                  <a:rPr lang="en-US" altLang="zh-CN" dirty="0" smtClean="0"/>
                  <a:t>+ Rename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to </a:t>
                </a:r>
                <a:r>
                  <a:rPr lang="en-US" altLang="zh-CN" i="1" dirty="0" smtClean="0"/>
                  <a:t>z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Add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 smtClean="0"/>
                  <a:t>) + Delete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or </a:t>
                </a:r>
                <a:r>
                  <a:rPr lang="en-US" altLang="zh-CN" i="1" dirty="0" smtClean="0"/>
                  <a:t>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34" y="3356992"/>
                <a:ext cx="5083246" cy="2769171"/>
              </a:xfrm>
              <a:prstGeom prst="rect">
                <a:avLst/>
              </a:prstGeom>
              <a:blipFill rotWithShape="1">
                <a:blip r:embed="rId7"/>
                <a:stretch>
                  <a:fillRect l="-2758" t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4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Category Theory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theory about </a:t>
            </a:r>
            <a:r>
              <a:rPr lang="en-US" altLang="zh-CN" b="1" i="1" dirty="0" smtClean="0"/>
              <a:t>structures</a:t>
            </a:r>
          </a:p>
          <a:p>
            <a:r>
              <a:rPr lang="en-US" altLang="zh-CN" dirty="0" smtClean="0"/>
              <a:t>First introduced in </a:t>
            </a:r>
            <a:r>
              <a:rPr lang="en-US" altLang="zh-CN" b="1" dirty="0" smtClean="0"/>
              <a:t>1940s</a:t>
            </a:r>
            <a:r>
              <a:rPr lang="en-US" altLang="zh-CN" dirty="0" smtClean="0"/>
              <a:t>, to explore relations between mathematical systems, e.g. </a:t>
            </a:r>
            <a:r>
              <a:rPr lang="en-US" altLang="zh-CN" i="1" dirty="0" smtClean="0"/>
              <a:t>Set, Group,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Topological Space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</a:t>
            </a:r>
            <a:r>
              <a:rPr lang="en-US" altLang="zh-CN" b="1" i="1" dirty="0" smtClean="0"/>
              <a:t>General abstract nonsense    </a:t>
            </a:r>
          </a:p>
          <a:p>
            <a:pPr marL="0" indent="0" algn="r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</a:t>
            </a:r>
            <a:r>
              <a:rPr lang="en-US" altLang="zh-CN" sz="2400" dirty="0" smtClean="0"/>
              <a:t>-- Sound from 1940s</a:t>
            </a:r>
          </a:p>
          <a:p>
            <a:endParaRPr lang="en-US" altLang="zh-CN" b="1" dirty="0" smtClean="0"/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908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05" y="44624"/>
            <a:ext cx="2643255" cy="190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724916"/>
                <a:ext cx="6102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724916"/>
                <a:ext cx="61029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" y="2136326"/>
            <a:ext cx="1187624" cy="85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2669592" cy="201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39" y="3310090"/>
                <a:ext cx="14096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" y="3310090"/>
                <a:ext cx="14096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32856"/>
            <a:ext cx="2808312" cy="203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43" y="2205422"/>
            <a:ext cx="1206153" cy="64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15080" y="3318947"/>
                <a:ext cx="14096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080" y="3318947"/>
                <a:ext cx="14096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3528392" cy="260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411760" y="6381328"/>
            <a:ext cx="3312368" cy="4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36196" y="5505063"/>
                <a:ext cx="2217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Δ</m:t>
                          </m:r>
                        </m:e>
                        <m:sub>
                          <m: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5505063"/>
                <a:ext cx="221720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6458" y="6165304"/>
            <a:ext cx="126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Conflict!</a:t>
            </a:r>
            <a:endParaRPr lang="zh-CN" altLang="en-US" sz="2400" b="1" dirty="0"/>
          </a:p>
        </p:txBody>
      </p:sp>
      <p:cxnSp>
        <p:nvCxnSpPr>
          <p:cNvPr id="9" name="直接连接符 8"/>
          <p:cNvCxnSpPr>
            <a:stCxn id="6" idx="3"/>
            <a:endCxn id="4" idx="1"/>
          </p:cNvCxnSpPr>
          <p:nvPr/>
        </p:nvCxnSpPr>
        <p:spPr>
          <a:xfrm>
            <a:off x="1888278" y="6396137"/>
            <a:ext cx="523482" cy="20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1520" y="188640"/>
            <a:ext cx="10058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Add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251520" y="764704"/>
            <a:ext cx="10058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Delete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85402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What is a Category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6165304"/>
              </a:xfrm>
            </p:spPr>
            <p:txBody>
              <a:bodyPr/>
              <a:lstStyle/>
              <a:p>
                <a:r>
                  <a:rPr lang="en-US" altLang="zh-CN" dirty="0" smtClean="0"/>
                  <a:t>A category is a collection of </a:t>
                </a:r>
                <a:r>
                  <a:rPr lang="en-US" altLang="zh-CN" b="1" i="1" dirty="0" smtClean="0"/>
                  <a:t>objects</a:t>
                </a:r>
                <a:r>
                  <a:rPr lang="en-US" altLang="zh-CN" dirty="0" smtClean="0"/>
                  <a:t> and </a:t>
                </a:r>
                <a:r>
                  <a:rPr lang="en-US" altLang="zh-CN" b="1" i="1" dirty="0" smtClean="0"/>
                  <a:t>arrows </a:t>
                </a:r>
                <a:r>
                  <a:rPr lang="en-US" altLang="zh-CN" dirty="0" smtClean="0"/>
                  <a:t>(including 2 special kinds of arrows):</a:t>
                </a:r>
              </a:p>
              <a:p>
                <a:pPr lvl="1"/>
                <a:r>
                  <a:rPr lang="en-US" altLang="zh-CN" dirty="0" smtClean="0"/>
                  <a:t>Composite Arrow: Whenever an arrow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another arrow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 smtClean="0"/>
                  <a:t> exist,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there is an arrow </a:t>
                </a:r>
                <a:r>
                  <a:rPr lang="en-US" altLang="zh-CN" b="0" i="1" dirty="0" smtClean="0">
                    <a:latin typeface="Cambria Math"/>
                  </a:rPr>
                  <a:t/>
                </a:r>
                <a:br>
                  <a:rPr lang="en-US" altLang="zh-CN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Identity Arrow: For each object </a:t>
                </a:r>
                <a:r>
                  <a:rPr lang="en-US" altLang="zh-CN" i="1" dirty="0" smtClean="0"/>
                  <a:t>A </a:t>
                </a:r>
                <a:r>
                  <a:rPr lang="en-US" altLang="zh-CN" dirty="0" smtClean="0"/>
                  <a:t>there is an arrow</a:t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2 Axioms</a:t>
                </a:r>
              </a:p>
              <a:p>
                <a:pPr lvl="1"/>
                <a:r>
                  <a:rPr lang="en-US" altLang="zh-CN" dirty="0" smtClean="0"/>
                  <a:t>Associativity: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</a:rPr>
                      <m:t>∘(</m:t>
                    </m:r>
                    <m:r>
                      <a:rPr lang="en-US" altLang="zh-CN" b="0" i="1" smtClean="0">
                        <a:latin typeface="Cambria Math"/>
                      </a:rPr>
                      <m:t>𝑔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Identity: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for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each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6165304"/>
              </a:xfrm>
              <a:blipFill rotWithShape="1">
                <a:blip r:embed="rId2"/>
                <a:stretch>
                  <a:fillRect l="-1467" t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23494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775622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931818" y="602302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079878" y="602302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4400" dirty="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3075862" y="6346195"/>
            <a:ext cx="699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 flipV="1">
            <a:off x="4227990" y="6346194"/>
            <a:ext cx="70382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5368156" y="6346194"/>
            <a:ext cx="711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8757" y="5903114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 smtClean="0"/>
              <a:t>Id</a:t>
            </a:r>
            <a:r>
              <a:rPr lang="en-US" altLang="zh-CN" sz="2400" i="1" baseline="-25000" dirty="0" err="1" smtClean="0"/>
              <a:t>A</a:t>
            </a:r>
            <a:endParaRPr lang="zh-CN" alt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52305" y="590311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f</a:t>
            </a:r>
            <a:endParaRPr lang="zh-CN" altLang="en-US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97032" y="590311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 smtClean="0"/>
              <a:t>Id</a:t>
            </a:r>
            <a:r>
              <a:rPr lang="en-US" altLang="zh-CN" sz="2400" i="1" baseline="-25000" dirty="0" err="1"/>
              <a:t>B</a:t>
            </a:r>
            <a:endParaRPr lang="zh-CN" altLang="en-US" sz="2400" i="1" dirty="0"/>
          </a:p>
        </p:txBody>
      </p:sp>
      <p:sp>
        <p:nvSpPr>
          <p:cNvPr id="18" name="椭圆 17"/>
          <p:cNvSpPr/>
          <p:nvPr/>
        </p:nvSpPr>
        <p:spPr>
          <a:xfrm>
            <a:off x="2051720" y="5733256"/>
            <a:ext cx="4968552" cy="112474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Example 1: Category of the Ordered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1, 2, 3, 4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≤)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04664"/>
                <a:ext cx="8229600" cy="1143000"/>
              </a:xfrm>
              <a:blipFill rotWithShape="1">
                <a:blip r:embed="rId2"/>
                <a:stretch>
                  <a:fillRect t="-16489" b="-3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34307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34320" y="29249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664620" y="27089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1030264" y="3248110"/>
            <a:ext cx="504056" cy="50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1953024" y="3032086"/>
            <a:ext cx="7115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552" y="27089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3083324" y="3032086"/>
            <a:ext cx="5392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</p:cNvCxnSpPr>
          <p:nvPr/>
        </p:nvCxnSpPr>
        <p:spPr>
          <a:xfrm flipV="1">
            <a:off x="1030264" y="3183250"/>
            <a:ext cx="1843708" cy="570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</p:cNvCxnSpPr>
          <p:nvPr/>
        </p:nvCxnSpPr>
        <p:spPr>
          <a:xfrm flipV="1">
            <a:off x="1030264" y="3183250"/>
            <a:ext cx="2736304" cy="570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</p:cNvCxnSpPr>
          <p:nvPr/>
        </p:nvCxnSpPr>
        <p:spPr>
          <a:xfrm flipV="1">
            <a:off x="1953024" y="3183250"/>
            <a:ext cx="1669528" cy="6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4" idx="1"/>
            <a:endCxn id="4" idx="0"/>
          </p:cNvCxnSpPr>
          <p:nvPr/>
        </p:nvCxnSpPr>
        <p:spPr>
          <a:xfrm rot="10800000" flipH="1">
            <a:off x="611560" y="3430741"/>
            <a:ext cx="209352" cy="323166"/>
          </a:xfrm>
          <a:prstGeom prst="curvedConnector4">
            <a:avLst>
              <a:gd name="adj1" fmla="val -109194"/>
              <a:gd name="adj2" fmla="val 170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5" idx="1"/>
            <a:endCxn id="5" idx="0"/>
          </p:cNvCxnSpPr>
          <p:nvPr/>
        </p:nvCxnSpPr>
        <p:spPr>
          <a:xfrm rot="10800000" flipH="1">
            <a:off x="1534320" y="2924944"/>
            <a:ext cx="209352" cy="323166"/>
          </a:xfrm>
          <a:prstGeom prst="curvedConnector4">
            <a:avLst>
              <a:gd name="adj1" fmla="val -109194"/>
              <a:gd name="adj2" fmla="val 170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6" idx="1"/>
            <a:endCxn id="6" idx="0"/>
          </p:cNvCxnSpPr>
          <p:nvPr/>
        </p:nvCxnSpPr>
        <p:spPr>
          <a:xfrm rot="10800000" flipH="1">
            <a:off x="2664620" y="2708920"/>
            <a:ext cx="209352" cy="323166"/>
          </a:xfrm>
          <a:prstGeom prst="curvedConnector4">
            <a:avLst>
              <a:gd name="adj1" fmla="val -109194"/>
              <a:gd name="adj2" fmla="val 170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2" idx="3"/>
            <a:endCxn id="12" idx="0"/>
          </p:cNvCxnSpPr>
          <p:nvPr/>
        </p:nvCxnSpPr>
        <p:spPr>
          <a:xfrm flipH="1" flipV="1">
            <a:off x="3831904" y="2708920"/>
            <a:ext cx="209352" cy="323166"/>
          </a:xfrm>
          <a:prstGeom prst="curvedConnector4">
            <a:avLst>
              <a:gd name="adj1" fmla="val -109194"/>
              <a:gd name="adj2" fmla="val 1707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>
            <a:off x="3838394" y="3680601"/>
            <a:ext cx="1224136" cy="68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98416" y="4509120"/>
            <a:ext cx="2879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It can be simplified as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2120" y="35747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6516216" y="35747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43" name="TextBox 42"/>
          <p:cNvSpPr txBox="1"/>
          <p:nvPr/>
        </p:nvSpPr>
        <p:spPr>
          <a:xfrm>
            <a:off x="7393656" y="3574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8257752" y="3574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cxnSp>
        <p:nvCxnSpPr>
          <p:cNvPr id="46" name="直接箭头连接符 45"/>
          <p:cNvCxnSpPr>
            <a:stCxn id="41" idx="3"/>
            <a:endCxn id="42" idx="1"/>
          </p:cNvCxnSpPr>
          <p:nvPr/>
        </p:nvCxnSpPr>
        <p:spPr>
          <a:xfrm>
            <a:off x="6070824" y="3897923"/>
            <a:ext cx="445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3"/>
            <a:endCxn id="43" idx="1"/>
          </p:cNvCxnSpPr>
          <p:nvPr/>
        </p:nvCxnSpPr>
        <p:spPr>
          <a:xfrm flipV="1">
            <a:off x="6934920" y="3897922"/>
            <a:ext cx="458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3" idx="3"/>
            <a:endCxn id="44" idx="1"/>
          </p:cNvCxnSpPr>
          <p:nvPr/>
        </p:nvCxnSpPr>
        <p:spPr>
          <a:xfrm>
            <a:off x="7812360" y="3897922"/>
            <a:ext cx="445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64089" y="530120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In this notation, the composite and identity arrows are assumed.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 2: Multi-Arrow Case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7986" y="1124744"/>
            <a:ext cx="2193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Temperatures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java.Double</a:t>
            </a:r>
            <a:endParaRPr lang="zh-CN" altLang="en-US" sz="2800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1203865" y="1647964"/>
            <a:ext cx="1551088" cy="170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496" y="2132856"/>
            <a:ext cx="183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70C0"/>
                </a:solidFill>
              </a:rPr>
              <a:t>d</a:t>
            </a:r>
            <a:r>
              <a:rPr lang="en-US" altLang="zh-CN" sz="2000" dirty="0" smtClean="0">
                <a:solidFill>
                  <a:srgbClr val="0070C0"/>
                </a:solidFill>
              </a:rPr>
              <a:t>: Measured as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   Real Number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1950" y="3356992"/>
            <a:ext cx="12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java.Int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2156209" y="3618602"/>
            <a:ext cx="1955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8616" y="3140968"/>
            <a:ext cx="2143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000" dirty="0" smtClean="0">
                <a:solidFill>
                  <a:srgbClr val="0070C0"/>
                </a:solidFill>
              </a:rPr>
              <a:t>: java type casting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14" name="直接箭头连接符 13"/>
          <p:cNvCxnSpPr>
            <a:stCxn id="4" idx="2"/>
            <a:endCxn id="9" idx="0"/>
          </p:cNvCxnSpPr>
          <p:nvPr/>
        </p:nvCxnSpPr>
        <p:spPr>
          <a:xfrm>
            <a:off x="2754953" y="1647964"/>
            <a:ext cx="1983066" cy="170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3888" y="2060848"/>
            <a:ext cx="251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0070C0"/>
                </a:solidFill>
              </a:rPr>
              <a:t>i: </a:t>
            </a:r>
            <a:r>
              <a:rPr lang="en-US" altLang="zh-CN" sz="2000" dirty="0" smtClean="0">
                <a:solidFill>
                  <a:srgbClr val="0070C0"/>
                </a:solidFill>
              </a:rPr>
              <a:t>Measured as Integer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8" y="3059668"/>
            <a:ext cx="340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Composite arrows are not shown.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230" y="5939988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Composite arrows are shown.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268760"/>
            <a:ext cx="261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(A category of Sets)</a:t>
            </a:r>
            <a:endParaRPr lang="zh-CN" alt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86225" y="4662428"/>
            <a:ext cx="2193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Temperatures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6326" y="4662428"/>
            <a:ext cx="125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java.Int</a:t>
            </a:r>
            <a:endParaRPr lang="zh-CN" altLang="en-US" sz="28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77540" y="4806444"/>
            <a:ext cx="1718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55482" y="5022468"/>
            <a:ext cx="17187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73996" y="4437112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∘</m:t>
                      </m:r>
                      <m:r>
                        <a:rPr lang="en-US" altLang="zh-CN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996" y="4437112"/>
                <a:ext cx="69621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66156" y="50224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56" y="50224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标注 26"/>
          <p:cNvSpPr/>
          <p:nvPr/>
        </p:nvSpPr>
        <p:spPr>
          <a:xfrm>
            <a:off x="7524327" y="3880212"/>
            <a:ext cx="1243897" cy="588258"/>
          </a:xfrm>
          <a:prstGeom prst="wedgeRoundRectCallout">
            <a:avLst>
              <a:gd name="adj1" fmla="val -69840"/>
              <a:gd name="adj2" fmla="val 625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Multi-Arrow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3528" y="4509120"/>
                <a:ext cx="3028008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zh-CN" sz="2000" dirty="0" smtClean="0"/>
                  <a:t>, for example: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∘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:30.8℃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cast</m:t>
                      </m:r>
                      <m: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to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30℃</m:t>
                      </m:r>
                    </m:oMath>
                  </m:oMathPara>
                </a14:m>
                <a:endParaRPr lang="en-US" altLang="zh-CN" sz="20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   </m:t>
                    </m:r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  <m:r>
                      <a:rPr lang="en-US" altLang="zh-CN" sz="2000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Record</m:t>
                    </m:r>
                    <m:r>
                      <a:rPr lang="en-US" altLang="zh-CN" sz="2000" b="0" i="1" smtClean="0">
                        <a:latin typeface="Cambria Math"/>
                      </a:rPr>
                      <m:t> 30.8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℃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  <a:ea typeface="Cambria Math"/>
                      </a:rPr>
                      <m:t>as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 31℃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09120"/>
                <a:ext cx="3028008" cy="10686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528" y="6124654"/>
                <a:ext cx="5040560" cy="54470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𝑐</m:t>
                    </m:r>
                    <m:r>
                      <a:rPr lang="en-US" altLang="zh-CN" sz="2000" b="0" i="1" smtClean="0">
                        <a:latin typeface="Cambria Math"/>
                      </a:rPr>
                      <m:t>∘</m:t>
                    </m:r>
                    <m:r>
                      <a:rPr lang="en-US" altLang="zh-CN" sz="2000" b="0" i="1" smtClean="0">
                        <a:latin typeface="Cambria Math"/>
                      </a:rPr>
                      <m:t>𝑑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2000" dirty="0" smtClean="0"/>
                  <a:t>, we say the diagram </a:t>
                </a:r>
                <a:r>
                  <a:rPr lang="en-US" altLang="zh-CN" sz="2000" b="1" i="1" dirty="0" smtClean="0"/>
                  <a:t>commutes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124654"/>
                <a:ext cx="5040560" cy="544706"/>
              </a:xfrm>
              <a:prstGeom prst="rect">
                <a:avLst/>
              </a:prstGeom>
              <a:blipFill rotWithShape="1">
                <a:blip r:embed="rId5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5" grpId="0"/>
      <p:bldP spid="26" grpId="0"/>
      <p:bldP spid="27" grpId="0" animBg="1"/>
      <p:bldP spid="28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Review: Basic Concepts &amp; Terminology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651" y="192960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57035" y="192960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953019" y="2252773"/>
            <a:ext cx="300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5736" y="2721695"/>
            <a:ext cx="1053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" pitchFamily="18" charset="0"/>
              </a:rPr>
              <a:t>Source</a:t>
            </a:r>
          </a:p>
          <a:p>
            <a:pPr algn="ctr"/>
            <a:r>
              <a:rPr lang="en-US" altLang="zh-CN" sz="2000" dirty="0" smtClean="0">
                <a:latin typeface="Times" pitchFamily="18" charset="0"/>
              </a:rPr>
              <a:t>or</a:t>
            </a:r>
          </a:p>
          <a:p>
            <a:pPr algn="ctr"/>
            <a:r>
              <a:rPr lang="en-US" altLang="zh-CN" sz="2000" b="1" dirty="0" smtClean="0">
                <a:latin typeface="Times" pitchFamily="18" charset="0"/>
              </a:rPr>
              <a:t>Domain</a:t>
            </a:r>
          </a:p>
          <a:p>
            <a:pPr algn="ctr"/>
            <a:endParaRPr lang="en-US" altLang="zh-CN" sz="2000" b="1" dirty="0"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8168" y="2721695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" pitchFamily="18" charset="0"/>
              </a:rPr>
              <a:t>Target</a:t>
            </a:r>
          </a:p>
          <a:p>
            <a:pPr algn="ctr"/>
            <a:r>
              <a:rPr lang="en-US" altLang="zh-CN" sz="2000" dirty="0" smtClean="0">
                <a:latin typeface="Times" pitchFamily="18" charset="0"/>
              </a:rPr>
              <a:t>or</a:t>
            </a:r>
          </a:p>
          <a:p>
            <a:pPr algn="ctr"/>
            <a:r>
              <a:rPr lang="en-US" altLang="zh-CN" sz="2000" b="1" dirty="0" smtClean="0">
                <a:latin typeface="Times" pitchFamily="18" charset="0"/>
              </a:rPr>
              <a:t>Codomain</a:t>
            </a:r>
            <a:endParaRPr lang="zh-CN" altLang="en-US" sz="2000" b="1" dirty="0"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571" y="2426112"/>
            <a:ext cx="13372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" pitchFamily="18" charset="0"/>
              </a:rPr>
              <a:t>Arrow</a:t>
            </a:r>
          </a:p>
          <a:p>
            <a:pPr algn="ctr"/>
            <a:r>
              <a:rPr lang="en-US" altLang="zh-CN" sz="2000" dirty="0" smtClean="0">
                <a:latin typeface="Times" pitchFamily="18" charset="0"/>
              </a:rPr>
              <a:t>or</a:t>
            </a:r>
          </a:p>
          <a:p>
            <a:pPr algn="ctr"/>
            <a:r>
              <a:rPr lang="en-US" altLang="zh-CN" sz="2000" b="1" dirty="0" err="1" smtClean="0">
                <a:latin typeface="Times" pitchFamily="18" charset="0"/>
              </a:rPr>
              <a:t>Morphism</a:t>
            </a:r>
            <a:endParaRPr lang="en-US" altLang="zh-CN" sz="2000" b="1" dirty="0" smtClean="0">
              <a:latin typeface="Times" pitchFamily="18" charset="0"/>
            </a:endParaRPr>
          </a:p>
          <a:p>
            <a:pPr algn="ctr"/>
            <a:r>
              <a:rPr lang="en-US" altLang="zh-CN" sz="2000" dirty="0" smtClean="0">
                <a:latin typeface="Times" pitchFamily="18" charset="0"/>
              </a:rPr>
              <a:t>or</a:t>
            </a:r>
          </a:p>
          <a:p>
            <a:pPr algn="ctr"/>
            <a:r>
              <a:rPr lang="en-US" altLang="zh-CN" sz="2000" b="1" dirty="0" smtClean="0">
                <a:latin typeface="Times" pitchFamily="18" charset="0"/>
              </a:rPr>
              <a:t>Map</a:t>
            </a:r>
          </a:p>
          <a:p>
            <a:pPr algn="ctr"/>
            <a:endParaRPr lang="zh-CN" altLang="en-US" sz="2000" b="1" dirty="0">
              <a:latin typeface="Times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848214" y="1609056"/>
            <a:ext cx="2188282" cy="1147773"/>
          </a:xfrm>
          <a:prstGeom prst="wedgeRoundRectCallout">
            <a:avLst>
              <a:gd name="adj1" fmla="val -59756"/>
              <a:gd name="adj2" fmla="val 10911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In category theory, “co-” means “the opposite”</a:t>
            </a:r>
            <a:endParaRPr lang="zh-CN" altLang="en-US" sz="2000" dirty="0"/>
          </a:p>
        </p:txBody>
      </p:sp>
      <p:sp>
        <p:nvSpPr>
          <p:cNvPr id="12" name="圆角矩形标注 11"/>
          <p:cNvSpPr/>
          <p:nvPr/>
        </p:nvSpPr>
        <p:spPr>
          <a:xfrm>
            <a:off x="2722482" y="4437112"/>
            <a:ext cx="3686921" cy="2160240"/>
          </a:xfrm>
          <a:prstGeom prst="wedgeRoundRectCallout">
            <a:avLst>
              <a:gd name="adj1" fmla="val -9809"/>
              <a:gd name="adj2" fmla="val -6560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2000" dirty="0" smtClean="0"/>
              <a:t>Never named as “Function” since it is not always a function. 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5363924"/>
            <a:ext cx="14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DR Members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1259" y="6021288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Movies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2"/>
            <a:endCxn id="14" idx="1"/>
          </p:cNvCxnSpPr>
          <p:nvPr/>
        </p:nvCxnSpPr>
        <p:spPr>
          <a:xfrm>
            <a:off x="3618509" y="5733256"/>
            <a:ext cx="1672750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5579948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favorite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248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What’s really important: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552"/>
            <a:ext cx="8435280" cy="5257800"/>
          </a:xfrm>
        </p:spPr>
        <p:txBody>
          <a:bodyPr/>
          <a:lstStyle/>
          <a:p>
            <a:r>
              <a:rPr lang="en-US" altLang="zh-CN" dirty="0" smtClean="0"/>
              <a:t>Operations on categories provide formal specifications on -- 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b="1" dirty="0" smtClean="0">
                <a:solidFill>
                  <a:schemeClr val="accent2"/>
                </a:solidFill>
              </a:rPr>
              <a:t>reasoning about structure</a:t>
            </a:r>
            <a:br>
              <a:rPr lang="en-US" altLang="zh-CN" b="1" dirty="0" smtClean="0">
                <a:solidFill>
                  <a:schemeClr val="accent2"/>
                </a:solidFill>
              </a:rPr>
            </a:br>
            <a:r>
              <a:rPr lang="en-US" altLang="zh-CN" b="1" dirty="0" smtClean="0">
                <a:solidFill>
                  <a:schemeClr val="accent2"/>
                </a:solidFill>
              </a:rPr>
              <a:t>      mappings that preserve structure </a:t>
            </a:r>
            <a:br>
              <a:rPr lang="en-US" altLang="zh-CN" b="1" dirty="0" smtClean="0">
                <a:solidFill>
                  <a:schemeClr val="accent2"/>
                </a:solidFill>
              </a:rPr>
            </a:br>
            <a:r>
              <a:rPr lang="en-US" altLang="zh-CN" dirty="0" smtClean="0"/>
              <a:t>with certain </a:t>
            </a:r>
            <a:r>
              <a:rPr lang="en-US" altLang="zh-CN" b="1" dirty="0" smtClean="0"/>
              <a:t>properties</a:t>
            </a:r>
            <a:r>
              <a:rPr lang="en-US" altLang="zh-CN" dirty="0" smtClean="0"/>
              <a:t>, such as: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Completeness: the operation 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    works in every situation.</a:t>
            </a:r>
            <a:br>
              <a:rPr lang="en-US" altLang="zh-CN" dirty="0" smtClean="0"/>
            </a:br>
            <a:r>
              <a:rPr lang="en-US" altLang="zh-CN" dirty="0" smtClean="0"/>
              <a:t>                           </a:t>
            </a:r>
            <a:r>
              <a:rPr lang="en-US" altLang="zh-CN" dirty="0" err="1" smtClean="0"/>
              <a:t>Minimality</a:t>
            </a:r>
            <a:r>
              <a:rPr lang="en-US" altLang="zh-CN" dirty="0" smtClean="0"/>
              <a:t>: the result is minimal.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221088"/>
            <a:ext cx="2720168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/>
              <a:t>Operation List: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i</a:t>
            </a:r>
            <a:r>
              <a:rPr lang="en-US" altLang="zh-CN" sz="2000" dirty="0" smtClean="0"/>
              <a:t>nitial, terminal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product, </a:t>
            </a:r>
            <a:r>
              <a:rPr lang="en-US" altLang="zh-CN" sz="2000" dirty="0" err="1" smtClean="0"/>
              <a:t>coproduct</a:t>
            </a:r>
            <a:endParaRPr lang="en-US" altLang="zh-CN" sz="2000" dirty="0" smtClean="0"/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limit, </a:t>
            </a:r>
            <a:r>
              <a:rPr lang="en-US" altLang="zh-CN" sz="2000" dirty="0" err="1" smtClean="0"/>
              <a:t>colimit</a:t>
            </a:r>
            <a:endParaRPr lang="en-US" altLang="zh-CN" sz="2000" dirty="0" smtClean="0"/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cone, </a:t>
            </a:r>
            <a:r>
              <a:rPr lang="en-US" altLang="zh-CN" sz="2000" dirty="0" err="1" smtClean="0"/>
              <a:t>cocone</a:t>
            </a:r>
            <a:endParaRPr lang="en-US" altLang="zh-CN" sz="2000" dirty="0" smtClean="0"/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equalizer, </a:t>
            </a:r>
            <a:r>
              <a:rPr lang="en-US" altLang="zh-CN" sz="2000" dirty="0" err="1" smtClean="0"/>
              <a:t>coequalizer</a:t>
            </a:r>
            <a:endParaRPr lang="en-US" altLang="zh-CN" sz="2000" dirty="0" smtClean="0"/>
          </a:p>
          <a:p>
            <a:pPr marL="285750" indent="-285750">
              <a:buFontTx/>
              <a:buChar char="-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pullback</a:t>
            </a:r>
            <a:r>
              <a:rPr lang="en-US" altLang="zh-CN" sz="2000" dirty="0" smtClean="0"/>
              <a:t>,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pushout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23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-13394"/>
            <a:ext cx="8229600" cy="922114"/>
          </a:xfrm>
        </p:spPr>
        <p:txBody>
          <a:bodyPr/>
          <a:lstStyle/>
          <a:p>
            <a:r>
              <a:rPr lang="en-US" altLang="zh-CN" dirty="0" err="1" smtClean="0"/>
              <a:t>Pushout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277" y="152717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" pitchFamily="18" charset="0"/>
              </a:rPr>
              <a:t>Input</a:t>
            </a:r>
            <a:endParaRPr lang="zh-CN" altLang="en-US" sz="2400" b="1" dirty="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4466" y="1558925"/>
                <a:ext cx="2471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en-US" altLang="zh-CN" b="0" i="1" smtClean="0">
                          <a:latin typeface="Cambria Math"/>
                        </a:rPr>
                        <m:t>𝑔</m:t>
                      </m:r>
                      <m:r>
                        <a:rPr lang="en-US" altLang="zh-CN" b="0" i="1" smtClean="0">
                          <a:latin typeface="Cambria Math"/>
                        </a:rPr>
                        <m:t>:</m:t>
                      </m:r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→</m:t>
                      </m:r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66" y="1558925"/>
                <a:ext cx="247151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64088" y="10951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03123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69640" y="109512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5712260" y="1325960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5538174" y="1556792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0978" y="9807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04816" y="16195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504" y="2751311"/>
                <a:ext cx="9145016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" pitchFamily="18" charset="0"/>
                  </a:rPr>
                  <a:t>The </a:t>
                </a:r>
                <a:r>
                  <a:rPr lang="en-US" altLang="zh-CN" sz="2400" b="1" dirty="0" err="1" smtClean="0">
                    <a:latin typeface="Times" pitchFamily="18" charset="0"/>
                  </a:rPr>
                  <a:t>pushout</a:t>
                </a:r>
                <a:r>
                  <a:rPr lang="en-US" altLang="zh-CN" sz="2400" b="1" dirty="0" smtClean="0">
                    <a:latin typeface="Times" pitchFamily="18" charset="0"/>
                  </a:rPr>
                  <a:t> of </a:t>
                </a:r>
                <a:r>
                  <a:rPr lang="en-US" altLang="zh-CN" sz="2400" b="1" i="1" dirty="0" smtClean="0">
                    <a:latin typeface="Times" pitchFamily="18" charset="0"/>
                  </a:rPr>
                  <a:t>f </a:t>
                </a:r>
                <a:r>
                  <a:rPr lang="en-US" altLang="zh-CN" sz="2400" b="1" dirty="0" smtClean="0">
                    <a:latin typeface="Times" pitchFamily="18" charset="0"/>
                  </a:rPr>
                  <a:t>and </a:t>
                </a:r>
                <a:r>
                  <a:rPr lang="en-US" altLang="zh-CN" sz="2400" b="1" i="1" dirty="0" smtClean="0">
                    <a:latin typeface="Times" pitchFamily="18" charset="0"/>
                  </a:rPr>
                  <a:t>g </a:t>
                </a:r>
                <a:r>
                  <a:rPr lang="en-US" altLang="zh-CN" sz="2400" dirty="0" smtClean="0">
                    <a:latin typeface="Times" pitchFamily="18" charset="0"/>
                  </a:rPr>
                  <a:t>is a tuple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(</m:t>
                    </m:r>
                    <m:r>
                      <a:rPr lang="en-US" altLang="zh-CN" sz="240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/>
                      </a:rPr>
                      <m:t>,  </m:t>
                    </m:r>
                    <m:r>
                      <a:rPr lang="en-US" altLang="zh-CN" sz="2400" i="1" dirty="0" smtClean="0">
                        <a:latin typeface="Cambria Math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,  </m:t>
                    </m:r>
                    <m:r>
                      <a:rPr lang="en-US" altLang="zh-CN" sz="2400" i="1" dirty="0" smtClean="0">
                        <a:latin typeface="Cambria Math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Times" pitchFamily="18" charset="0"/>
                  </a:rPr>
                  <a:t> </a:t>
                </a:r>
                <a:r>
                  <a:rPr lang="en-US" altLang="zh-CN" sz="2400" dirty="0" smtClean="0">
                    <a:latin typeface="Times" pitchFamily="18" charset="0"/>
                  </a:rPr>
                  <a:t>such that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b="0" dirty="0" smtClean="0">
                    <a:latin typeface="Times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zh-CN" sz="2400" i="1" dirty="0" smtClean="0">
                    <a:latin typeface="Times" pitchFamily="18" charset="0"/>
                  </a:rPr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en-US" altLang="zh-CN" sz="2400" dirty="0">
                    <a:latin typeface="Times" pitchFamily="18" charset="0"/>
                  </a:rPr>
                  <a:t> </a:t>
                </a:r>
                <a:r>
                  <a:rPr lang="en-US" altLang="zh-CN" sz="2400" dirty="0" err="1" smtClean="0">
                    <a:latin typeface="Times" pitchFamily="18" charset="0"/>
                  </a:rPr>
                  <a:t>Minimality</a:t>
                </a:r>
                <a:r>
                  <a:rPr lang="en-US" altLang="zh-CN" sz="2400" dirty="0" smtClean="0">
                    <a:latin typeface="Times" pitchFamily="18" charset="0"/>
                  </a:rPr>
                  <a:t> &amp; Uniqueness: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for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each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tuple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that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also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satisfies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0" i="1" dirty="0" smtClean="0">
                    <a:latin typeface="Times" pitchFamily="18" charset="0"/>
                  </a:rPr>
                  <a:t/>
                </a:r>
                <a:br>
                  <a:rPr lang="en-US" altLang="zh-CN" sz="2400" b="0" i="1" dirty="0" smtClean="0">
                    <a:latin typeface="Times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𝛼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𝛽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there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is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/>
                      </a:rPr>
                      <m:t>𝐮𝐧𝐢𝐪𝐮𝐞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arrow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:</m:t>
                    </m:r>
                    <m:r>
                      <a:rPr lang="en-US" altLang="zh-CN" sz="2400" b="0" i="1" smtClean="0">
                        <a:latin typeface="Cambria Math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</a:rPr>
                      <m:t>→</m:t>
                    </m:r>
                    <m:r>
                      <a:rPr lang="en-US" altLang="zh-CN" sz="2400" b="0" i="1" smtClean="0">
                        <a:latin typeface="Cambria Math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such</m:t>
                    </m:r>
                    <m:r>
                      <a:rPr lang="en-US" altLang="zh-CN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that</m:t>
                    </m:r>
                  </m:oMath>
                </a14:m>
                <a:r>
                  <a:rPr lang="en-US" altLang="zh-CN" sz="2400" b="0" i="0" dirty="0" smtClean="0">
                    <a:latin typeface="Cambria Math"/>
                  </a:rPr>
                  <a:t/>
                </a:r>
                <a:br>
                  <a:rPr lang="en-US" altLang="zh-CN" sz="2400" b="0" i="0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𝑝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𝛼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/>
                      </a:rPr>
                      <m:t> </m:t>
                    </m:r>
                    <m:r>
                      <a:rPr lang="en-US" altLang="zh-CN" sz="2400" b="0" i="1" smtClean="0">
                        <a:latin typeface="Cambria Math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𝑞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altLang="zh-CN" sz="2400" i="1" dirty="0" smtClean="0">
                  <a:latin typeface="Times" pitchFamily="18" charset="0"/>
                </a:endParaRPr>
              </a:p>
              <a:p>
                <a:endParaRPr lang="zh-CN" altLang="en-US" sz="2400" b="1" dirty="0">
                  <a:latin typeface="Times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51311"/>
                <a:ext cx="9145016" cy="2669129"/>
              </a:xfrm>
              <a:prstGeom prst="rect">
                <a:avLst/>
              </a:prstGeom>
              <a:blipFill rotWithShape="1">
                <a:blip r:embed="rId3"/>
                <a:stretch>
                  <a:fillRect l="-1067" t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19304" y="469552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304" y="563163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24856" y="469552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16" idx="3"/>
            <a:endCxn id="18" idx="1"/>
          </p:cNvCxnSpPr>
          <p:nvPr/>
        </p:nvCxnSpPr>
        <p:spPr>
          <a:xfrm>
            <a:off x="5367476" y="4926360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  <a:endCxn id="17" idx="0"/>
          </p:cNvCxnSpPr>
          <p:nvPr/>
        </p:nvCxnSpPr>
        <p:spPr>
          <a:xfrm>
            <a:off x="5193390" y="5157192"/>
            <a:ext cx="0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56194" y="457183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endParaRPr lang="zh-CN" alt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521990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g</a:t>
            </a:r>
            <a:endParaRPr lang="zh-CN" alt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24856" y="563163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5" name="直接箭头连接符 24"/>
          <p:cNvCxnSpPr>
            <a:stCxn id="17" idx="3"/>
            <a:endCxn id="23" idx="1"/>
          </p:cNvCxnSpPr>
          <p:nvPr/>
        </p:nvCxnSpPr>
        <p:spPr>
          <a:xfrm>
            <a:off x="5367476" y="5862464"/>
            <a:ext cx="6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23" idx="0"/>
          </p:cNvCxnSpPr>
          <p:nvPr/>
        </p:nvCxnSpPr>
        <p:spPr>
          <a:xfrm>
            <a:off x="6206156" y="5157192"/>
            <a:ext cx="8015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28184" y="51571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p</a:t>
            </a:r>
            <a:endParaRPr lang="zh-CN" alt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64856" y="580526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</a:t>
            </a:r>
            <a:endParaRPr lang="zh-CN" alt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635171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cxnSp>
        <p:nvCxnSpPr>
          <p:cNvPr id="32" name="直接箭头连接符 31"/>
          <p:cNvCxnSpPr>
            <a:stCxn id="17" idx="2"/>
            <a:endCxn id="30" idx="1"/>
          </p:cNvCxnSpPr>
          <p:nvPr/>
        </p:nvCxnSpPr>
        <p:spPr>
          <a:xfrm>
            <a:off x="5193390" y="6093296"/>
            <a:ext cx="1682866" cy="48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30" idx="0"/>
          </p:cNvCxnSpPr>
          <p:nvPr/>
        </p:nvCxnSpPr>
        <p:spPr>
          <a:xfrm>
            <a:off x="6387456" y="4926360"/>
            <a:ext cx="661283" cy="1425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79828" y="5989930"/>
            <a:ext cx="496428" cy="361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6840" y="579597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m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660232" y="5363924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363924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700152" y="6372036"/>
                <a:ext cx="384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52" y="6372036"/>
                <a:ext cx="3840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1463</Words>
  <Application>Microsoft Office PowerPoint</Application>
  <PresentationFormat>全屏显示(4:3)</PresentationFormat>
  <Paragraphs>404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Category Theory  and  Software Engineering</vt:lpstr>
      <vt:lpstr>Agenda</vt:lpstr>
      <vt:lpstr>What is Category Theory</vt:lpstr>
      <vt:lpstr>What is a Category</vt:lpstr>
      <vt:lpstr>Example 1: Category of the Ordered Set ({1, 2, 3, 4}, ≤)</vt:lpstr>
      <vt:lpstr>Example 2: Multi-Arrow Case</vt:lpstr>
      <vt:lpstr>Review: Basic Concepts &amp; Terminology</vt:lpstr>
      <vt:lpstr>What’s really important: Operations</vt:lpstr>
      <vt:lpstr>Pushout</vt:lpstr>
      <vt:lpstr>Compute Pushout for Sets</vt:lpstr>
      <vt:lpstr>Pullback</vt:lpstr>
      <vt:lpstr>Compute Pullback for Sets</vt:lpstr>
      <vt:lpstr>Pullback, Pushout &amp; Model Transformation</vt:lpstr>
      <vt:lpstr>Agenda</vt:lpstr>
      <vt:lpstr>Work #1: Merge Inconsistent Viewpoints</vt:lpstr>
      <vt:lpstr>At a Glance</vt:lpstr>
      <vt:lpstr>1. Viewpoint as  Truth-Value-Labeled Graph</vt:lpstr>
      <vt:lpstr>Knowledge as Truth Values</vt:lpstr>
      <vt:lpstr>PowerPoint 演示文稿</vt:lpstr>
      <vt:lpstr>PowerPoint 演示文稿</vt:lpstr>
      <vt:lpstr>Review: What is a Viewpoint</vt:lpstr>
      <vt:lpstr>2. Arrow between Viewpoints as  Knowledge-Preserving Homomorphism (KPH)</vt:lpstr>
      <vt:lpstr>3. Calculate Pushout of 2 Viewpoints</vt:lpstr>
      <vt:lpstr>Name Mapping &amp; Common Model</vt:lpstr>
      <vt:lpstr>Merged Model</vt:lpstr>
      <vt:lpstr>Discussion</vt:lpstr>
      <vt:lpstr>Work #2: Version Control in MDE</vt:lpstr>
      <vt:lpstr>Problem Statement</vt:lpstr>
      <vt:lpstr>The Idea</vt:lpstr>
      <vt:lpstr>PowerPoint 演示文稿</vt:lpstr>
    </vt:vector>
  </TitlesOfParts>
  <Company>yl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 and Software Product Lines</dc:title>
  <dc:creator>Li Yi</dc:creator>
  <cp:lastModifiedBy>Li Yi</cp:lastModifiedBy>
  <cp:revision>99</cp:revision>
  <cp:lastPrinted>2012-03-18T10:20:57Z</cp:lastPrinted>
  <dcterms:created xsi:type="dcterms:W3CDTF">2012-03-10T16:59:10Z</dcterms:created>
  <dcterms:modified xsi:type="dcterms:W3CDTF">2012-03-22T08:19:55Z</dcterms:modified>
</cp:coreProperties>
</file>