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11" r:id="rId2"/>
    <p:sldMasterId id="2147483698" r:id="rId3"/>
    <p:sldMasterId id="2147483651" r:id="rId4"/>
  </p:sldMasterIdLst>
  <p:notesMasterIdLst>
    <p:notesMasterId r:id="rId31"/>
  </p:notesMasterIdLst>
  <p:sldIdLst>
    <p:sldId id="256" r:id="rId5"/>
    <p:sldId id="313" r:id="rId6"/>
    <p:sldId id="282" r:id="rId7"/>
    <p:sldId id="320" r:id="rId8"/>
    <p:sldId id="314" r:id="rId9"/>
    <p:sldId id="284" r:id="rId10"/>
    <p:sldId id="321" r:id="rId11"/>
    <p:sldId id="285" r:id="rId12"/>
    <p:sldId id="315" r:id="rId13"/>
    <p:sldId id="309" r:id="rId14"/>
    <p:sldId id="310" r:id="rId15"/>
    <p:sldId id="311" r:id="rId16"/>
    <p:sldId id="319" r:id="rId17"/>
    <p:sldId id="316" r:id="rId18"/>
    <p:sldId id="322" r:id="rId19"/>
    <p:sldId id="287" r:id="rId20"/>
    <p:sldId id="317" r:id="rId21"/>
    <p:sldId id="288" r:id="rId22"/>
    <p:sldId id="312" r:id="rId23"/>
    <p:sldId id="324" r:id="rId24"/>
    <p:sldId id="325" r:id="rId25"/>
    <p:sldId id="326" r:id="rId26"/>
    <p:sldId id="289" r:id="rId27"/>
    <p:sldId id="318" r:id="rId28"/>
    <p:sldId id="290" r:id="rId29"/>
    <p:sldId id="268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94273" autoAdjust="0"/>
  </p:normalViewPr>
  <p:slideViewPr>
    <p:cSldViewPr snapToGrid="0" snapToObjects="1">
      <p:cViewPr>
        <p:scale>
          <a:sx n="75" d="100"/>
          <a:sy n="75" d="100"/>
        </p:scale>
        <p:origin x="-1380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79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6F2E7-87EF-3740-AB7F-5099EF04A962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08B07-0428-CC4A-BED4-9C01B27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3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5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5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5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5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07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vmlDrawing" Target="../drawings/vmlDrawing5.v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749130" y="-22952"/>
            <a:ext cx="625596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35944"/>
            <a:ext cx="8439150" cy="520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12858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86320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83" name="位图图像" r:id="rId15" imgW="7338696" imgH="1036410" progId="PBrush">
                  <p:embed/>
                </p:oleObj>
              </mc:Choice>
              <mc:Fallback>
                <p:oleObj name="位图图像" r:id="rId15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位图图像" r:id="rId14" imgW="7338696" imgH="1036410" progId="PBrush">
                  <p:embed/>
                </p:oleObj>
              </mc:Choice>
              <mc:Fallback>
                <p:oleObj name="位图图像" r:id="rId14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3"/>
          <p:cNvPicPr preferRelativeResize="0"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550" y="2156171"/>
            <a:ext cx="7976725" cy="1200329"/>
          </a:xfrm>
        </p:spPr>
        <p:txBody>
          <a:bodyPr/>
          <a:lstStyle/>
          <a:p>
            <a:pPr algn="ctr"/>
            <a:r>
              <a:rPr lang="en-US" dirty="0" smtClean="0"/>
              <a:t>Mining Binary Constraints in the Construction of Feature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038600"/>
            <a:ext cx="7683500" cy="19482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Li Yi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Peking University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March 30, 2012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Make Pairs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47" y="984302"/>
            <a:ext cx="8889351" cy="308791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pairs are cross-tree only and unordered</a:t>
            </a:r>
          </a:p>
          <a:p>
            <a:pPr lvl="1"/>
            <a:r>
              <a:rPr lang="en-US" altLang="zh-CN" dirty="0" smtClean="0"/>
              <a:t>Cross-tree only: The 2 features in a pair have no “ancestor-descendant” relation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sz="2000" b="0" dirty="0" smtClean="0"/>
          </a:p>
          <a:p>
            <a:pPr marL="457200" lvl="1" indent="0">
              <a:buNone/>
            </a:pPr>
            <a:endParaRPr lang="zh-CN" altLang="en-US" sz="1800" b="0" dirty="0"/>
          </a:p>
        </p:txBody>
      </p:sp>
      <p:sp>
        <p:nvSpPr>
          <p:cNvPr id="4" name="Oval 3"/>
          <p:cNvSpPr/>
          <p:nvPr/>
        </p:nvSpPr>
        <p:spPr bwMode="auto">
          <a:xfrm>
            <a:off x="2421223" y="2527918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032705" y="2809108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708343" y="2809847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97853" y="3338897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64527" y="3338896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" name="Straight Connector 9"/>
          <p:cNvCxnSpPr>
            <a:stCxn id="5" idx="7"/>
            <a:endCxn id="4" idx="3"/>
          </p:cNvCxnSpPr>
          <p:nvPr/>
        </p:nvCxnSpPr>
        <p:spPr bwMode="auto">
          <a:xfrm flipV="1">
            <a:off x="2131640" y="2615860"/>
            <a:ext cx="306557" cy="2083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5"/>
            <a:endCxn id="6" idx="0"/>
          </p:cNvCxnSpPr>
          <p:nvPr/>
        </p:nvCxnSpPr>
        <p:spPr bwMode="auto">
          <a:xfrm>
            <a:off x="2520158" y="2615860"/>
            <a:ext cx="246140" cy="1939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3"/>
          </p:cNvCxnSpPr>
          <p:nvPr/>
        </p:nvCxnSpPr>
        <p:spPr bwMode="auto">
          <a:xfrm flipH="1">
            <a:off x="1929671" y="2897050"/>
            <a:ext cx="120008" cy="1676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777187" y="280284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39397" y="286746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95507" y="294061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61257" y="2786997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90517" y="285283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19777" y="2918667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2090659" y="2897050"/>
            <a:ext cx="101403" cy="1676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797052" y="307634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9696" y="2458229"/>
            <a:ext cx="1289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 smtClean="0"/>
              <a:t>Feature Tree</a:t>
            </a:r>
            <a:endParaRPr lang="zh-CN" altLang="en-US" sz="16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602013" y="2360668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A</a:t>
            </a:r>
            <a:endParaRPr lang="zh-CN" altLang="en-US" sz="16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58965" y="268319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B</a:t>
            </a:r>
            <a:endParaRPr lang="zh-CN" altLang="en-US" sz="1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392891" y="3193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Y</a:t>
            </a:r>
            <a:endParaRPr lang="zh-CN" altLang="en-US" sz="16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343762" y="3197118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X</a:t>
            </a:r>
            <a:endParaRPr lang="zh-CN" altLang="en-US" sz="16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833273" y="26948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/>
              <a:t>C</a:t>
            </a:r>
            <a:endParaRPr lang="zh-CN" altLang="en-US" sz="16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146697" y="2630931"/>
            <a:ext cx="4362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(A, B)    (A, X)    (A, Y)    (A, C)    (B, X)    (B, Y)</a:t>
            </a:r>
            <a:endParaRPr lang="zh-CN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146697" y="3106005"/>
            <a:ext cx="288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(B, C)    (X, Y)    (C, X)    (C, Y)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61786" y="2493762"/>
                <a:ext cx="5806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86" y="2493762"/>
                <a:ext cx="58060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3654691" y="2975785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56" y="3126427"/>
            <a:ext cx="361507" cy="361507"/>
          </a:xfrm>
          <a:prstGeom prst="rect">
            <a:avLst/>
          </a:prstGeom>
        </p:spPr>
      </p:pic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135022" y="3526177"/>
            <a:ext cx="8439150" cy="230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Unordered: (A, B) == (B, A)</a:t>
            </a:r>
            <a:endParaRPr lang="en-US" altLang="zh-CN" dirty="0"/>
          </a:p>
          <a:p>
            <a:pPr lvl="2"/>
            <a:r>
              <a:rPr lang="en-US" altLang="zh-CN" i="1" dirty="0" smtClean="0">
                <a:solidFill>
                  <a:srgbClr val="FF0000"/>
                </a:solidFill>
              </a:rPr>
              <a:t>requires(A, B)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en-US" altLang="zh-CN" i="1" u="sng" dirty="0" smtClean="0"/>
              <a:t>A requires B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or </a:t>
            </a:r>
            <a:r>
              <a:rPr lang="en-US" altLang="zh-CN" i="1" u="sng" dirty="0" smtClean="0"/>
              <a:t>B requires A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or both</a:t>
            </a:r>
          </a:p>
        </p:txBody>
      </p:sp>
    </p:spTree>
    <p:extLst>
      <p:ext uri="{BB962C8B-B14F-4D97-AF65-F5344CB8AC3E}">
        <p14:creationId xmlns:p14="http://schemas.microsoft.com/office/powerpoint/2010/main" val="22284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Quantify Pairs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2481943"/>
            <a:ext cx="8838843" cy="3125258"/>
          </a:xfrm>
        </p:spPr>
        <p:txBody>
          <a:bodyPr/>
          <a:lstStyle/>
          <a:p>
            <a:r>
              <a:rPr lang="en-US" altLang="zh-CN" dirty="0" smtClean="0"/>
              <a:t>We measure 4 numeric attributes for pair </a:t>
            </a:r>
            <a:r>
              <a:rPr lang="en-US" altLang="zh-CN" i="1" dirty="0" smtClean="0"/>
              <a:t>(A, B)</a:t>
            </a:r>
          </a:p>
          <a:p>
            <a:pPr marL="914400" lvl="1" indent="-457200">
              <a:buAutoNum type="arabicPeriod"/>
            </a:pPr>
            <a:r>
              <a:rPr lang="en-US" altLang="zh-CN" dirty="0" smtClean="0"/>
              <a:t>Similarity between </a:t>
            </a:r>
            <a:r>
              <a:rPr lang="en-US" altLang="zh-CN" i="1" dirty="0" err="1" smtClean="0"/>
              <a:t>A.description</a:t>
            </a:r>
            <a:r>
              <a:rPr lang="en-US" altLang="zh-CN" dirty="0" smtClean="0"/>
              <a:t> and </a:t>
            </a:r>
            <a:r>
              <a:rPr lang="en-US" altLang="zh-CN" i="1" dirty="0" err="1" smtClean="0"/>
              <a:t>B.description</a:t>
            </a:r>
            <a:endParaRPr lang="en-US" altLang="zh-CN" i="1" dirty="0" smtClean="0"/>
          </a:p>
          <a:p>
            <a:pPr marL="914400" lvl="1" indent="-457200">
              <a:buAutoNum type="arabicPeriod"/>
            </a:pPr>
            <a:r>
              <a:rPr lang="en-US" altLang="zh-CN" dirty="0" smtClean="0"/>
              <a:t>Similarity between </a:t>
            </a:r>
            <a:r>
              <a:rPr lang="en-US" altLang="zh-CN" i="1" dirty="0" err="1" smtClean="0"/>
              <a:t>A.objects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i="1" dirty="0" err="1" smtClean="0"/>
              <a:t>B.objects</a:t>
            </a:r>
            <a:r>
              <a:rPr lang="en-US" altLang="zh-CN" i="1" dirty="0" smtClean="0"/>
              <a:t> </a:t>
            </a:r>
          </a:p>
          <a:p>
            <a:pPr marL="914400" lvl="1" indent="-457200">
              <a:buAutoNum type="arabicPeriod"/>
            </a:pPr>
            <a:r>
              <a:rPr lang="en-US" altLang="zh-CN" dirty="0" smtClean="0"/>
              <a:t>Similarity between </a:t>
            </a:r>
            <a:r>
              <a:rPr lang="en-US" altLang="zh-CN" i="1" dirty="0" smtClean="0"/>
              <a:t>A.name </a:t>
            </a:r>
            <a:r>
              <a:rPr lang="en-US" altLang="zh-CN" dirty="0" smtClean="0"/>
              <a:t>and </a:t>
            </a:r>
            <a:r>
              <a:rPr lang="en-US" altLang="zh-CN" i="1" dirty="0" err="1" smtClean="0"/>
              <a:t>B.objects</a:t>
            </a:r>
            <a:endParaRPr lang="en-US" altLang="zh-CN" i="1" dirty="0" smtClean="0"/>
          </a:p>
          <a:p>
            <a:pPr marL="914400" lvl="1" indent="-457200">
              <a:buAutoNum type="arabicPeriod"/>
            </a:pPr>
            <a:r>
              <a:rPr lang="en-US" altLang="zh-CN" dirty="0" smtClean="0"/>
              <a:t>Similarity between </a:t>
            </a:r>
            <a:r>
              <a:rPr lang="en-US" altLang="zh-CN" i="1" dirty="0" err="1" smtClean="0"/>
              <a:t>A.objects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B.name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18441" y="818702"/>
            <a:ext cx="1807535" cy="3615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Feature Pair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8441" y="1183761"/>
            <a:ext cx="1807536" cy="1144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name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String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name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String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description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: Text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description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Text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487479" y="1286540"/>
            <a:ext cx="680484" cy="46960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47970" y="818701"/>
            <a:ext cx="1952830" cy="3615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Feature Pair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47970" y="1183760"/>
            <a:ext cx="1952830" cy="1144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attribute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Number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attribute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Number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1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(more)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0807" y="1094454"/>
            <a:ext cx="2636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Classifiers work with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numbers</a:t>
            </a:r>
            <a:r>
              <a:rPr lang="en-US" altLang="zh-CN" sz="2000" b="1" dirty="0" smtClean="0"/>
              <a:t> only.</a:t>
            </a:r>
            <a:endParaRPr lang="zh-CN" altLang="en-US" sz="20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63781" y="3479468"/>
            <a:ext cx="7137071" cy="415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Overlapped Function Area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73681" y="3002493"/>
            <a:ext cx="7137071" cy="415637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Similar Feature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38056" y="3940618"/>
            <a:ext cx="7137071" cy="7620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One is targeted by another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734" y="5015065"/>
            <a:ext cx="865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These phenomena may indicate </a:t>
            </a:r>
            <a:r>
              <a:rPr lang="en-US" altLang="zh-CN" b="1" dirty="0" smtClean="0">
                <a:solidFill>
                  <a:srgbClr val="FF0000"/>
                </a:solidFill>
              </a:rPr>
              <a:t>dependency / interaction </a:t>
            </a:r>
            <a:r>
              <a:rPr lang="en-US" altLang="zh-CN" dirty="0" smtClean="0"/>
              <a:t>between the paired features, and in turn, indicate </a:t>
            </a:r>
            <a:r>
              <a:rPr lang="en-US" altLang="zh-CN" b="1" dirty="0" smtClean="0">
                <a:solidFill>
                  <a:srgbClr val="FF0000"/>
                </a:solidFill>
              </a:rPr>
              <a:t>constraints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between them.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Extract Objects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879" y="733778"/>
                <a:ext cx="8965871" cy="336408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Stanford Parser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for English and Chinese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Objects = 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   {</a:t>
                </a:r>
                <a:r>
                  <a:rPr lang="en-US" altLang="zh-CN" i="1" dirty="0" smtClean="0"/>
                  <a:t>(grammatical)</a:t>
                </a:r>
                <a:r>
                  <a:rPr lang="en-US" altLang="zh-CN" dirty="0" smtClean="0"/>
                  <a:t> objects}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altLang="zh-CN" dirty="0" smtClean="0"/>
                  <a:t> {</a:t>
                </a:r>
                <a:r>
                  <a:rPr lang="en-US" altLang="zh-CN" dirty="0"/>
                  <a:t>a</a:t>
                </a:r>
                <a:r>
                  <a:rPr lang="en-US" altLang="zh-CN" dirty="0" smtClean="0"/>
                  <a:t>djective modifiers}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An example from real world: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879" y="733778"/>
                <a:ext cx="8965871" cy="3364089"/>
              </a:xfrm>
              <a:blipFill rotWithShape="1">
                <a:blip r:embed="rId2"/>
                <a:stretch>
                  <a:fillRect l="-1224" t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2" y="3846422"/>
            <a:ext cx="8523493" cy="274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3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735944"/>
                <a:ext cx="8439150" cy="4287469"/>
              </a:xfrm>
            </p:spPr>
            <p:txBody>
              <a:bodyPr/>
              <a:lstStyle/>
              <a:p>
                <a:r>
                  <a:rPr lang="en-US" dirty="0" smtClean="0"/>
                  <a:t>Similarity between 2 textual documents</a:t>
                </a:r>
                <a:br>
                  <a:rPr lang="en-US" dirty="0" smtClean="0"/>
                </a:br>
                <a:r>
                  <a:rPr lang="en-US" sz="2400" dirty="0" smtClean="0"/>
                  <a:t>1. </a:t>
                </a:r>
                <a:r>
                  <a:rPr lang="en-US" sz="2400" i="1" dirty="0" err="1" smtClean="0">
                    <a:solidFill>
                      <a:srgbClr val="FF0000"/>
                    </a:solidFill>
                  </a:rPr>
                  <a:t>tf-idf</a:t>
                </a:r>
                <a:r>
                  <a:rPr lang="en-US" sz="2400" dirty="0" smtClean="0"/>
                  <a:t> (term frequency, inversed document frequency) weight for each term in these documents</a:t>
                </a:r>
              </a:p>
              <a:p>
                <a:endParaRPr lang="en-US" sz="24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𝒕𝒆𝒓𝒎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𝒅𝒐𝒄𝒖𝒎𝒆𝒏𝒕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𝒅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</a:rPr>
                            <m:t>#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𝒐𝒇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𝒊𝒏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</a:rPr>
                            <m:t>#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𝒐𝒇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𝒘𝒐𝒓𝒅𝒔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𝒊𝒏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𝒅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𝒍𝒐𝒈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(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𝒕𝒐𝒕𝒂𝒍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 #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𝒐𝒇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𝒅𝒐𝒄𝒖𝒎𝒆𝒏𝒕𝒔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#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𝒐𝒇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𝒅𝒐𝒄𝒎𝒆𝒏𝒕𝒔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𝒄𝒐𝒏𝒕𝒂𝒊𝒏𝒊𝒏𝒈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𝒕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735944"/>
                <a:ext cx="8439150" cy="4287469"/>
              </a:xfrm>
              <a:blipFill rotWithShape="1">
                <a:blip r:embed="rId2"/>
                <a:stretch>
                  <a:fillRect l="-1227" t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2480722" y="3550973"/>
            <a:ext cx="736754" cy="325723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tf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34436" y="3550973"/>
            <a:ext cx="736754" cy="325723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idf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231253" y="4262852"/>
                <a:ext cx="8773846" cy="42874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q"/>
                  <a:defRPr kumimoji="1" sz="2800" b="1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:r>
                  <a:rPr lang="en-US" sz="2400" dirty="0" smtClean="0"/>
                  <a:t>2.  Documents =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Vectors</a:t>
                </a:r>
                <a:r>
                  <a:rPr lang="en-US" sz="2400" dirty="0" smtClean="0"/>
                  <a:t> of </a:t>
                </a:r>
                <a:r>
                  <a:rPr lang="en-US" sz="2400" i="1" dirty="0" err="1" smtClean="0"/>
                  <a:t>tf-idf</a:t>
                </a:r>
                <a:r>
                  <a:rPr lang="en-US" sz="2400" dirty="0" smtClean="0"/>
                  <a:t> weights, so that</a:t>
                </a:r>
              </a:p>
              <a:p>
                <a:pPr marL="457200" lvl="1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𝑺𝒊𝒎𝒊𝒍𝒂𝒓𝒊𝒕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𝒗𝒆𝒄𝒕𝒐𝒓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𝒗𝒆𝒄𝒕𝒐𝒓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×|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	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253" y="4262852"/>
                <a:ext cx="8773846" cy="4287469"/>
              </a:xfrm>
              <a:prstGeom prst="rect">
                <a:avLst/>
              </a:prstGeom>
              <a:blipFill rotWithShape="1">
                <a:blip r:embed="rId3"/>
                <a:stretch>
                  <a:fillRect t="-1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859225" y="4827305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dot-product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 bwMode="auto">
          <a:xfrm flipH="1">
            <a:off x="7141595" y="4996582"/>
            <a:ext cx="717630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053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435" y="-22952"/>
            <a:ext cx="3900664" cy="64135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49" y="1169043"/>
            <a:ext cx="8681249" cy="477455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Approach: Details</a:t>
            </a:r>
          </a:p>
          <a:p>
            <a:pPr lvl="1"/>
            <a:r>
              <a:rPr lang="en-US" dirty="0" smtClean="0"/>
              <a:t>Train and Optimize the Classifier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Conclusions &amp;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49130" y="-32524"/>
            <a:ext cx="6255969" cy="1077218"/>
          </a:xfrm>
        </p:spPr>
        <p:txBody>
          <a:bodyPr/>
          <a:lstStyle/>
          <a:p>
            <a:r>
              <a:rPr lang="en-US" altLang="zh-CN" sz="3200" dirty="0" smtClean="0"/>
              <a:t>The Classifier: </a:t>
            </a:r>
            <a:br>
              <a:rPr lang="en-US" altLang="zh-CN" sz="3200" dirty="0" smtClean="0"/>
            </a:br>
            <a:r>
              <a:rPr lang="en-US" altLang="zh-CN" sz="3200" dirty="0" smtClean="0"/>
              <a:t>Support Vector Machine (SVM)</a:t>
            </a:r>
            <a:endParaRPr lang="zh-CN" altLang="en-US" sz="3200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5" y="965461"/>
            <a:ext cx="6987388" cy="409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3822" y="5522025"/>
            <a:ext cx="8331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Idea</a:t>
            </a:r>
            <a:r>
              <a:rPr lang="en-US" altLang="zh-CN" dirty="0" smtClean="0"/>
              <a:t>: 	Find a separating hyperplane with maximal margin.</a:t>
            </a:r>
          </a:p>
          <a:p>
            <a:r>
              <a:rPr lang="en-US" altLang="zh-CN" b="1" dirty="0" smtClean="0"/>
              <a:t>Implementation</a:t>
            </a:r>
            <a:r>
              <a:rPr lang="en-US" altLang="zh-CN" dirty="0" smtClean="0"/>
              <a:t>: </a:t>
            </a:r>
            <a:r>
              <a:rPr lang="en-US" altLang="zh-CN" dirty="0"/>
              <a:t>	</a:t>
            </a:r>
            <a:r>
              <a:rPr lang="en-US" altLang="zh-CN" dirty="0" smtClean="0"/>
              <a:t>The </a:t>
            </a:r>
            <a:r>
              <a:rPr lang="en-US" altLang="zh-CN" i="1" dirty="0" smtClean="0"/>
              <a:t>LIBSVM</a:t>
            </a:r>
            <a:r>
              <a:rPr lang="en-US" altLang="zh-CN" dirty="0" smtClean="0"/>
              <a:t> tool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3" idx="0"/>
          </p:cNvCxnSpPr>
          <p:nvPr/>
        </p:nvCxnSpPr>
        <p:spPr bwMode="auto">
          <a:xfrm flipV="1">
            <a:off x="4549422" y="4536375"/>
            <a:ext cx="10646" cy="985650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5484" y="-27933"/>
            <a:ext cx="6417765" cy="646331"/>
          </a:xfrm>
        </p:spPr>
        <p:txBody>
          <a:bodyPr/>
          <a:lstStyle/>
          <a:p>
            <a:r>
              <a:rPr lang="en-US" altLang="zh-CN" dirty="0" smtClean="0"/>
              <a:t>Optimize the Classifier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5181" y="735944"/>
                <a:ext cx="8782494" cy="203100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Parameters</a:t>
                </a:r>
              </a:p>
              <a:p>
                <a:pPr lvl="1"/>
                <a:r>
                  <a:rPr lang="en-US" altLang="zh-CN" dirty="0" smtClean="0"/>
                  <a:t>An inherent parameter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𝜸</m:t>
                    </m:r>
                  </m:oMath>
                </a14:m>
                <a:r>
                  <a:rPr lang="en-US" altLang="zh-CN" dirty="0" smtClean="0"/>
                  <a:t> of the SVM: default value = 0.25</a:t>
                </a:r>
              </a:p>
              <a:p>
                <a:pPr lvl="1"/>
                <a:r>
                  <a:rPr lang="en-US" altLang="zh-CN" dirty="0" smtClean="0"/>
                  <a:t>Class Weights</a:t>
                </a:r>
              </a:p>
              <a:p>
                <a:pPr lvl="2"/>
                <a:r>
                  <a:rPr lang="en-US" altLang="zh-CN" dirty="0" smtClean="0"/>
                  <a:t>Non-constrained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 lvl="2"/>
                <a:r>
                  <a:rPr lang="en-US" altLang="zh-CN" dirty="0" smtClean="0"/>
                  <a:t>Requires/Excludes: default value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# 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𝒏𝒐𝒏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𝒄𝒐𝒏𝒔𝒕𝒓𝒂𝒊𝒏𝒆𝒅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# 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𝒕𝒉𝒊𝒔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181" y="735944"/>
                <a:ext cx="8782494" cy="2031007"/>
              </a:xfrm>
              <a:blipFill rotWithShape="1">
                <a:blip r:embed="rId2"/>
                <a:stretch>
                  <a:fillRect l="-1110" t="-6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 bwMode="auto">
          <a:xfrm>
            <a:off x="1513379" y="4831976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51187" y="4833199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510035" y="5024568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747843" y="5025791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25101" y="4830752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62909" y="4831975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021757" y="5023344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59565" y="5024567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15059" y="5225528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752867" y="5226751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511715" y="5418120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749523" y="5419343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26781" y="5224304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64589" y="5225527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023437" y="5416896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261245" y="5418119"/>
            <a:ext cx="115909" cy="10303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1414534" y="5160495"/>
            <a:ext cx="1132764" cy="24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1946796" y="4731147"/>
            <a:ext cx="0" cy="9007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1391" y="4950282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/>
              <a:t>k </a:t>
            </a:r>
            <a:r>
              <a:rPr lang="en-US" altLang="zh-CN" sz="2000" dirty="0" smtClean="0"/>
              <a:t>= 4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01865" y="4471775"/>
                <a:ext cx="6262577" cy="1478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- Divide the training set to </a:t>
                </a:r>
                <a:r>
                  <a:rPr lang="en-US" altLang="zh-CN" sz="2000" i="1" dirty="0" smtClean="0"/>
                  <a:t>k </a:t>
                </a:r>
                <a:r>
                  <a:rPr lang="en-US" altLang="zh-CN" sz="2000" dirty="0" smtClean="0"/>
                  <a:t>equal-sized subsets.</a:t>
                </a:r>
              </a:p>
              <a:p>
                <a:r>
                  <a:rPr lang="en-US" altLang="zh-CN" sz="2000" dirty="0" smtClean="0"/>
                  <a:t>- Run the classifier </a:t>
                </a:r>
                <a:r>
                  <a:rPr lang="en-US" altLang="zh-CN" sz="2000" i="1" dirty="0" smtClean="0"/>
                  <a:t>k </a:t>
                </a:r>
                <a:r>
                  <a:rPr lang="en-US" altLang="zh-CN" sz="2000" dirty="0" smtClean="0"/>
                  <a:t>turns; in each turn, one distinct subset is selected for testing, and others for training</a:t>
                </a:r>
              </a:p>
              <a:p>
                <a:r>
                  <a:rPr lang="en-US" altLang="zh-CN" sz="2000" dirty="0" smtClean="0"/>
                  <a:t>- Compute the average </a:t>
                </a:r>
                <a:r>
                  <a:rPr lang="en-US" altLang="zh-CN" sz="2000" b="1" dirty="0" smtClean="0"/>
                  <a:t>error rate </a:t>
                </a:r>
                <a:r>
                  <a:rPr lang="en-US" altLang="zh-CN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/>
                          </a:rPr>
                          <m:t># 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𝑤𝑟𝑜𝑛𝑙𝑦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𝑐𝑙𝑎𝑠𝑠𝑖𝑓𝑖𝑒𝑑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/>
                          </a:rPr>
                          <m:t># 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𝑡𝑜𝑡𝑎𝑙</m:t>
                        </m:r>
                      </m:den>
                    </m:f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65" y="4471775"/>
                <a:ext cx="6262577" cy="1478162"/>
              </a:xfrm>
              <a:prstGeom prst="rect">
                <a:avLst/>
              </a:prstGeom>
              <a:blipFill rotWithShape="1">
                <a:blip r:embed="rId3"/>
                <a:stretch>
                  <a:fillRect l="-973" t="-2066" r="-681" b="-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 bwMode="auto">
          <a:xfrm>
            <a:off x="722019" y="2766951"/>
            <a:ext cx="7822984" cy="5343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Rationale: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Correctly classify a </a:t>
            </a:r>
            <a:r>
              <a:rPr kumimoji="1" lang="en-US" altLang="zh-CN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rare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class is </a:t>
            </a:r>
            <a:r>
              <a:rPr kumimoji="1" lang="en-US" altLang="zh-CN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more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important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.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/>
              <p:cNvSpPr txBox="1">
                <a:spLocks/>
              </p:cNvSpPr>
              <p:nvPr/>
            </p:nvSpPr>
            <p:spPr bwMode="auto">
              <a:xfrm>
                <a:off x="195071" y="3526816"/>
                <a:ext cx="9263249" cy="3447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q"/>
                  <a:defRPr kumimoji="1" sz="2800" b="1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Char char="•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CN" sz="2400" dirty="0" smtClean="0"/>
                  <a:t>Optimization: Find the best tuple </a:t>
                </a:r>
                <a:r>
                  <a:rPr lang="en-US" altLang="zh-CN" sz="2400" i="1" dirty="0" smtClean="0"/>
                  <a:t>(</a:t>
                </a:r>
                <a:r>
                  <a:rPr lang="en-US" altLang="zh-CN" sz="2400" i="1" dirty="0" err="1" smtClean="0"/>
                  <a:t>W</a:t>
                </a:r>
                <a:r>
                  <a:rPr lang="en-US" altLang="zh-CN" sz="2400" i="1" baseline="-25000" dirty="0" err="1" smtClean="0"/>
                  <a:t>requires</a:t>
                </a:r>
                <a:r>
                  <a:rPr lang="en-US" altLang="zh-CN" sz="2400" i="1" baseline="-25000" dirty="0" smtClean="0"/>
                  <a:t>,</a:t>
                </a:r>
                <a:r>
                  <a:rPr lang="en-US" altLang="zh-CN" sz="2400" i="1" dirty="0" smtClean="0"/>
                  <a:t> </a:t>
                </a:r>
                <a:r>
                  <a:rPr lang="en-US" altLang="zh-CN" sz="2400" i="1" dirty="0" err="1" smtClean="0"/>
                  <a:t>W</a:t>
                </a:r>
                <a:r>
                  <a:rPr lang="en-US" altLang="zh-CN" sz="2400" i="1" baseline="-25000" dirty="0" err="1" smtClean="0"/>
                  <a:t>excludes</a:t>
                </a:r>
                <a:r>
                  <a:rPr lang="en-US" altLang="zh-CN" sz="2400" i="1" baseline="-25000" dirty="0" smtClean="0"/>
                  <a:t>,</a:t>
                </a:r>
                <a:r>
                  <a:rPr lang="en-US" altLang="zh-CN" sz="2400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𝜸</m:t>
                    </m:r>
                  </m:oMath>
                </a14:m>
                <a:r>
                  <a:rPr lang="en-US" altLang="zh-CN" sz="2400" i="1" dirty="0" smtClean="0"/>
                  <a:t>)</a:t>
                </a:r>
              </a:p>
              <a:p>
                <a:pPr lvl="1"/>
                <a:r>
                  <a:rPr lang="en-US" altLang="zh-CN" sz="2000" dirty="0" smtClean="0"/>
                  <a:t>Run </a:t>
                </a:r>
                <a:r>
                  <a:rPr lang="en-US" altLang="zh-CN" sz="2000" i="1" dirty="0" smtClean="0"/>
                  <a:t>k-</a:t>
                </a:r>
                <a:r>
                  <a:rPr lang="en-US" altLang="zh-CN" sz="2000" dirty="0" smtClean="0"/>
                  <a:t>fold cross-validation for a given tuple</a:t>
                </a:r>
              </a:p>
              <a:p>
                <a:pPr lvl="1"/>
                <a:endParaRPr lang="en-US" altLang="zh-CN" sz="2000" dirty="0" smtClean="0"/>
              </a:p>
              <a:p>
                <a:pPr lvl="1"/>
                <a:endParaRPr lang="en-US" altLang="zh-CN" sz="2000" i="1" dirty="0"/>
              </a:p>
              <a:p>
                <a:pPr lvl="1"/>
                <a:endParaRPr lang="en-US" altLang="zh-CN" sz="2000" i="1" dirty="0" smtClean="0"/>
              </a:p>
              <a:p>
                <a:pPr lvl="1"/>
                <a:endParaRPr lang="en-US" altLang="zh-CN" sz="2000" i="1" dirty="0"/>
              </a:p>
              <a:p>
                <a:pPr lvl="1"/>
                <a:endParaRPr lang="en-US" altLang="zh-CN" sz="2000" i="1" dirty="0" smtClean="0"/>
              </a:p>
              <a:p>
                <a:pPr lvl="1"/>
                <a:r>
                  <a:rPr lang="en-US" altLang="zh-CN" sz="2000" dirty="0" smtClean="0"/>
                  <a:t>Run a genetic algorithm to find values giving lowest error rate.</a:t>
                </a:r>
              </a:p>
            </p:txBody>
          </p:sp>
        </mc:Choice>
        <mc:Fallback xmlns="">
          <p:sp>
            <p:nvSpPr>
              <p:cNvPr id="2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071" y="3526816"/>
                <a:ext cx="9263249" cy="3447008"/>
              </a:xfrm>
              <a:prstGeom prst="rect">
                <a:avLst/>
              </a:prstGeom>
              <a:blipFill rotWithShape="1">
                <a:blip r:embed="rId4"/>
                <a:stretch>
                  <a:fillRect l="-855" t="-14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83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7" grpId="0"/>
      <p:bldP spid="28" grpId="0"/>
      <p:bldP spid="20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435" y="-22952"/>
            <a:ext cx="3900664" cy="64135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69043"/>
            <a:ext cx="8439150" cy="477455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Approach: Details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Conclusions &amp;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512" y="-27933"/>
            <a:ext cx="6678588" cy="646331"/>
          </a:xfrm>
        </p:spPr>
        <p:txBody>
          <a:bodyPr/>
          <a:lstStyle/>
          <a:p>
            <a:r>
              <a:rPr lang="en-US" altLang="zh-CN" dirty="0" smtClean="0"/>
              <a:t>Data Preparation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7" y="735944"/>
            <a:ext cx="9182933" cy="6035246"/>
          </a:xfrm>
        </p:spPr>
        <p:txBody>
          <a:bodyPr/>
          <a:lstStyle/>
          <a:p>
            <a:r>
              <a:rPr lang="en-US" altLang="zh-CN" dirty="0" smtClean="0"/>
              <a:t>FMs in experiments are built </a:t>
            </a:r>
            <a:r>
              <a:rPr lang="en-US" altLang="zh-CN" dirty="0" smtClean="0">
                <a:solidFill>
                  <a:srgbClr val="FF0000"/>
                </a:solidFill>
              </a:rPr>
              <a:t>by third parties</a:t>
            </a:r>
          </a:p>
          <a:p>
            <a:r>
              <a:rPr lang="en-US" altLang="zh-CN" dirty="0" smtClean="0"/>
              <a:t>From </a:t>
            </a:r>
            <a:r>
              <a:rPr lang="en-US" altLang="zh-CN" i="1" dirty="0" smtClean="0"/>
              <a:t>SPLOT Feature Model Repository </a:t>
            </a:r>
            <a:r>
              <a:rPr lang="en-US" altLang="zh-CN" baseline="30000" dirty="0" smtClean="0"/>
              <a:t>[1]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no feature description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zh-CN" dirty="0" smtClean="0"/>
              <a:t>Graph Product Line: by </a:t>
            </a:r>
            <a:r>
              <a:rPr lang="en-US" altLang="zh-CN" i="1" dirty="0" smtClean="0"/>
              <a:t>Don </a:t>
            </a:r>
            <a:r>
              <a:rPr lang="en-US" altLang="zh-CN" i="1" dirty="0" err="1" smtClean="0"/>
              <a:t>Batory</a:t>
            </a:r>
            <a:r>
              <a:rPr lang="en-US" altLang="zh-CN" i="1" dirty="0" smtClean="0"/>
              <a:t>        </a:t>
            </a:r>
            <a:r>
              <a:rPr lang="en-US" altLang="zh-CN" dirty="0" smtClean="0">
                <a:solidFill>
                  <a:srgbClr val="C00000"/>
                </a:solidFill>
              </a:rPr>
              <a:t>(91 pairs)</a:t>
            </a:r>
          </a:p>
          <a:p>
            <a:pPr lvl="1"/>
            <a:r>
              <a:rPr lang="en-US" altLang="zh-CN" dirty="0" smtClean="0"/>
              <a:t>Weather Station: by </a:t>
            </a:r>
            <a:r>
              <a:rPr lang="en-US" altLang="zh-CN" i="1" dirty="0" smtClean="0"/>
              <a:t>pure-systems corp.   </a:t>
            </a:r>
            <a:r>
              <a:rPr lang="en-US" altLang="zh-CN" dirty="0" smtClean="0">
                <a:solidFill>
                  <a:srgbClr val="C00000"/>
                </a:solidFill>
              </a:rPr>
              <a:t>(196 pairs)</a:t>
            </a:r>
          </a:p>
          <a:p>
            <a:r>
              <a:rPr lang="en-US" altLang="zh-CN" dirty="0" smtClean="0"/>
              <a:t>Add Feature Description</a:t>
            </a:r>
          </a:p>
          <a:p>
            <a:pPr lvl="1"/>
            <a:r>
              <a:rPr lang="en-US" altLang="zh-CN" dirty="0" smtClean="0"/>
              <a:t>Most features = Domain terminologies</a:t>
            </a:r>
          </a:p>
          <a:p>
            <a:pPr lvl="2"/>
            <a:r>
              <a:rPr lang="en-US" altLang="zh-CN" dirty="0" smtClean="0"/>
              <a:t>Search terms in </a:t>
            </a:r>
            <a:r>
              <a:rPr lang="en-US" altLang="zh-CN" dirty="0" smtClean="0">
                <a:solidFill>
                  <a:srgbClr val="FF0000"/>
                </a:solidFill>
              </a:rPr>
              <a:t>Wikipedia</a:t>
            </a:r>
          </a:p>
          <a:p>
            <a:pPr lvl="2"/>
            <a:r>
              <a:rPr lang="en-US" altLang="zh-CN" dirty="0" smtClean="0"/>
              <a:t>Description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rgbClr val="FF0000"/>
                </a:solidFill>
              </a:rPr>
              <a:t>The first paragraph </a:t>
            </a:r>
            <a:r>
              <a:rPr lang="en-US" altLang="zh-CN" dirty="0" smtClean="0"/>
              <a:t>(i.e. the Abstract)</a:t>
            </a:r>
          </a:p>
          <a:p>
            <a:pPr lvl="1"/>
            <a:r>
              <a:rPr lang="en-US" altLang="zh-CN" dirty="0" smtClean="0"/>
              <a:t>Other features: No description</a:t>
            </a:r>
          </a:p>
        </p:txBody>
      </p:sp>
      <p:pic>
        <p:nvPicPr>
          <p:cNvPr id="4" name="Picture 3" descr="Screen shot 2011-10-09 at 下午10.26.5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64" y="5463820"/>
            <a:ext cx="6868271" cy="2526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8339" y="6317793"/>
            <a:ext cx="3599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[1] </a:t>
            </a:r>
            <a:r>
              <a:rPr lang="en-US" altLang="zh-CN" sz="2000" i="1" dirty="0" smtClean="0"/>
              <a:t>http://www.splot-research.org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486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Design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62824" y="4030904"/>
            <a:ext cx="2134564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Generate Training &amp; Test Set</a:t>
            </a:r>
            <a:endParaRPr lang="en-US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4883188" y="4030904"/>
            <a:ext cx="215675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Optimize, Train and Test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7854024" y="4153391"/>
            <a:ext cx="1143000" cy="440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Results</a:t>
            </a:r>
            <a:endParaRPr lang="en-US" sz="18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197388" y="437380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7039938" y="4373804"/>
            <a:ext cx="8140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524" y="418473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No Feedback</a:t>
            </a:r>
            <a:endParaRPr lang="en-US" sz="1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25024" y="5026640"/>
            <a:ext cx="1721130" cy="8131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Generate </a:t>
            </a:r>
            <a:r>
              <a:rPr lang="en-US" sz="1600" b="1" dirty="0" smtClean="0"/>
              <a:t>Initial</a:t>
            </a:r>
            <a:r>
              <a:rPr lang="en-US" sz="1600" dirty="0" smtClean="0"/>
              <a:t> Training &amp; Test Set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4011224" y="5153965"/>
            <a:ext cx="1638300" cy="6057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Optimize, Train and Test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144824" y="5236889"/>
            <a:ext cx="914400" cy="440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Results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7" idx="3"/>
            <a:endCxn id="22" idx="1"/>
          </p:cNvCxnSpPr>
          <p:nvPr/>
        </p:nvCxnSpPr>
        <p:spPr>
          <a:xfrm>
            <a:off x="1846154" y="5433203"/>
            <a:ext cx="488670" cy="15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5649524" y="5456836"/>
            <a:ext cx="495300" cy="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34824" y="5144315"/>
            <a:ext cx="12192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Training &amp; Test Set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stCxn id="22" idx="3"/>
            <a:endCxn id="18" idx="1"/>
          </p:cNvCxnSpPr>
          <p:nvPr/>
        </p:nvCxnSpPr>
        <p:spPr>
          <a:xfrm>
            <a:off x="3554024" y="5449115"/>
            <a:ext cx="457200" cy="7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558388" y="5153965"/>
            <a:ext cx="1438636" cy="6317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</a:t>
            </a:r>
            <a:r>
              <a:rPr lang="en-US" sz="1600" b="1" dirty="0" smtClean="0">
                <a:solidFill>
                  <a:srgbClr val="FF0000"/>
                </a:solidFill>
              </a:rPr>
              <a:t>a few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results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9" idx="3"/>
            <a:endCxn id="24" idx="1"/>
          </p:cNvCxnSpPr>
          <p:nvPr/>
        </p:nvCxnSpPr>
        <p:spPr>
          <a:xfrm>
            <a:off x="7059224" y="5457302"/>
            <a:ext cx="499164" cy="12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630224" y="6092465"/>
            <a:ext cx="4038600" cy="6163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checked results to training set;</a:t>
            </a:r>
          </a:p>
          <a:p>
            <a:pPr algn="ctr"/>
            <a:r>
              <a:rPr lang="en-US" sz="1600" dirty="0" smtClean="0"/>
              <a:t>Remove them from test set</a:t>
            </a:r>
            <a:endParaRPr lang="en-US" sz="1600" dirty="0"/>
          </a:p>
        </p:txBody>
      </p:sp>
      <p:cxnSp>
        <p:nvCxnSpPr>
          <p:cNvPr id="27" name="Elbow Connector 26"/>
          <p:cNvCxnSpPr>
            <a:stCxn id="24" idx="2"/>
            <a:endCxn id="26" idx="3"/>
          </p:cNvCxnSpPr>
          <p:nvPr/>
        </p:nvCxnSpPr>
        <p:spPr>
          <a:xfrm rot="5400000">
            <a:off x="7665812" y="5788747"/>
            <a:ext cx="614906" cy="6088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6" idx="1"/>
            <a:endCxn id="22" idx="2"/>
          </p:cNvCxnSpPr>
          <p:nvPr/>
        </p:nvCxnSpPr>
        <p:spPr>
          <a:xfrm rot="10800000">
            <a:off x="2944424" y="5753915"/>
            <a:ext cx="685800" cy="64672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99" y="6165771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Limited Feedback</a:t>
            </a:r>
          </a:p>
          <a:p>
            <a:r>
              <a:rPr lang="en-US" sz="1800" dirty="0" smtClean="0"/>
              <a:t>(An expected practice in real world) </a:t>
            </a:r>
            <a:endParaRPr lang="en-US" sz="1800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86798" y="563544"/>
            <a:ext cx="8871999" cy="362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3 Training / Test Set Selection Strategies</a:t>
            </a:r>
          </a:p>
          <a:p>
            <a:pPr lvl="1"/>
            <a:r>
              <a:rPr lang="en-US" sz="2000" dirty="0" smtClean="0"/>
              <a:t>Cross-Domain: Training = FM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Test = FM</a:t>
            </a:r>
            <a:r>
              <a:rPr lang="en-US" sz="2000" baseline="-25000" dirty="0" smtClean="0"/>
              <a:t>2</a:t>
            </a:r>
          </a:p>
          <a:p>
            <a:pPr lvl="1"/>
            <a:r>
              <a:rPr lang="en-US" sz="2000" dirty="0" smtClean="0"/>
              <a:t>Inner-Domain: Training = </a:t>
            </a:r>
            <a:r>
              <a:rPr lang="en-US" sz="2000" dirty="0" smtClean="0">
                <a:solidFill>
                  <a:srgbClr val="FF0000"/>
                </a:solidFill>
              </a:rPr>
              <a:t>1/5 </a:t>
            </a:r>
            <a:r>
              <a:rPr lang="en-US" sz="2000" dirty="0" smtClean="0"/>
              <a:t>of FM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Test = Rest of FM</a:t>
            </a:r>
            <a:r>
              <a:rPr lang="en-US" sz="2000" baseline="-25000" dirty="0" smtClean="0"/>
              <a:t>2</a:t>
            </a:r>
          </a:p>
          <a:p>
            <a:pPr lvl="1"/>
            <a:r>
              <a:rPr lang="en-US" sz="2000" dirty="0" smtClean="0"/>
              <a:t>Hybrid: Training = </a:t>
            </a:r>
            <a:r>
              <a:rPr lang="en-US" altLang="zh-CN" sz="2000" dirty="0"/>
              <a:t>FM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+ </a:t>
            </a:r>
            <a:r>
              <a:rPr lang="en-US" sz="2000" dirty="0" smtClean="0">
                <a:solidFill>
                  <a:srgbClr val="FF0000"/>
                </a:solidFill>
              </a:rPr>
              <a:t>1/5 </a:t>
            </a:r>
            <a:r>
              <a:rPr lang="en-US" sz="2000" dirty="0" smtClean="0"/>
              <a:t>of FM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Test = Rest of FM</a:t>
            </a:r>
            <a:r>
              <a:rPr lang="en-US" sz="2000" baseline="-25000" dirty="0" smtClean="0"/>
              <a:t>2</a:t>
            </a:r>
          </a:p>
          <a:p>
            <a:r>
              <a:rPr lang="en-US" dirty="0" smtClean="0"/>
              <a:t>2 FMs: one as FM</a:t>
            </a:r>
            <a:r>
              <a:rPr lang="en-US" baseline="-25000" dirty="0" smtClean="0"/>
              <a:t>1</a:t>
            </a:r>
            <a:r>
              <a:rPr lang="en-US" dirty="0" smtClean="0"/>
              <a:t>, another as FM</a:t>
            </a:r>
            <a:r>
              <a:rPr lang="en-US" baseline="-25000" dirty="0" smtClean="0"/>
              <a:t>2</a:t>
            </a:r>
            <a:r>
              <a:rPr lang="en-US" dirty="0" smtClean="0"/>
              <a:t>; then exchange</a:t>
            </a:r>
          </a:p>
          <a:p>
            <a:r>
              <a:rPr lang="en-US" dirty="0" smtClean="0"/>
              <a:t>2 Training Methods</a:t>
            </a:r>
          </a:p>
          <a:p>
            <a:pPr lvl="1"/>
            <a:r>
              <a:rPr lang="en-US" dirty="0" smtClean="0"/>
              <a:t>Normal: Training with known data (i.e. training set)</a:t>
            </a:r>
          </a:p>
          <a:p>
            <a:pPr lvl="1"/>
            <a:r>
              <a:rPr lang="en-US" i="1" dirty="0" smtClean="0"/>
              <a:t>LU</a:t>
            </a:r>
            <a:r>
              <a:rPr lang="en-US" dirty="0" smtClean="0"/>
              <a:t>-Method: Iterated training with known and unknown data</a:t>
            </a:r>
          </a:p>
          <a:p>
            <a:r>
              <a:rPr lang="en-US" dirty="0" smtClean="0"/>
              <a:t>With or Without (Limited) Feedback </a:t>
            </a:r>
            <a:r>
              <a:rPr lang="en-US" i="1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 bwMode="auto">
              <a:xfrm>
                <a:off x="-471160" y="1998014"/>
                <a:ext cx="10281424" cy="190084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Total number of experiments</a:t>
                </a:r>
                <a:endParaRPr kumimoji="1" lang="en-US" altLang="zh-CN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/>
                  <a:ea typeface="宋体" pitchFamily="2" charset="-122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宋体" pitchFamily="2" charset="-122"/>
                        </a:rPr>
                        <m:t>3×2×2×2=24</m:t>
                      </m:r>
                    </m:oMath>
                  </m:oMathPara>
                </a14:m>
                <a:endParaRPr kumimoji="1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Run each experiment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20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times and check the average result.</a:t>
                </a:r>
                <a:endParaRPr kumimoji="1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471160" y="1998014"/>
                <a:ext cx="10281424" cy="19008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/>
      <p:bldP spid="17" grpId="0" animBg="1"/>
      <p:bldP spid="18" grpId="0" animBg="1"/>
      <p:bldP spid="19" grpId="0" animBg="1"/>
      <p:bldP spid="22" grpId="0" animBg="1"/>
      <p:bldP spid="24" grpId="0" animBg="1"/>
      <p:bldP spid="26" grpId="0" animBg="1"/>
      <p:bldP spid="40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435" y="-22952"/>
            <a:ext cx="3900664" cy="64135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69043"/>
            <a:ext cx="8439150" cy="4774556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The Approach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Conclusions &amp;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Measurements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735979"/>
                <a:ext cx="8439150" cy="5307979"/>
              </a:xfrm>
            </p:spPr>
            <p:txBody>
              <a:bodyPr/>
              <a:lstStyle/>
              <a:p>
                <a:r>
                  <a:rPr lang="en-US" altLang="zh-CN" dirty="0" smtClean="0"/>
                  <a:t>Error Rate: The standard measurement in the research of classification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𝑬𝒓𝒓𝒐𝒓</m:t>
                    </m:r>
                    <m:r>
                      <a:rPr lang="en-US" altLang="zh-CN" b="1" i="1" smtClean="0">
                        <a:latin typeface="Cambria Math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</a:rPr>
                      <m:t>𝑹𝒂𝒕𝒆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# 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𝑾𝒓𝒐𝒏𝒈𝒍𝒚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𝑪𝒍𝒂𝒔𝒔𝒊𝒇𝒊𝒆𝒅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# 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𝑻𝒐𝒕𝒂𝒍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</a:rPr>
                      <m:t>𝟏𝟎𝟎</m:t>
                    </m:r>
                    <m:r>
                      <a:rPr lang="en-US" altLang="zh-CN" b="1" i="1" smtClean="0">
                        <a:latin typeface="Cambria Math"/>
                      </a:rPr>
                      <m:t>%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Precision, Recall and </a:t>
                </a:r>
                <a:r>
                  <a:rPr lang="en-US" altLang="zh-CN" i="1" dirty="0" smtClean="0"/>
                  <a:t>F</a:t>
                </a:r>
                <a:r>
                  <a:rPr lang="en-US" altLang="zh-CN" i="1" baseline="-25000" dirty="0" smtClean="0"/>
                  <a:t>2</a:t>
                </a:r>
                <a:r>
                  <a:rPr lang="en-US" altLang="zh-CN" i="1" dirty="0" smtClean="0"/>
                  <a:t>-</a:t>
                </a:r>
                <a:r>
                  <a:rPr lang="en-US" altLang="zh-CN" dirty="0" smtClean="0"/>
                  <a:t>Measure for </a:t>
                </a:r>
                <a:r>
                  <a:rPr lang="en-US" altLang="zh-CN" i="1" dirty="0" smtClean="0"/>
                  <a:t>requires</a:t>
                </a:r>
                <a:r>
                  <a:rPr lang="en-US" altLang="zh-CN" dirty="0" smtClean="0"/>
                  <a:t> and </a:t>
                </a:r>
                <a:r>
                  <a:rPr lang="en-US" altLang="zh-CN" i="1" dirty="0" smtClean="0"/>
                  <a:t>excludes</a:t>
                </a:r>
                <a:r>
                  <a:rPr lang="en-US" altLang="zh-CN" dirty="0" smtClean="0"/>
                  <a:t>, respectively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735979"/>
                <a:ext cx="8439150" cy="5307979"/>
              </a:xfrm>
              <a:blipFill rotWithShape="1">
                <a:blip r:embed="rId2"/>
                <a:stretch>
                  <a:fillRect l="-1227" t="-1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79801"/>
              </p:ext>
            </p:extLst>
          </p:nvPr>
        </p:nvGraphicFramePr>
        <p:xfrm>
          <a:off x="4034878" y="3194728"/>
          <a:ext cx="4850783" cy="1483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9405"/>
                <a:gridCol w="1700689"/>
                <a:gridCol w="1700689"/>
              </a:tblGrid>
              <a:tr h="417184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 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Predicted Positive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Predicted Negative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33069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Actual Positive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True Positive (TP)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False Negative (FN)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36195" marB="36195" anchor="ctr"/>
                </a:tc>
              </a:tr>
              <a:tr h="533069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Actual Negative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False Positive (FP)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True Negative (TN)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36195" marB="36195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8058" y="3193258"/>
                <a:ext cx="5441795" cy="2288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Precision</m:t>
                    </m:r>
                    <m:r>
                      <a:rPr lang="en-US" altLang="zh-CN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𝑇𝑃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Recall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𝑇𝑃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</a:p>
              <a:p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β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altLang="zh-CN">
                            <a:latin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</a:rPr>
                          <m:t>𝑅𝑒𝑐𝑎𝑙𝑙</m:t>
                        </m:r>
                        <m:r>
                          <a:rPr lang="en-US" altLang="zh-CN">
                            <a:latin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𝑅𝑒𝑐𝑎𝑙𝑙</m:t>
                        </m:r>
                        <m:r>
                          <a:rPr lang="en-US" altLang="zh-CN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>
                            <a:latin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8" y="3193258"/>
                <a:ext cx="5441795" cy="22881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5586764"/>
                <a:ext cx="9144000" cy="1200329"/>
              </a:xfrm>
              <a:prstGeom prst="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𝛽</m:t>
                    </m:r>
                    <m:r>
                      <a:rPr lang="en-US" altLang="zh-CN" b="0" i="1" smtClean="0">
                        <a:latin typeface="Cambria Math"/>
                      </a:rPr>
                      <m:t>=2: </m:t>
                    </m:r>
                  </m:oMath>
                </a14:m>
                <a:r>
                  <a:rPr lang="en-US" altLang="zh-CN" dirty="0" smtClean="0"/>
                  <a:t>Recall is 2 times more important than precision.</a:t>
                </a:r>
              </a:p>
              <a:p>
                <a:r>
                  <a:rPr lang="en-US" altLang="zh-CN" dirty="0" smtClean="0"/>
                  <a:t>Rationale: Missing a constraint in real FM is severe, so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we strive for high recall.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86764"/>
                <a:ext cx="91440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864" t="-2970" b="-8911"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7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 Optimization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16720"/>
              </p:ext>
            </p:extLst>
          </p:nvPr>
        </p:nvGraphicFramePr>
        <p:xfrm>
          <a:off x="78059" y="872236"/>
          <a:ext cx="8987884" cy="344330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219092"/>
                <a:gridCol w="1128132"/>
                <a:gridCol w="1128132"/>
                <a:gridCol w="1128132"/>
                <a:gridCol w="1128132"/>
                <a:gridCol w="1128132"/>
                <a:gridCol w="1128132"/>
              </a:tblGrid>
              <a:tr h="607642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spc="-5" dirty="0" smtClean="0">
                          <a:effectLst/>
                          <a:latin typeface="Times New Roman"/>
                          <a:ea typeface="宋体"/>
                        </a:rPr>
                        <a:t>Feature</a:t>
                      </a:r>
                      <a:r>
                        <a:rPr lang="en-US" altLang="zh-CN" sz="1800" spc="-5" baseline="0" dirty="0" smtClean="0">
                          <a:effectLst/>
                          <a:latin typeface="Times New Roman"/>
                          <a:ea typeface="宋体"/>
                        </a:rPr>
                        <a:t> Model</a:t>
                      </a:r>
                      <a:endParaRPr lang="zh-CN" sz="18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effectLst/>
                        </a:rPr>
                        <a:t>Training = WS, Test = GPL</a:t>
                      </a:r>
                      <a:endParaRPr lang="zh-CN" sz="18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>
                          <a:effectLst/>
                        </a:rPr>
                        <a:t>Training = GPL, Test = WS</a:t>
                      </a:r>
                      <a:endParaRPr lang="zh-CN" sz="18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7642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>
                          <a:effectLst/>
                        </a:rPr>
                        <a:t>Strategy</a:t>
                      </a:r>
                      <a:endParaRPr lang="zh-CN" sz="18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 smtClean="0">
                          <a:effectLst/>
                        </a:rPr>
                        <a:t>Cross-Domain</a:t>
                      </a:r>
                      <a:endParaRPr lang="zh-CN" sz="18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 smtClean="0">
                          <a:effectLst/>
                        </a:rPr>
                        <a:t>Inner-Domain</a:t>
                      </a:r>
                      <a:endParaRPr lang="zh-CN" sz="18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>
                          <a:effectLst/>
                        </a:rPr>
                        <a:t>Hybrid</a:t>
                      </a:r>
                      <a:endParaRPr lang="zh-CN" sz="18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 smtClean="0">
                          <a:effectLst/>
                        </a:rPr>
                        <a:t>Cross-Domain</a:t>
                      </a:r>
                      <a:endParaRPr lang="zh-CN" sz="18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 smtClean="0">
                          <a:effectLst/>
                        </a:rPr>
                        <a:t>Inner-Domain</a:t>
                      </a:r>
                      <a:endParaRPr lang="zh-CN" sz="18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>
                          <a:effectLst/>
                        </a:rPr>
                        <a:t>Hybrid</a:t>
                      </a:r>
                      <a:endParaRPr lang="zh-CN" sz="18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012736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effectLst/>
                        </a:rPr>
                        <a:t>Avg. Error % </a:t>
                      </a:r>
                      <a:r>
                        <a:rPr lang="en-US" sz="1800" spc="-5" dirty="0" smtClean="0">
                          <a:effectLst/>
                        </a:rPr>
                        <a:t>(with Default Parameter</a:t>
                      </a:r>
                      <a:r>
                        <a:rPr lang="en-US" sz="1800" spc="-5" baseline="0" dirty="0" smtClean="0">
                          <a:effectLst/>
                        </a:rPr>
                        <a:t> Values</a:t>
                      </a:r>
                      <a:r>
                        <a:rPr lang="en-US" sz="1800" spc="-5" dirty="0" smtClean="0">
                          <a:effectLst/>
                        </a:rPr>
                        <a:t>)</a:t>
                      </a:r>
                      <a:endParaRPr lang="zh-CN" sz="18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36195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>
                          <a:effectLst/>
                        </a:rPr>
                        <a:t>18.2</a:t>
                      </a:r>
                      <a:endParaRPr lang="zh-CN" sz="18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36195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>
                          <a:effectLst/>
                        </a:rPr>
                        <a:t>72.89</a:t>
                      </a:r>
                      <a:endParaRPr lang="zh-CN" sz="18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36195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>
                          <a:effectLst/>
                        </a:rPr>
                        <a:t>2.89</a:t>
                      </a:r>
                      <a:endParaRPr lang="zh-CN" sz="18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36195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>
                          <a:effectLst/>
                        </a:rPr>
                        <a:t>16.17</a:t>
                      </a:r>
                      <a:endParaRPr lang="zh-CN" sz="18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36195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>
                          <a:effectLst/>
                        </a:rPr>
                        <a:t>64.68</a:t>
                      </a:r>
                      <a:endParaRPr lang="zh-CN" sz="18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36195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effectLst/>
                        </a:rPr>
                        <a:t>12.97</a:t>
                      </a:r>
                      <a:endParaRPr lang="zh-CN" sz="18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36195" anchor="ctr"/>
                </a:tc>
              </a:tr>
              <a:tr h="1215284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effectLst/>
                        </a:rPr>
                        <a:t>Avg. Error % </a:t>
                      </a:r>
                      <a:r>
                        <a:rPr lang="en-US" sz="1800" spc="-5" dirty="0" smtClean="0">
                          <a:effectLst/>
                        </a:rPr>
                        <a:t>(Optimized)</a:t>
                      </a:r>
                      <a:endParaRPr lang="zh-CN" sz="18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effectLst/>
                        </a:rPr>
                        <a:t>0.82</a:t>
                      </a:r>
                      <a:endParaRPr lang="zh-CN" sz="18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effectLst/>
                        </a:rPr>
                        <a:t>12.95</a:t>
                      </a:r>
                      <a:endParaRPr lang="zh-CN" sz="18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effectLst/>
                        </a:rPr>
                        <a:t>2.40</a:t>
                      </a:r>
                      <a:endParaRPr lang="zh-CN" sz="18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effectLst/>
                        </a:rPr>
                        <a:t>8.83</a:t>
                      </a:r>
                      <a:endParaRPr lang="zh-CN" sz="18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effectLst/>
                        </a:rPr>
                        <a:t>4.70</a:t>
                      </a:r>
                      <a:endParaRPr lang="zh-CN" sz="18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effectLst/>
                        </a:rPr>
                        <a:t>11.01</a:t>
                      </a:r>
                      <a:endParaRPr lang="zh-CN" sz="18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6477" y="4427041"/>
            <a:ext cx="8748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Before: Unstable (3% ~ 73%)</a:t>
            </a:r>
          </a:p>
          <a:p>
            <a:pPr algn="ctr"/>
            <a:r>
              <a:rPr lang="en-US" altLang="zh-CN" dirty="0" smtClean="0"/>
              <a:t>After: Stable (1% ~ 13%)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optimization results are very similar to those reported in general classification research papers.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302933" y="4427041"/>
            <a:ext cx="4605867" cy="822292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5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49130" y="-27933"/>
            <a:ext cx="6255969" cy="646331"/>
          </a:xfrm>
        </p:spPr>
        <p:txBody>
          <a:bodyPr/>
          <a:lstStyle/>
          <a:p>
            <a:r>
              <a:rPr lang="en-US" altLang="zh-CN" dirty="0" smtClean="0"/>
              <a:t>Results: Without Feedback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10457"/>
              </p:ext>
            </p:extLst>
          </p:nvPr>
        </p:nvGraphicFramePr>
        <p:xfrm>
          <a:off x="-89209" y="1025923"/>
          <a:ext cx="9144000" cy="407067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79183"/>
                <a:gridCol w="676258"/>
                <a:gridCol w="676258"/>
                <a:gridCol w="676258"/>
                <a:gridCol w="676258"/>
                <a:gridCol w="676258"/>
                <a:gridCol w="676258"/>
                <a:gridCol w="676258"/>
                <a:gridCol w="676258"/>
                <a:gridCol w="676258"/>
                <a:gridCol w="676258"/>
                <a:gridCol w="676258"/>
                <a:gridCol w="525979"/>
              </a:tblGrid>
              <a:tr h="283046">
                <a:tc rowSpan="3"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975" marR="36195" marT="0" marB="0" anchor="ctr">
                    <a:noFill/>
                  </a:tcPr>
                </a:tc>
                <a:tc gridSpan="6"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     Requires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     Excludes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37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 smtClean="0">
                          <a:effectLst/>
                        </a:rPr>
                        <a:t> </a:t>
                      </a:r>
                      <a:r>
                        <a:rPr lang="en-US" sz="1200" spc="-5" dirty="0">
                          <a:effectLst/>
                        </a:rPr>
                        <a:t>Precision %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8034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 Recall %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8034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 smtClean="0">
                          <a:effectLst/>
                        </a:rPr>
                        <a:t> </a:t>
                      </a:r>
                      <a:r>
                        <a:rPr lang="en-US" sz="1200" spc="-5" dirty="0">
                          <a:effectLst/>
                        </a:rPr>
                        <a:t>F</a:t>
                      </a:r>
                      <a:r>
                        <a:rPr lang="en-US" sz="1200" spc="-5" baseline="-25000" dirty="0">
                          <a:effectLst/>
                        </a:rPr>
                        <a:t>2</a:t>
                      </a:r>
                      <a:r>
                        <a:rPr lang="en-US" sz="1200" spc="-5" dirty="0">
                          <a:effectLst/>
                        </a:rPr>
                        <a:t>-Measure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8034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 smtClean="0">
                          <a:effectLst/>
                        </a:rPr>
                        <a:t>Precision </a:t>
                      </a:r>
                      <a:r>
                        <a:rPr lang="en-US" sz="1200" spc="-5" dirty="0">
                          <a:effectLst/>
                        </a:rPr>
                        <a:t>%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8034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 smtClean="0">
                          <a:effectLst/>
                        </a:rPr>
                        <a:t>Recall </a:t>
                      </a:r>
                      <a:r>
                        <a:rPr lang="en-US" sz="1200" spc="-5" dirty="0">
                          <a:effectLst/>
                        </a:rPr>
                        <a:t>%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8034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 smtClean="0">
                          <a:effectLst/>
                        </a:rPr>
                        <a:t>F</a:t>
                      </a:r>
                      <a:r>
                        <a:rPr lang="en-US" sz="1200" spc="-5" baseline="-25000" dirty="0" smtClean="0">
                          <a:effectLst/>
                        </a:rPr>
                        <a:t>2</a:t>
                      </a:r>
                      <a:r>
                        <a:rPr lang="en-US" sz="1200" spc="-5" dirty="0" smtClean="0">
                          <a:effectLst/>
                        </a:rPr>
                        <a:t>-Measure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0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2880" algn="r" latinLnBrk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L 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80340" marR="68580" marT="0" marB="0" anchor="ctr"/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LU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r" latinLnBrk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L 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8034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LU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r" latinLnBrk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L 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8034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LU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r" latinLnBrk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L 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8034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LU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r" latinLnBrk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L 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8034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LU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r" latinLnBrk="1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L 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8034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LU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</a:tr>
              <a:tr h="31269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 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975" marR="36195" marT="0" marB="0" anchor="ctr"/>
                </a:tc>
                <a:tc gridSpan="12"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Training FM = Weather Station, Test FM = Graph Product Line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80340" marR="68580" marT="53975" marB="5397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8706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Cross-Domain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975" marR="36195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7.5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80340" marR="68580" marT="17780" marB="17780" anchor="ctr"/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17.53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100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94.44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0.288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b="1" spc="-5" dirty="0">
                          <a:effectLst/>
                        </a:rPr>
                        <a:t>0.503</a:t>
                      </a:r>
                      <a:endParaRPr lang="zh-CN" sz="1400" b="1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N/A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N/A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0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8034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0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N/A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N/A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17780" marB="17780" anchor="ctr"/>
                </a:tc>
              </a:tr>
              <a:tr h="388706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Inner-Domain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975" marR="36195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14.95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12.14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84.67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93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b="1" spc="-5" dirty="0">
                          <a:effectLst/>
                        </a:rPr>
                        <a:t>0.438</a:t>
                      </a:r>
                      <a:endParaRPr lang="zh-CN" sz="1400" b="1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0.399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100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100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100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8034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100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1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1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17780" marB="17780" anchor="ctr"/>
                </a:tc>
              </a:tr>
              <a:tr h="412874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Hybrid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975" marR="36195" marT="17780" marB="36195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23.41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36195" anchor="ctr"/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20.42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36195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84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36195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84.67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36195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b="1" spc="-5" dirty="0">
                          <a:effectLst/>
                        </a:rPr>
                        <a:t>0.553</a:t>
                      </a:r>
                      <a:endParaRPr lang="zh-CN" sz="1400" b="1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36195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0.52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36195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14.17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36195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20.46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36195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100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80340" marR="68580" marT="17780" marB="36195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100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36195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0.452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36195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b="1" spc="-5" dirty="0">
                          <a:effectLst/>
                        </a:rPr>
                        <a:t>0.563</a:t>
                      </a:r>
                      <a:endParaRPr lang="zh-CN" sz="1400" b="1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17780" marB="36195" anchor="ctr"/>
                </a:tc>
              </a:tr>
              <a:tr h="312698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 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975" marR="36195" marT="0" marB="0" anchor="ctr"/>
                </a:tc>
                <a:tc gridSpan="12"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Training FM = Graph Product Line, Test FM = Weather Station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53975" marB="5397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8706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Cross-Domain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975" marR="36195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66.67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50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100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100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b="1" spc="-5" dirty="0">
                          <a:effectLst/>
                        </a:rPr>
                        <a:t>0.909</a:t>
                      </a:r>
                      <a:endParaRPr lang="zh-CN" sz="1400" b="1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0.833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N/A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N/A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0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8034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0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N/A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N/A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17780" marB="17780" anchor="ctr"/>
                </a:tc>
              </a:tr>
              <a:tr h="388706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Inner-Domain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975" marR="36195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92.67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86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100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94.67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b="1" spc="-5" dirty="0">
                          <a:effectLst/>
                        </a:rPr>
                        <a:t>0.984</a:t>
                      </a:r>
                      <a:endParaRPr lang="zh-CN" sz="1400" b="1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0.928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22.14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2.68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80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100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b="1" spc="-5" dirty="0">
                          <a:effectLst/>
                        </a:rPr>
                        <a:t>0.525</a:t>
                      </a:r>
                      <a:endParaRPr lang="zh-CN" sz="1400" b="1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0.121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17780" marB="17780" anchor="ctr"/>
                </a:tc>
              </a:tr>
              <a:tr h="388706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Hybrid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975" marR="36195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73.06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74.07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93.33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100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0.884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b="1" spc="-5" dirty="0">
                          <a:effectLst/>
                        </a:rPr>
                        <a:t>0.935</a:t>
                      </a:r>
                      <a:endParaRPr lang="zh-CN" sz="1400" b="1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35.14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22.17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66.67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80</a:t>
                      </a:r>
                      <a:endParaRPr lang="zh-CN" sz="1400" spc="-5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b="1" spc="-5" dirty="0">
                          <a:effectLst/>
                        </a:rPr>
                        <a:t>0.565</a:t>
                      </a:r>
                      <a:endParaRPr lang="zh-CN" sz="1400" b="1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68580" marT="17780" marB="17780" anchor="ctr"/>
                </a:tc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</a:rPr>
                        <a:t>0.526</a:t>
                      </a:r>
                      <a:endParaRPr lang="zh-CN" sz="1400" spc="-5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17780" marB="1778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0659" y="546414"/>
            <a:ext cx="398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i="1" dirty="0" smtClean="0"/>
              <a:t>L</a:t>
            </a:r>
            <a:r>
              <a:rPr lang="en-US" altLang="zh-CN" sz="1800" dirty="0" smtClean="0"/>
              <a:t> = Normal Training,  </a:t>
            </a:r>
            <a:r>
              <a:rPr lang="en-US" altLang="zh-CN" sz="1800" i="1" dirty="0" smtClean="0"/>
              <a:t>LU</a:t>
            </a:r>
            <a:r>
              <a:rPr lang="en-US" altLang="zh-CN" sz="1800" dirty="0" smtClean="0"/>
              <a:t> = LU-Training</a:t>
            </a:r>
            <a:endParaRPr lang="zh-CN" altLang="en-US" sz="1800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862254" y="925553"/>
            <a:ext cx="0" cy="90325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auto">
          <a:xfrm>
            <a:off x="2485147" y="938047"/>
            <a:ext cx="1440082" cy="4158549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540473" y="866079"/>
            <a:ext cx="1440082" cy="4230517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249070" y="2386362"/>
            <a:ext cx="3894930" cy="457200"/>
          </a:xfrm>
          <a:prstGeom prst="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267658" y="3866007"/>
            <a:ext cx="3894930" cy="457200"/>
          </a:xfrm>
          <a:prstGeom prst="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151870"/>
            <a:ext cx="9478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</a:rPr>
              <a:t>The cross-domain strategy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fails</a:t>
            </a:r>
            <a:r>
              <a:rPr lang="en-US" altLang="zh-CN" sz="2000" dirty="0" smtClean="0">
                <a:solidFill>
                  <a:srgbClr val="FF0000"/>
                </a:solidFill>
              </a:rPr>
              <a:t> to find any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excludes.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/>
              <a:t>No significant difference between inner-domain and hybrid strategies.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00B050"/>
                </a:solidFill>
              </a:rPr>
              <a:t>Recall is high.  </a:t>
            </a:r>
            <a:r>
              <a:rPr lang="en-US" altLang="zh-CN" sz="2000" dirty="0" smtClean="0">
                <a:solidFill>
                  <a:srgbClr val="FF0000"/>
                </a:solidFill>
              </a:rPr>
              <a:t>Precision depends </a:t>
            </a:r>
            <a:r>
              <a:rPr lang="en-US" altLang="zh-CN" sz="2000" dirty="0" smtClean="0"/>
              <a:t>on the test FM (unstable).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/>
              <a:t>No significant </a:t>
            </a:r>
            <a:r>
              <a:rPr lang="en-US" altLang="zh-CN" sz="2000" dirty="0" smtClean="0"/>
              <a:t>difference between normal and </a:t>
            </a:r>
            <a:r>
              <a:rPr lang="en-US" altLang="zh-CN" sz="2000" i="1" dirty="0" smtClean="0"/>
              <a:t>LU- </a:t>
            </a:r>
            <a:r>
              <a:rPr lang="en-US" altLang="zh-CN" sz="2000" dirty="0" smtClean="0"/>
              <a:t>training, so we prefer the former </a:t>
            </a:r>
            <a:br>
              <a:rPr lang="en-US" altLang="zh-CN" sz="2000" dirty="0" smtClean="0"/>
            </a:br>
            <a:r>
              <a:rPr lang="en-US" altLang="zh-CN" sz="2000" dirty="0" smtClean="0"/>
              <a:t>one for saving training time.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056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52" y="17544"/>
            <a:ext cx="6460307" cy="523220"/>
          </a:xfrm>
        </p:spPr>
        <p:txBody>
          <a:bodyPr/>
          <a:lstStyle/>
          <a:p>
            <a:r>
              <a:rPr lang="en-US" altLang="zh-CN" sz="2800" dirty="0" smtClean="0"/>
              <a:t>Results: Normal Training + Feedback</a:t>
            </a:r>
            <a:endParaRPr lang="zh-CN" altLang="en-US" sz="2800" dirty="0"/>
          </a:p>
        </p:txBody>
      </p:sp>
      <p:pic>
        <p:nvPicPr>
          <p:cNvPr id="13" name="图片 12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002" y="267629"/>
            <a:ext cx="9117719" cy="66572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43715" y="618398"/>
            <a:ext cx="2571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</a:rPr>
              <a:t> feedbacks/ turn 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(i.e. 2% ~ 5% data)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>
                <a:solidFill>
                  <a:srgbClr val="FF0000"/>
                </a:solidFill>
              </a:rPr>
              <a:t> turns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81074" y="2865023"/>
            <a:ext cx="25170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Improve Recall.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Precision is still</a:t>
            </a:r>
            <a:br>
              <a:rPr lang="en-US" altLang="zh-CN" dirty="0" smtClean="0"/>
            </a:br>
            <a:r>
              <a:rPr lang="en-US" altLang="zh-CN" dirty="0" smtClean="0"/>
              <a:t>fluctuate.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Help cross-domain</a:t>
            </a:r>
            <a:br>
              <a:rPr lang="en-US" altLang="zh-CN" dirty="0" smtClean="0"/>
            </a:br>
            <a:r>
              <a:rPr lang="en-US" altLang="zh-CN" dirty="0" smtClean="0"/>
              <a:t>find </a:t>
            </a:r>
            <a:r>
              <a:rPr lang="en-US" altLang="zh-CN" i="1" dirty="0" smtClean="0"/>
              <a:t>excludes.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9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435" y="-22952"/>
            <a:ext cx="3900664" cy="64135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69043"/>
            <a:ext cx="8439150" cy="477455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Approach: Details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US" dirty="0" smtClean="0"/>
              <a:t>Conclusions &amp;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 &amp; Future 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5944"/>
            <a:ext cx="9144000" cy="61220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Conclusions</a:t>
            </a:r>
          </a:p>
          <a:p>
            <a:pPr lvl="1"/>
            <a:r>
              <a:rPr lang="en-US" altLang="zh-CN" dirty="0" smtClean="0"/>
              <a:t>Binary constraints between features </a:t>
            </a:r>
            <a:r>
              <a:rPr lang="en-US" altLang="zh-CN" dirty="0" smtClean="0">
                <a:sym typeface="Wingdings" pitchFamily="2" charset="2"/>
              </a:rPr>
              <a:t> Classes of feature-pairs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classifier should be optimized</a:t>
            </a:r>
          </a:p>
          <a:p>
            <a:pPr lvl="1"/>
            <a:r>
              <a:rPr lang="en-US" altLang="zh-CN" dirty="0" smtClean="0"/>
              <a:t>High recall</a:t>
            </a:r>
          </a:p>
          <a:p>
            <a:pPr lvl="1"/>
            <a:r>
              <a:rPr lang="en-US" altLang="zh-CN" dirty="0" smtClean="0"/>
              <a:t>Unstable precision</a:t>
            </a:r>
            <a:endParaRPr lang="en-US" altLang="zh-CN" dirty="0"/>
          </a:p>
          <a:p>
            <a:pPr lvl="1"/>
            <a:r>
              <a:rPr lang="en-US" altLang="zh-CN" dirty="0" smtClean="0"/>
              <a:t>Preferred Settings:  </a:t>
            </a:r>
            <a:br>
              <a:rPr lang="en-US" altLang="zh-CN" dirty="0" smtClean="0"/>
            </a:br>
            <a:r>
              <a:rPr lang="en-US" altLang="zh-CN" dirty="0" smtClean="0"/>
              <a:t>	Inner-Domain/Hybrid Training Set + Normal Training + 	Limited Feedback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Future Work</a:t>
            </a:r>
          </a:p>
          <a:p>
            <a:pPr lvl="1"/>
            <a:r>
              <a:rPr lang="en-US" altLang="zh-CN" dirty="0" smtClean="0"/>
              <a:t>More linguistic analysis (verb, time, etc.) </a:t>
            </a:r>
          </a:p>
          <a:p>
            <a:pPr lvl="1"/>
            <a:r>
              <a:rPr lang="en-US" altLang="zh-CN" dirty="0" smtClean="0"/>
              <a:t>Real use</a:t>
            </a:r>
          </a:p>
        </p:txBody>
      </p:sp>
    </p:spTree>
    <p:extLst>
      <p:ext uri="{BB962C8B-B14F-4D97-AF65-F5344CB8AC3E}">
        <p14:creationId xmlns:p14="http://schemas.microsoft.com/office/powerpoint/2010/main" val="16627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00013" y="2468696"/>
            <a:ext cx="9144000" cy="1754326"/>
          </a:xfrm>
        </p:spPr>
        <p:txBody>
          <a:bodyPr/>
          <a:lstStyle/>
          <a:p>
            <a:pPr algn="ctr"/>
            <a:r>
              <a:rPr lang="en-US" dirty="0" smtClean="0"/>
              <a:t>THANK YOU 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2938" y="-22952"/>
            <a:ext cx="6255969" cy="641350"/>
          </a:xfrm>
        </p:spPr>
        <p:txBody>
          <a:bodyPr/>
          <a:lstStyle/>
          <a:p>
            <a:r>
              <a:rPr lang="en-US" altLang="zh-CN" dirty="0" smtClean="0"/>
              <a:t>Background: Feature Models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8398"/>
            <a:ext cx="9144001" cy="62028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Feature Model</a:t>
            </a:r>
          </a:p>
          <a:p>
            <a:pPr lvl="1"/>
            <a:r>
              <a:rPr lang="en-US" altLang="zh-CN" dirty="0" smtClean="0"/>
              <a:t>Construction (Domain Engineering)</a:t>
            </a:r>
            <a:br>
              <a:rPr lang="en-US" altLang="zh-CN" dirty="0" smtClean="0"/>
            </a:br>
            <a:r>
              <a:rPr lang="en-US" altLang="zh-CN" dirty="0" smtClean="0"/>
              <a:t>	  Requirements         Feature Tree + </a:t>
            </a:r>
            <a:r>
              <a:rPr lang="en-US" altLang="zh-CN" dirty="0" smtClean="0">
                <a:solidFill>
                  <a:srgbClr val="FF0000"/>
                </a:solidFill>
              </a:rPr>
              <a:t>Cross-Tree Constraints</a:t>
            </a:r>
          </a:p>
          <a:p>
            <a:pPr lvl="1"/>
            <a:r>
              <a:rPr lang="en-US" altLang="zh-CN" dirty="0" smtClean="0"/>
              <a:t>Reuse (Application Engineering)</a:t>
            </a:r>
            <a:br>
              <a:rPr lang="en-US" altLang="zh-CN" dirty="0" smtClean="0"/>
            </a:br>
            <a:r>
              <a:rPr lang="en-US" altLang="zh-CN" dirty="0" smtClean="0"/>
              <a:t>    Select a subset of features </a:t>
            </a:r>
            <a:r>
              <a:rPr lang="en-US" altLang="zh-CN" dirty="0" smtClean="0">
                <a:solidFill>
                  <a:srgbClr val="FF0000"/>
                </a:solidFill>
              </a:rPr>
              <a:t>without violating constraints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3246279" y="1603274"/>
            <a:ext cx="489204" cy="2423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52358" y="3439414"/>
            <a:ext cx="2335880" cy="5266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Audio Playing Software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4259106" y="4462001"/>
            <a:ext cx="1122385" cy="408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Burn CD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5856412" y="4478040"/>
            <a:ext cx="1122385" cy="408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Platform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6686626" y="5402513"/>
            <a:ext cx="561192" cy="408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5468479" y="5402513"/>
            <a:ext cx="937550" cy="408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Mobile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2133590" y="4426376"/>
            <a:ext cx="1465384" cy="4974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Audio CD Codec</a:t>
            </a:r>
            <a:endParaRPr lang="en-US" sz="1600" dirty="0"/>
          </a:p>
        </p:txBody>
      </p:sp>
      <p:cxnSp>
        <p:nvCxnSpPr>
          <p:cNvPr id="13" name="Elbow Connector 12"/>
          <p:cNvCxnSpPr>
            <a:stCxn id="6" idx="2"/>
            <a:endCxn id="11" idx="0"/>
          </p:cNvCxnSpPr>
          <p:nvPr/>
        </p:nvCxnSpPr>
        <p:spPr bwMode="auto">
          <a:xfrm rot="5400000">
            <a:off x="3613149" y="3219227"/>
            <a:ext cx="460282" cy="19540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 bwMode="auto">
          <a:xfrm rot="16200000" flipH="1">
            <a:off x="4572345" y="4214046"/>
            <a:ext cx="495907" cy="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Elbow Connector 16"/>
          <p:cNvCxnSpPr>
            <a:stCxn id="6" idx="2"/>
            <a:endCxn id="8" idx="0"/>
          </p:cNvCxnSpPr>
          <p:nvPr/>
        </p:nvCxnSpPr>
        <p:spPr bwMode="auto">
          <a:xfrm rot="16200000" flipH="1">
            <a:off x="5362978" y="3423413"/>
            <a:ext cx="511946" cy="1597307"/>
          </a:xfrm>
          <a:prstGeom prst="bentConnector3">
            <a:avLst>
              <a:gd name="adj1" fmla="val 4547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7" idx="1"/>
            <a:endCxn id="11" idx="3"/>
          </p:cNvCxnSpPr>
          <p:nvPr/>
        </p:nvCxnSpPr>
        <p:spPr bwMode="auto">
          <a:xfrm flipH="1">
            <a:off x="3598974" y="4666481"/>
            <a:ext cx="660132" cy="86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Elbow Connector 24"/>
          <p:cNvCxnSpPr>
            <a:stCxn id="7" idx="2"/>
            <a:endCxn id="10" idx="1"/>
          </p:cNvCxnSpPr>
          <p:nvPr/>
        </p:nvCxnSpPr>
        <p:spPr bwMode="auto">
          <a:xfrm rot="16200000" flipH="1">
            <a:off x="4776373" y="4914887"/>
            <a:ext cx="736032" cy="64818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583231" y="5130199"/>
                <a:ext cx="4812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31" y="5130199"/>
                <a:ext cx="48122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8" idx="2"/>
            <a:endCxn id="10" idx="0"/>
          </p:cNvCxnSpPr>
          <p:nvPr/>
        </p:nvCxnSpPr>
        <p:spPr bwMode="auto">
          <a:xfrm flipH="1">
            <a:off x="5937254" y="4887000"/>
            <a:ext cx="480351" cy="5155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8" idx="2"/>
            <a:endCxn id="9" idx="0"/>
          </p:cNvCxnSpPr>
          <p:nvPr/>
        </p:nvCxnSpPr>
        <p:spPr bwMode="auto">
          <a:xfrm>
            <a:off x="6417605" y="4887000"/>
            <a:ext cx="549617" cy="5155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177429" y="5130199"/>
            <a:ext cx="5149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6366141" y="4426169"/>
            <a:ext cx="98555" cy="89271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774759" y="4414296"/>
            <a:ext cx="98554" cy="89270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812438" y="4382834"/>
            <a:ext cx="107068" cy="96982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1488374" y="5440791"/>
            <a:ext cx="107068" cy="96982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8" name="Straight Connector 37"/>
          <p:cNvCxnSpPr>
            <a:endCxn id="36" idx="0"/>
          </p:cNvCxnSpPr>
          <p:nvPr/>
        </p:nvCxnSpPr>
        <p:spPr bwMode="auto">
          <a:xfrm>
            <a:off x="1541908" y="5271514"/>
            <a:ext cx="0" cy="1692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81382" y="527151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Optional</a:t>
            </a:r>
            <a:endParaRPr lang="en-US" sz="1600" dirty="0"/>
          </a:p>
        </p:txBody>
      </p:sp>
      <p:sp>
        <p:nvSpPr>
          <p:cNvPr id="40" name="Oval 39"/>
          <p:cNvSpPr/>
          <p:nvPr/>
        </p:nvSpPr>
        <p:spPr bwMode="auto">
          <a:xfrm>
            <a:off x="2775904" y="5451073"/>
            <a:ext cx="98555" cy="89271"/>
          </a:xfrm>
          <a:prstGeom prst="ellipse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2" name="Straight Connector 41"/>
          <p:cNvCxnSpPr>
            <a:stCxn id="40" idx="0"/>
          </p:cNvCxnSpPr>
          <p:nvPr/>
        </p:nvCxnSpPr>
        <p:spPr bwMode="auto">
          <a:xfrm flipH="1" flipV="1">
            <a:off x="2825181" y="5271514"/>
            <a:ext cx="1" cy="179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954732" y="5281039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Mandatory</a:t>
            </a:r>
            <a:endParaRPr lang="en-US" sz="16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1988553" y="5752343"/>
            <a:ext cx="333659" cy="191350"/>
            <a:chOff x="6348938" y="5837975"/>
            <a:chExt cx="1029968" cy="574888"/>
          </a:xfrm>
        </p:grpSpPr>
        <p:cxnSp>
          <p:nvCxnSpPr>
            <p:cNvPr id="46" name="Straight Connector 45"/>
            <p:cNvCxnSpPr/>
            <p:nvPr/>
          </p:nvCxnSpPr>
          <p:spPr bwMode="auto">
            <a:xfrm flipH="1">
              <a:off x="6348938" y="5837975"/>
              <a:ext cx="480351" cy="574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6829289" y="5837975"/>
              <a:ext cx="549617" cy="574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6589113" y="6140549"/>
              <a:ext cx="51498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2392389" y="5678741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XOR-Group</a:t>
            </a:r>
            <a:endParaRPr lang="en-US" sz="1600" dirty="0"/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1984245" y="6219918"/>
            <a:ext cx="369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2384799" y="6036345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Requires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>
            <a:off x="1898520" y="6572343"/>
            <a:ext cx="4762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857199" y="6310703"/>
                <a:ext cx="4812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99" y="6310703"/>
                <a:ext cx="48122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2398299" y="6397095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Excludes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38259" y="2983721"/>
            <a:ext cx="623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EXAMPLE: A Feature Model of Audio Playing Software Domain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98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44" y="-581931"/>
            <a:ext cx="6523156" cy="1200329"/>
          </a:xfrm>
        </p:spPr>
        <p:txBody>
          <a:bodyPr/>
          <a:lstStyle/>
          <a:p>
            <a:r>
              <a:rPr lang="en-US" altLang="zh-CN" dirty="0" smtClean="0"/>
              <a:t>Help the Construction of FMs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3016329"/>
            <a:ext cx="8439150" cy="570015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altLang="zh-CN" dirty="0" smtClean="0"/>
              <a:t>Feature Model = </a:t>
            </a:r>
            <a:r>
              <a:rPr lang="en-US" altLang="zh-CN" dirty="0" smtClean="0">
                <a:solidFill>
                  <a:srgbClr val="00B050"/>
                </a:solidFill>
              </a:rPr>
              <a:t>Feature </a:t>
            </a:r>
            <a:r>
              <a:rPr lang="en-US" altLang="zh-CN" dirty="0">
                <a:solidFill>
                  <a:srgbClr val="00B050"/>
                </a:solidFill>
              </a:rPr>
              <a:t>Tree</a:t>
            </a:r>
            <a:r>
              <a:rPr lang="en-US" altLang="zh-CN" dirty="0"/>
              <a:t> </a:t>
            </a:r>
            <a:r>
              <a:rPr lang="en-US" altLang="zh-CN" dirty="0" smtClean="0"/>
              <a:t> +  </a:t>
            </a:r>
            <a:r>
              <a:rPr lang="en-US" altLang="zh-CN" dirty="0"/>
              <a:t>Cross-Tree Constraints</a:t>
            </a:r>
          </a:p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470" y="1349617"/>
            <a:ext cx="83451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process needs a broad review of requirements documents of existing applications in a </a:t>
            </a:r>
            <a:r>
              <a:rPr lang="en-US" altLang="zh-CN" dirty="0" smtClean="0"/>
              <a:t>domain</a:t>
            </a:r>
            <a:r>
              <a:rPr lang="en-US" altLang="zh-CN" baseline="30000" dirty="0" smtClean="0"/>
              <a:t>[1]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693465" y="2180614"/>
            <a:ext cx="4080781" cy="592840"/>
          </a:xfrm>
          <a:prstGeom prst="rect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</a:rPr>
              <a:t>(Semi-) Automation Supported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3526971" y="2180614"/>
            <a:ext cx="0" cy="8357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矩形 7"/>
          <p:cNvSpPr/>
          <p:nvPr/>
        </p:nvSpPr>
        <p:spPr bwMode="auto">
          <a:xfrm>
            <a:off x="6020791" y="4168235"/>
            <a:ext cx="1425038" cy="914400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?</a:t>
            </a:r>
            <a:endParaRPr kumimoji="1" lang="zh-CN" altLang="en-US" sz="4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" name="直接连接符 9"/>
          <p:cNvCxnSpPr>
            <a:endCxn id="8" idx="0"/>
          </p:cNvCxnSpPr>
          <p:nvPr/>
        </p:nvCxnSpPr>
        <p:spPr bwMode="auto">
          <a:xfrm>
            <a:off x="6733310" y="3443840"/>
            <a:ext cx="0" cy="7243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096998" y="6064495"/>
            <a:ext cx="452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i="1" dirty="0" smtClean="0"/>
              <a:t>[1] Kang et al. FODA Feasibility Study. 1990. </a:t>
            </a:r>
            <a:endParaRPr lang="zh-CN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32840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239" y="10473"/>
            <a:ext cx="7546694" cy="584775"/>
          </a:xfrm>
        </p:spPr>
        <p:txBody>
          <a:bodyPr/>
          <a:lstStyle/>
          <a:p>
            <a:r>
              <a:rPr lang="en-US" altLang="zh-CN" sz="3200" dirty="0" smtClean="0"/>
              <a:t>Finding Constraints is Challenging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25" y="735943"/>
            <a:ext cx="8820150" cy="6085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Size </a:t>
            </a:r>
            <a:r>
              <a:rPr lang="en-US" altLang="zh-CN" dirty="0"/>
              <a:t>of </a:t>
            </a:r>
            <a:r>
              <a:rPr lang="en-US" altLang="zh-CN" dirty="0" smtClean="0"/>
              <a:t>Problem Space: O</a:t>
            </a:r>
            <a:r>
              <a:rPr lang="en-US" altLang="zh-CN" dirty="0"/>
              <a:t>(|</a:t>
            </a:r>
            <a:r>
              <a:rPr lang="en-US" altLang="zh-CN" dirty="0" smtClean="0"/>
              <a:t>Feature|</a:t>
            </a:r>
            <a:r>
              <a:rPr lang="en-US" altLang="zh-CN" baseline="30000" dirty="0" smtClean="0"/>
              <a:t>2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>
                <a:solidFill>
                  <a:schemeClr val="tx1"/>
                </a:solidFill>
              </a:rPr>
              <a:t>Feature</a:t>
            </a:r>
            <a:r>
              <a:rPr lang="en-US" altLang="zh-CN" dirty="0" smtClean="0"/>
              <a:t>: Often </a:t>
            </a:r>
            <a:r>
              <a:rPr lang="en-US" altLang="zh-CN" dirty="0" smtClean="0">
                <a:solidFill>
                  <a:srgbClr val="FF0000"/>
                </a:solidFill>
              </a:rPr>
              <a:t>concrete</a:t>
            </a:r>
            <a:r>
              <a:rPr lang="en-US" altLang="zh-CN" dirty="0" smtClean="0"/>
              <a:t>, can be directly observed from an individual product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    </a:t>
            </a:r>
            <a:r>
              <a:rPr lang="en-US" altLang="zh-CN" sz="3500" dirty="0" smtClean="0"/>
              <a:t>vs.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tx1"/>
                </a:solidFill>
              </a:rPr>
              <a:t>Constraint</a:t>
            </a:r>
            <a:r>
              <a:rPr lang="en-US" altLang="zh-CN" dirty="0" smtClean="0"/>
              <a:t>: Often </a:t>
            </a:r>
            <a:r>
              <a:rPr lang="en-US" altLang="zh-CN" dirty="0" smtClean="0">
                <a:solidFill>
                  <a:srgbClr val="FF0000"/>
                </a:solidFill>
              </a:rPr>
              <a:t>abstract</a:t>
            </a:r>
            <a:r>
              <a:rPr lang="en-US" altLang="zh-CN" dirty="0" smtClean="0"/>
              <a:t>, have to be learned from a family of similar products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My Experience: Finding constraints is challenging for </a:t>
            </a:r>
            <a:r>
              <a:rPr lang="en-US" altLang="zh-CN" dirty="0" smtClean="0">
                <a:solidFill>
                  <a:srgbClr val="FF0000"/>
                </a:solidFill>
              </a:rPr>
              <a:t>30+ </a:t>
            </a:r>
            <a:r>
              <a:rPr lang="en-US" altLang="zh-CN" dirty="0" smtClean="0"/>
              <a:t>features</a:t>
            </a:r>
            <a:endParaRPr lang="en-US" altLang="zh-CN" dirty="0"/>
          </a:p>
          <a:p>
            <a:r>
              <a:rPr lang="en-US" altLang="zh-CN" dirty="0" smtClean="0"/>
              <a:t>Real FMs tend to have </a:t>
            </a:r>
            <a:r>
              <a:rPr lang="en-US" altLang="zh-CN" dirty="0" smtClean="0">
                <a:solidFill>
                  <a:srgbClr val="FF0000"/>
                </a:solidFill>
              </a:rPr>
              <a:t>1000+</a:t>
            </a:r>
            <a:r>
              <a:rPr lang="en-US" altLang="zh-CN" dirty="0" smtClean="0"/>
              <a:t> features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28539" y="5718333"/>
            <a:ext cx="5980172" cy="705488"/>
          </a:xfrm>
          <a:prstGeom prst="rect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We try to provide some automation support.</a:t>
            </a:r>
          </a:p>
        </p:txBody>
      </p:sp>
    </p:spTree>
    <p:extLst>
      <p:ext uri="{BB962C8B-B14F-4D97-AF65-F5344CB8AC3E}">
        <p14:creationId xmlns:p14="http://schemas.microsoft.com/office/powerpoint/2010/main" val="265983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Basic Idea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18398"/>
                <a:ext cx="9144000" cy="61527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Focus on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inary</a:t>
                </a:r>
                <a:r>
                  <a:rPr lang="en-US" altLang="zh-CN" dirty="0" smtClean="0"/>
                  <a:t> constraints</a:t>
                </a:r>
              </a:p>
              <a:p>
                <a:pPr lvl="1"/>
                <a:r>
                  <a:rPr lang="en-US" altLang="zh-CN" i="1" dirty="0" smtClean="0"/>
                  <a:t>Requires</a:t>
                </a:r>
                <a:r>
                  <a:rPr lang="en-US" altLang="zh-CN" dirty="0" smtClean="0"/>
                  <a:t> 	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𝑭𝒆𝒂𝒕𝒖𝒓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𝑭𝒆𝒂𝒕𝒖𝒓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i="1" dirty="0" smtClean="0"/>
                  <a:t>Excludes</a:t>
                </a:r>
                <a:r>
                  <a:rPr lang="en-US" altLang="zh-CN" dirty="0" smtClean="0"/>
                  <a:t> 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𝑭𝒆𝒂𝒕𝒖𝒓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∨¬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𝑭𝒆𝒂𝒕𝒖𝒓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Why?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- They are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adopted in every </a:t>
                </a:r>
                <a:r>
                  <a:rPr lang="en-US" altLang="zh-CN" dirty="0" smtClean="0"/>
                  <a:t>feature-oriented methods.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- They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satisfy most needs </a:t>
                </a:r>
                <a:r>
                  <a:rPr lang="en-US" altLang="zh-CN" dirty="0" smtClean="0"/>
                  <a:t>in many real FMs.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- They are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simple</a:t>
                </a:r>
                <a:r>
                  <a:rPr lang="en-US" altLang="zh-CN" dirty="0" smtClean="0"/>
                  <a:t>.</a:t>
                </a:r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Consider a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feature pair</a:t>
                </a:r>
                <a:r>
                  <a:rPr lang="en-US" altLang="zh-CN" dirty="0" smtClean="0"/>
                  <a:t> (</a:t>
                </a:r>
                <a:r>
                  <a:rPr lang="en-US" altLang="zh-CN" i="1" dirty="0" smtClean="0"/>
                  <a:t>Feature</a:t>
                </a:r>
                <a:r>
                  <a:rPr lang="en-US" altLang="zh-CN" i="1" baseline="-25000" dirty="0" smtClean="0"/>
                  <a:t>1</a:t>
                </a:r>
                <a:r>
                  <a:rPr lang="en-US" altLang="zh-CN" i="1" dirty="0" smtClean="0"/>
                  <a:t>, Feature</a:t>
                </a:r>
                <a:r>
                  <a:rPr lang="en-US" altLang="zh-CN" i="1" baseline="-25000" dirty="0" smtClean="0"/>
                  <a:t>2</a:t>
                </a:r>
                <a:r>
                  <a:rPr lang="en-US" altLang="zh-CN" dirty="0" smtClean="0"/>
                  <a:t>) --- 3 Cases</a:t>
                </a:r>
              </a:p>
              <a:p>
                <a:pPr lvl="1"/>
                <a:r>
                  <a:rPr lang="en-US" altLang="zh-CN" dirty="0" smtClean="0"/>
                  <a:t>Non-constrained</a:t>
                </a:r>
              </a:p>
              <a:p>
                <a:pPr lvl="1"/>
                <a:r>
                  <a:rPr lang="en-US" altLang="zh-CN" i="1" dirty="0" smtClean="0"/>
                  <a:t>Requires</a:t>
                </a:r>
                <a:r>
                  <a:rPr lang="en-US" altLang="zh-CN" dirty="0" smtClean="0"/>
                  <a:t>-constrained</a:t>
                </a:r>
              </a:p>
              <a:p>
                <a:pPr lvl="1"/>
                <a:r>
                  <a:rPr lang="en-US" altLang="zh-CN" i="1" dirty="0" smtClean="0"/>
                  <a:t>Excludes</a:t>
                </a:r>
                <a:r>
                  <a:rPr lang="en-US" altLang="zh-CN" dirty="0" smtClean="0"/>
                  <a:t>-constrained</a:t>
                </a:r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Mining binary </a:t>
                </a:r>
                <a:r>
                  <a:rPr lang="en-US" altLang="zh-CN" dirty="0"/>
                  <a:t>c</a:t>
                </a:r>
                <a:r>
                  <a:rPr lang="en-US" altLang="zh-CN" dirty="0" smtClean="0"/>
                  <a:t>onstraints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          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Classifying feature pairs</a:t>
                </a:r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18398"/>
                <a:ext cx="9144000" cy="6152792"/>
              </a:xfrm>
              <a:blipFill rotWithShape="1">
                <a:blip r:embed="rId2"/>
                <a:stretch>
                  <a:fillRect l="-1000" t="-1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-Right Arrow 3"/>
          <p:cNvSpPr/>
          <p:nvPr/>
        </p:nvSpPr>
        <p:spPr bwMode="auto">
          <a:xfrm>
            <a:off x="2616164" y="5906090"/>
            <a:ext cx="810228" cy="324091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9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435" y="-22952"/>
            <a:ext cx="3900664" cy="64135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69043"/>
            <a:ext cx="8439150" cy="477455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The Approach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Conclusions &amp;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 Overview</a:t>
            </a:r>
            <a:endParaRPr lang="zh-CN" altLang="en-US" dirty="0"/>
          </a:p>
        </p:txBody>
      </p:sp>
      <p:grpSp>
        <p:nvGrpSpPr>
          <p:cNvPr id="101" name="组合 100"/>
          <p:cNvGrpSpPr/>
          <p:nvPr/>
        </p:nvGrpSpPr>
        <p:grpSpPr>
          <a:xfrm>
            <a:off x="59375" y="1258780"/>
            <a:ext cx="8806919" cy="4356803"/>
            <a:chOff x="-45987" y="1268760"/>
            <a:chExt cx="8519395" cy="4192530"/>
          </a:xfrm>
        </p:grpSpPr>
        <p:sp>
          <p:nvSpPr>
            <p:cNvPr id="102" name="圆角矩形 101"/>
            <p:cNvSpPr/>
            <p:nvPr/>
          </p:nvSpPr>
          <p:spPr>
            <a:xfrm>
              <a:off x="2627784" y="1628800"/>
              <a:ext cx="1440160" cy="576064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Make Feature Pairs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67544" y="1628800"/>
              <a:ext cx="1728192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Training &amp; Test Feature Models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499992" y="1628800"/>
              <a:ext cx="1728192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Training &amp; Test Feature Pairs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627784" y="2708920"/>
              <a:ext cx="1440160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Training Vectors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971600" y="4885226"/>
              <a:ext cx="1352474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Test Vectors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4283968" y="4885226"/>
              <a:ext cx="1728192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Classified Test Feature Pairs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4644007" y="2708920"/>
              <a:ext cx="1440160" cy="576064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Quantify Feature Pairs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2807804" y="3789040"/>
              <a:ext cx="1080120" cy="576064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Train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4283968" y="3789041"/>
              <a:ext cx="1440160" cy="576064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Optimize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2807804" y="4885226"/>
              <a:ext cx="1080120" cy="576064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Test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115616" y="3789040"/>
              <a:ext cx="1208458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Classifier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6156176" y="3789040"/>
              <a:ext cx="1224136" cy="5760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Trained Classifier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cxnSp>
          <p:nvCxnSpPr>
            <p:cNvPr id="114" name="直接箭头连接符 113"/>
            <p:cNvCxnSpPr>
              <a:stCxn id="103" idx="3"/>
              <a:endCxn id="102" idx="1"/>
            </p:cNvCxnSpPr>
            <p:nvPr/>
          </p:nvCxnSpPr>
          <p:spPr>
            <a:xfrm>
              <a:off x="2195736" y="1916832"/>
              <a:ext cx="432048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5" name="直接箭头连接符 114"/>
            <p:cNvCxnSpPr>
              <a:stCxn id="102" idx="3"/>
              <a:endCxn id="104" idx="1"/>
            </p:cNvCxnSpPr>
            <p:nvPr/>
          </p:nvCxnSpPr>
          <p:spPr>
            <a:xfrm>
              <a:off x="4067944" y="1916832"/>
              <a:ext cx="432048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6" name="直接箭头连接符 115"/>
            <p:cNvCxnSpPr>
              <a:stCxn id="112" idx="3"/>
              <a:endCxn id="109" idx="1"/>
            </p:cNvCxnSpPr>
            <p:nvPr/>
          </p:nvCxnSpPr>
          <p:spPr>
            <a:xfrm>
              <a:off x="2324074" y="4077072"/>
              <a:ext cx="48373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7" name="直接箭头连接符 116"/>
            <p:cNvCxnSpPr>
              <a:stCxn id="109" idx="3"/>
              <a:endCxn id="110" idx="1"/>
            </p:cNvCxnSpPr>
            <p:nvPr/>
          </p:nvCxnSpPr>
          <p:spPr>
            <a:xfrm>
              <a:off x="3887924" y="4077072"/>
              <a:ext cx="396044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8" name="直接箭头连接符 117"/>
            <p:cNvCxnSpPr>
              <a:stCxn id="110" idx="3"/>
              <a:endCxn id="113" idx="1"/>
            </p:cNvCxnSpPr>
            <p:nvPr/>
          </p:nvCxnSpPr>
          <p:spPr>
            <a:xfrm flipV="1">
              <a:off x="5724128" y="4077072"/>
              <a:ext cx="432048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9" name="肘形连接符 118"/>
            <p:cNvCxnSpPr>
              <a:stCxn id="113" idx="2"/>
              <a:endCxn id="111" idx="0"/>
            </p:cNvCxnSpPr>
            <p:nvPr/>
          </p:nvCxnSpPr>
          <p:spPr>
            <a:xfrm rot="5400000">
              <a:off x="4797993" y="2914975"/>
              <a:ext cx="520122" cy="3420380"/>
            </a:xfrm>
            <a:prstGeom prst="bentConnector3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0" name="直接箭头连接符 119"/>
            <p:cNvCxnSpPr>
              <a:stCxn id="106" idx="3"/>
              <a:endCxn id="111" idx="1"/>
            </p:cNvCxnSpPr>
            <p:nvPr/>
          </p:nvCxnSpPr>
          <p:spPr>
            <a:xfrm>
              <a:off x="2324074" y="5173258"/>
              <a:ext cx="48373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1" name="直接箭头连接符 120"/>
            <p:cNvCxnSpPr>
              <a:stCxn id="111" idx="3"/>
              <a:endCxn id="107" idx="1"/>
            </p:cNvCxnSpPr>
            <p:nvPr/>
          </p:nvCxnSpPr>
          <p:spPr>
            <a:xfrm>
              <a:off x="3887924" y="5173258"/>
              <a:ext cx="39604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grpSp>
          <p:nvGrpSpPr>
            <p:cNvPr id="122" name="组合 121"/>
            <p:cNvGrpSpPr/>
            <p:nvPr/>
          </p:nvGrpSpPr>
          <p:grpSpPr>
            <a:xfrm>
              <a:off x="6516216" y="5065246"/>
              <a:ext cx="216024" cy="216024"/>
              <a:chOff x="7150002" y="4113076"/>
              <a:chExt cx="216024" cy="216024"/>
            </a:xfrm>
          </p:grpSpPr>
          <p:sp>
            <p:nvSpPr>
              <p:cNvPr id="132" name="椭圆 131"/>
              <p:cNvSpPr/>
              <p:nvPr/>
            </p:nvSpPr>
            <p:spPr>
              <a:xfrm>
                <a:off x="7150002" y="4113076"/>
                <a:ext cx="216024" cy="216024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endParaRPr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7201018" y="4165105"/>
                <a:ext cx="112048" cy="112048"/>
              </a:xfrm>
              <a:prstGeom prst="ellips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endParaRPr>
              </a:p>
            </p:txBody>
          </p:sp>
        </p:grpSp>
        <p:cxnSp>
          <p:nvCxnSpPr>
            <p:cNvPr id="123" name="直接箭头连接符 122"/>
            <p:cNvCxnSpPr>
              <a:stCxn id="107" idx="3"/>
              <a:endCxn id="132" idx="2"/>
            </p:cNvCxnSpPr>
            <p:nvPr/>
          </p:nvCxnSpPr>
          <p:spPr>
            <a:xfrm>
              <a:off x="6012160" y="5173258"/>
              <a:ext cx="504056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24" name="椭圆 123"/>
            <p:cNvSpPr/>
            <p:nvPr/>
          </p:nvSpPr>
          <p:spPr>
            <a:xfrm>
              <a:off x="-45987" y="1840086"/>
              <a:ext cx="153491" cy="153491"/>
            </a:xfrm>
            <a:prstGeom prst="ellipse">
              <a:avLst/>
            </a:prstGeom>
            <a:solidFill>
              <a:srgbClr val="000000"/>
            </a:solidFill>
            <a:ln w="254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cxnSp>
          <p:nvCxnSpPr>
            <p:cNvPr id="125" name="直接箭头连接符 124"/>
            <p:cNvCxnSpPr>
              <a:stCxn id="124" idx="6"/>
              <a:endCxn id="103" idx="1"/>
            </p:cNvCxnSpPr>
            <p:nvPr/>
          </p:nvCxnSpPr>
          <p:spPr>
            <a:xfrm>
              <a:off x="107504" y="1916832"/>
              <a:ext cx="36004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26" name="矩形 125"/>
            <p:cNvSpPr/>
            <p:nvPr/>
          </p:nvSpPr>
          <p:spPr>
            <a:xfrm>
              <a:off x="6660232" y="1268760"/>
              <a:ext cx="1813175" cy="36004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Feature Pair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6667426" y="1628800"/>
              <a:ext cx="1805982" cy="117974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name</a:t>
              </a:r>
              <a:r>
                <a:rPr kumimoji="0" lang="en-US" altLang="zh-CN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1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: String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name</a:t>
              </a:r>
              <a:r>
                <a:rPr kumimoji="0" lang="en-US" altLang="zh-CN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2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: String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d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escription</a:t>
              </a:r>
              <a:r>
                <a:rPr kumimoji="0" lang="en-US" altLang="zh-CN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1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: Text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description</a:t>
              </a:r>
              <a:r>
                <a:rPr kumimoji="0" lang="en-US" altLang="zh-CN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2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: Text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cxnSp>
          <p:nvCxnSpPr>
            <p:cNvPr id="128" name="直接连接符 127"/>
            <p:cNvCxnSpPr>
              <a:stCxn id="104" idx="3"/>
            </p:cNvCxnSpPr>
            <p:nvPr/>
          </p:nvCxnSpPr>
          <p:spPr>
            <a:xfrm>
              <a:off x="6228184" y="1916832"/>
              <a:ext cx="439242" cy="150921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cxnSp>
          <p:nvCxnSpPr>
            <p:cNvPr id="129" name="直接箭头连接符 128"/>
            <p:cNvCxnSpPr>
              <a:stCxn id="104" idx="2"/>
              <a:endCxn id="108" idx="0"/>
            </p:cNvCxnSpPr>
            <p:nvPr/>
          </p:nvCxnSpPr>
          <p:spPr>
            <a:xfrm flipH="1">
              <a:off x="5364087" y="2204864"/>
              <a:ext cx="1" cy="50405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30" name="直接箭头连接符 129"/>
            <p:cNvCxnSpPr>
              <a:stCxn id="108" idx="1"/>
              <a:endCxn id="105" idx="3"/>
            </p:cNvCxnSpPr>
            <p:nvPr/>
          </p:nvCxnSpPr>
          <p:spPr>
            <a:xfrm flipH="1">
              <a:off x="4067944" y="2996952"/>
              <a:ext cx="576063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31" name="直接箭头连接符 130"/>
            <p:cNvCxnSpPr>
              <a:stCxn id="105" idx="2"/>
              <a:endCxn id="109" idx="0"/>
            </p:cNvCxnSpPr>
            <p:nvPr/>
          </p:nvCxnSpPr>
          <p:spPr>
            <a:xfrm>
              <a:off x="3347864" y="3284984"/>
              <a:ext cx="0" cy="50405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25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435" y="-22952"/>
            <a:ext cx="3900664" cy="64135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69043"/>
            <a:ext cx="8439150" cy="477455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Approach: Details</a:t>
            </a:r>
          </a:p>
          <a:p>
            <a:pPr lvl="1"/>
            <a:r>
              <a:rPr lang="en-US" dirty="0" smtClean="0"/>
              <a:t>Make &amp; Quantify Feature Pairs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Conclusions &amp;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kuas_without_logo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kuas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KUAS">
  <a:themeElements>
    <a:clrScheme name="1_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1_PKUAS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pku.thmx</Template>
  <TotalTime>13713</TotalTime>
  <Words>1369</Words>
  <Application>Microsoft Office PowerPoint</Application>
  <PresentationFormat>全屏显示(4:3)</PresentationFormat>
  <Paragraphs>403</Paragraphs>
  <Slides>26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pku</vt:lpstr>
      <vt:lpstr>3_pkuas_without_logo</vt:lpstr>
      <vt:lpstr>2_pkuas</vt:lpstr>
      <vt:lpstr>1_PKUAS</vt:lpstr>
      <vt:lpstr>位图图像</vt:lpstr>
      <vt:lpstr>Mining Binary Constraints in the Construction of Feature Models</vt:lpstr>
      <vt:lpstr>Agenda</vt:lpstr>
      <vt:lpstr>Background: Feature Models</vt:lpstr>
      <vt:lpstr>Help the Construction of FMs</vt:lpstr>
      <vt:lpstr>Finding Constraints is Challenging</vt:lpstr>
      <vt:lpstr>Our Basic Idea</vt:lpstr>
      <vt:lpstr>Agenda</vt:lpstr>
      <vt:lpstr>Approach Overview</vt:lpstr>
      <vt:lpstr>Agenda</vt:lpstr>
      <vt:lpstr>Make Pairs</vt:lpstr>
      <vt:lpstr>Quantify Pairs</vt:lpstr>
      <vt:lpstr>Extract Objects </vt:lpstr>
      <vt:lpstr>Calculate the Similarity</vt:lpstr>
      <vt:lpstr>Agenda</vt:lpstr>
      <vt:lpstr>The Classifier:  Support Vector Machine (SVM)</vt:lpstr>
      <vt:lpstr>Optimize the Classifier</vt:lpstr>
      <vt:lpstr>Agenda</vt:lpstr>
      <vt:lpstr>Data Preparation</vt:lpstr>
      <vt:lpstr>Experiments Design</vt:lpstr>
      <vt:lpstr>Measurements</vt:lpstr>
      <vt:lpstr>Results: Optimization</vt:lpstr>
      <vt:lpstr>Results: Without Feedback</vt:lpstr>
      <vt:lpstr>Results: Normal Training + Feedback</vt:lpstr>
      <vt:lpstr>Agenda</vt:lpstr>
      <vt:lpstr>Conclusions &amp; Future Work</vt:lpstr>
      <vt:lpstr>THANK YOU !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Merging Feature Models</dc:title>
  <dc:creator>Mark</dc:creator>
  <cp:lastModifiedBy>Li Yi</cp:lastModifiedBy>
  <cp:revision>335</cp:revision>
  <dcterms:created xsi:type="dcterms:W3CDTF">2010-12-08T08:11:15Z</dcterms:created>
  <dcterms:modified xsi:type="dcterms:W3CDTF">2012-03-30T05:15:09Z</dcterms:modified>
</cp:coreProperties>
</file>