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7" r:id="rId5"/>
    <p:sldId id="260" r:id="rId6"/>
    <p:sldId id="262" r:id="rId7"/>
    <p:sldId id="29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9" r:id="rId21"/>
    <p:sldId id="277" r:id="rId22"/>
    <p:sldId id="278" r:id="rId23"/>
    <p:sldId id="279" r:id="rId24"/>
    <p:sldId id="280" r:id="rId25"/>
    <p:sldId id="281" r:id="rId26"/>
    <p:sldId id="282" r:id="rId27"/>
    <p:sldId id="30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2" r:id="rId37"/>
    <p:sldId id="292" r:id="rId38"/>
    <p:sldId id="293" r:id="rId39"/>
    <p:sldId id="294" r:id="rId40"/>
    <p:sldId id="295" r:id="rId41"/>
    <p:sldId id="301" r:id="rId42"/>
    <p:sldId id="296" r:id="rId43"/>
    <p:sldId id="303" r:id="rId44"/>
    <p:sldId id="304" r:id="rId45"/>
    <p:sldId id="305" r:id="rId46"/>
    <p:sldId id="30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3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7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4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1C22-4C69-40B5-8603-4E5638C4A0FC}" type="datetimeFigureOut">
              <a:rPr lang="zh-CN" altLang="en-US" smtClean="0"/>
              <a:t>2012/6/1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AE57-FDB6-452F-BF32-DDE747E4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 Introduction to </a:t>
            </a:r>
            <a:br>
              <a:rPr lang="en-US" altLang="zh-CN" dirty="0" smtClean="0"/>
            </a:br>
            <a:r>
              <a:rPr lang="en-US" altLang="zh-CN" dirty="0" smtClean="0"/>
              <a:t>Social Network Analysis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Yi Li</a:t>
            </a:r>
          </a:p>
          <a:p>
            <a:r>
              <a:rPr lang="en-US" altLang="zh-CN" dirty="0" smtClean="0"/>
              <a:t>2012-6-1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Centrality (1): Actor 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Central actors are the most active</a:t>
                </a:r>
              </a:p>
              <a:p>
                <a:r>
                  <a:rPr lang="en-US" dirty="0" smtClean="0"/>
                  <a:t>Calculation: For </a:t>
                </a:r>
                <a:r>
                  <a:rPr lang="en-US" b="1" dirty="0" smtClean="0"/>
                  <a:t>actor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6519683" y="2673128"/>
            <a:ext cx="1800200" cy="432048"/>
          </a:xfrm>
          <a:prstGeom prst="wedgeRectCallout">
            <a:avLst>
              <a:gd name="adj1" fmla="val -79316"/>
              <a:gd name="adj2" fmla="val 20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Degree of </a:t>
            </a:r>
            <a:r>
              <a:rPr lang="en-US" altLang="zh-CN" sz="2000" dirty="0" err="1" smtClean="0"/>
              <a:t>n</a:t>
            </a:r>
            <a:r>
              <a:rPr lang="en-US" altLang="zh-CN" sz="2000" baseline="-25000" dirty="0" err="1" smtClean="0"/>
              <a:t>i</a:t>
            </a:r>
            <a:endParaRPr lang="zh-CN" altLang="en-US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516216" y="3501008"/>
            <a:ext cx="2304256" cy="1224136"/>
          </a:xfrm>
          <a:prstGeom prst="wedgeRectCallout">
            <a:avLst>
              <a:gd name="adj1" fmla="val -69518"/>
              <a:gd name="adj2" fmla="val -446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Max possible degree of an actor (</a:t>
            </a:r>
            <a:r>
              <a:rPr lang="en-US" altLang="zh-CN" sz="2000" i="1" dirty="0" smtClean="0"/>
              <a:t>g </a:t>
            </a:r>
            <a:r>
              <a:rPr lang="en-US" altLang="zh-CN" sz="2000" dirty="0" smtClean="0"/>
              <a:t>actors in total)</a:t>
            </a:r>
            <a:endParaRPr lang="zh-CN" altLang="en-US" sz="2000" i="1" dirty="0"/>
          </a:p>
        </p:txBody>
      </p:sp>
      <p:sp>
        <p:nvSpPr>
          <p:cNvPr id="7" name="Oval 6"/>
          <p:cNvSpPr/>
          <p:nvPr/>
        </p:nvSpPr>
        <p:spPr>
          <a:xfrm>
            <a:off x="1380578" y="4751433"/>
            <a:ext cx="117727" cy="11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stCxn id="7" idx="6"/>
          </p:cNvCxnSpPr>
          <p:nvPr/>
        </p:nvCxnSpPr>
        <p:spPr>
          <a:xfrm flipV="1">
            <a:off x="1498305" y="4293096"/>
            <a:ext cx="684076" cy="51720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7"/>
          </p:cNvCxnSpPr>
          <p:nvPr/>
        </p:nvCxnSpPr>
        <p:spPr>
          <a:xfrm flipV="1">
            <a:off x="1481064" y="3933056"/>
            <a:ext cx="17241" cy="83561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1"/>
          </p:cNvCxnSpPr>
          <p:nvPr/>
        </p:nvCxnSpPr>
        <p:spPr>
          <a:xfrm flipH="1" flipV="1">
            <a:off x="670213" y="4293096"/>
            <a:ext cx="727606" cy="47557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H="1">
            <a:off x="598205" y="4851919"/>
            <a:ext cx="799614" cy="172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1439442" y="4869160"/>
            <a:ext cx="58863" cy="72008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7" idx="5"/>
          </p:cNvCxnSpPr>
          <p:nvPr/>
        </p:nvCxnSpPr>
        <p:spPr>
          <a:xfrm>
            <a:off x="1481064" y="4851919"/>
            <a:ext cx="701317" cy="172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03264" y="5100944"/>
            <a:ext cx="172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A star graph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912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Centrality (1): Group Degree Centralization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/>
              <a:lstStyle/>
              <a:p>
                <a:r>
                  <a:rPr lang="en-US" dirty="0" smtClean="0"/>
                  <a:t>Method 1: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−1)(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−2)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Method 2: (Variance)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5"/>
          <p:cNvSpPr/>
          <p:nvPr/>
        </p:nvSpPr>
        <p:spPr>
          <a:xfrm>
            <a:off x="4139952" y="980728"/>
            <a:ext cx="3816424" cy="851852"/>
          </a:xfrm>
          <a:prstGeom prst="wedgeRectCallout">
            <a:avLst>
              <a:gd name="adj1" fmla="val -39390"/>
              <a:gd name="adj2" fmla="val 845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Max actor degree centrality in this graph</a:t>
            </a:r>
            <a:endParaRPr lang="zh-CN" alt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107504" y="3501008"/>
            <a:ext cx="5400600" cy="648072"/>
          </a:xfrm>
          <a:prstGeom prst="wedgeRectCallout">
            <a:avLst>
              <a:gd name="adj1" fmla="val 34175"/>
              <a:gd name="adj2" fmla="val -9539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Group degree difference of a </a:t>
            </a:r>
            <a:r>
              <a:rPr lang="en-US" altLang="zh-CN" sz="2400" b="1" dirty="0" smtClean="0"/>
              <a:t>Star</a:t>
            </a:r>
            <a:r>
              <a:rPr lang="en-US" altLang="zh-CN" sz="2400" dirty="0" smtClean="0"/>
              <a:t> graph</a:t>
            </a:r>
            <a:endParaRPr lang="zh-CN" alt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6660232" y="2896712"/>
            <a:ext cx="2448272" cy="720080"/>
          </a:xfrm>
          <a:prstGeom prst="wedgeRectCallout">
            <a:avLst>
              <a:gd name="adj1" fmla="val -35873"/>
              <a:gd name="adj2" fmla="val -1006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</a:t>
            </a:r>
            <a:r>
              <a:rPr lang="en-US" altLang="zh-CN" sz="2400" dirty="0" smtClean="0"/>
              <a:t>roup degree difference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88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Centrality (2): Actor Closeness Centrality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Idea: Central actors can quickly interact with all others</a:t>
                </a:r>
              </a:p>
              <a:p>
                <a:r>
                  <a:rPr lang="en-US" altLang="zh-CN" dirty="0" smtClean="0"/>
                  <a:t>Calculation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4572000" y="5081250"/>
            <a:ext cx="3312368" cy="1046270"/>
          </a:xfrm>
          <a:prstGeom prst="wedgeRectCallout">
            <a:avLst>
              <a:gd name="adj1" fmla="val -35970"/>
              <a:gd name="adj2" fmla="val -1097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Total distances between all others and </a:t>
            </a:r>
            <a:r>
              <a:rPr lang="en-US" altLang="zh-CN" sz="2400" i="1" dirty="0" err="1" smtClean="0"/>
              <a:t>n</a:t>
            </a:r>
            <a:r>
              <a:rPr lang="en-US" altLang="zh-CN" sz="2400" i="1" baseline="-25000" dirty="0" err="1" smtClean="0"/>
              <a:t>i</a:t>
            </a:r>
            <a:endParaRPr lang="zh-CN" altLang="en-US" sz="2400" i="1" dirty="0"/>
          </a:p>
        </p:txBody>
      </p:sp>
      <p:sp>
        <p:nvSpPr>
          <p:cNvPr id="5" name="Rectangular Callout 4"/>
          <p:cNvSpPr/>
          <p:nvPr/>
        </p:nvSpPr>
        <p:spPr>
          <a:xfrm>
            <a:off x="6305393" y="2276872"/>
            <a:ext cx="2664296" cy="851852"/>
          </a:xfrm>
          <a:prstGeom prst="wedgeRectCallout">
            <a:avLst>
              <a:gd name="adj1" fmla="val -60776"/>
              <a:gd name="adj2" fmla="val 7344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Min possible value of the total distance</a:t>
            </a:r>
            <a:endParaRPr lang="zh-CN" altLang="en-US" sz="2400" i="1" dirty="0"/>
          </a:p>
        </p:txBody>
      </p:sp>
      <p:sp>
        <p:nvSpPr>
          <p:cNvPr id="7" name="Oval 6"/>
          <p:cNvSpPr/>
          <p:nvPr/>
        </p:nvSpPr>
        <p:spPr>
          <a:xfrm>
            <a:off x="1452586" y="5255489"/>
            <a:ext cx="117727" cy="11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stCxn id="7" idx="6"/>
          </p:cNvCxnSpPr>
          <p:nvPr/>
        </p:nvCxnSpPr>
        <p:spPr>
          <a:xfrm flipV="1">
            <a:off x="1570313" y="4797152"/>
            <a:ext cx="684076" cy="51720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7"/>
          </p:cNvCxnSpPr>
          <p:nvPr/>
        </p:nvCxnSpPr>
        <p:spPr>
          <a:xfrm flipV="1">
            <a:off x="1553072" y="4437112"/>
            <a:ext cx="17241" cy="83561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1"/>
          </p:cNvCxnSpPr>
          <p:nvPr/>
        </p:nvCxnSpPr>
        <p:spPr>
          <a:xfrm flipH="1" flipV="1">
            <a:off x="742221" y="4797152"/>
            <a:ext cx="727606" cy="47557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H="1">
            <a:off x="670213" y="5355975"/>
            <a:ext cx="799614" cy="172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1511450" y="5373216"/>
            <a:ext cx="58863" cy="72008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7" idx="5"/>
          </p:cNvCxnSpPr>
          <p:nvPr/>
        </p:nvCxnSpPr>
        <p:spPr>
          <a:xfrm>
            <a:off x="1553072" y="5355975"/>
            <a:ext cx="701317" cy="172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75272" y="5605000"/>
            <a:ext cx="172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A star graph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266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Centrality (2): Group Closeness Centralization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</p:spPr>
            <p:txBody>
              <a:bodyPr/>
              <a:lstStyle/>
              <a:p>
                <a:r>
                  <a:rPr lang="en-US" altLang="zh-CN" dirty="0" smtClean="0"/>
                  <a:t>Similar to degree centralization, two methods: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−2)(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−1)/(2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−3)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𝐶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𝑔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  <a:blipFill rotWithShape="1">
                <a:blip r:embed="rId2"/>
                <a:stretch>
                  <a:fillRect l="-1630" t="-1682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6300192" y="3390842"/>
                <a:ext cx="2664296" cy="1046270"/>
              </a:xfrm>
              <a:prstGeom prst="wedgeRectCallout">
                <a:avLst>
                  <a:gd name="adj1" fmla="val -38490"/>
                  <a:gd name="adj2" fmla="val -72305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The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CN" sz="2400" dirty="0" smtClean="0"/>
                  <a:t> value for a star graph</a:t>
                </a:r>
                <a:endParaRPr lang="zh-CN" altLang="en-US" sz="2400" i="1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90842"/>
                <a:ext cx="2664296" cy="1046270"/>
              </a:xfrm>
              <a:prstGeom prst="wedgeRectCallout">
                <a:avLst>
                  <a:gd name="adj1" fmla="val -38490"/>
                  <a:gd name="adj2" fmla="val -72305"/>
                </a:avLst>
              </a:prstGeom>
              <a:blipFill rotWithShape="1">
                <a:blip r:embed="rId3"/>
                <a:stretch>
                  <a:fillRect b="-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Centrality (3): Actor </a:t>
            </a:r>
            <a:r>
              <a:rPr lang="en-US" altLang="zh-CN" dirty="0" err="1" smtClean="0"/>
              <a:t>Betweenness</a:t>
            </a:r>
            <a:r>
              <a:rPr lang="en-US" altLang="zh-CN" dirty="0" smtClean="0"/>
              <a:t> Centrality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Idea: Central actors lay between others so that they have some controls of others’ interactions.</a:t>
                </a:r>
              </a:p>
              <a:p>
                <a:r>
                  <a:rPr lang="en-US" altLang="zh-CN" dirty="0" smtClean="0"/>
                  <a:t>Calculation: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number of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shortest</a:t>
                </a:r>
                <a:r>
                  <a:rPr lang="en-US" altLang="zh-CN" dirty="0" smtClean="0"/>
                  <a:t> paths between </a:t>
                </a:r>
                <a:r>
                  <a:rPr lang="en-US" altLang="zh-CN" i="1" dirty="0" smtClean="0"/>
                  <a:t>j</a:t>
                </a:r>
                <a:r>
                  <a:rPr lang="en-US" altLang="zh-CN" dirty="0" smtClean="0"/>
                  <a:t> and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 that contain </a:t>
                </a:r>
                <a:r>
                  <a:rPr lang="en-US" altLang="zh-CN" i="1" dirty="0" smtClean="0"/>
                  <a:t>i</a:t>
                </a:r>
                <a:br>
                  <a:rPr lang="en-US" altLang="zh-CN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is the number of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shortest</a:t>
                </a:r>
                <a:r>
                  <a:rPr lang="en-US" altLang="zh-CN" dirty="0" smtClean="0"/>
                  <a:t> paths between </a:t>
                </a:r>
                <a:r>
                  <a:rPr lang="en-US" altLang="zh-CN" i="1" dirty="0" smtClean="0"/>
                  <a:t>j</a:t>
                </a:r>
                <a:r>
                  <a:rPr lang="en-US" altLang="zh-CN" dirty="0" smtClean="0"/>
                  <a:t> and </a:t>
                </a:r>
                <a:r>
                  <a:rPr lang="en-US" altLang="zh-CN" i="1" dirty="0" smtClean="0"/>
                  <a:t>k</a:t>
                </a:r>
                <a:br>
                  <a:rPr lang="en-US" altLang="zh-CN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)/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−1)(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−2)/2</m:t>
                        </m:r>
                      </m:den>
                    </m:f>
                  </m:oMath>
                </a14:m>
                <a:endParaRPr lang="en-US" altLang="zh-CN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467" t="-1752" r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76522" y="5903561"/>
            <a:ext cx="117727" cy="11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4"/>
          <p:cNvCxnSpPr>
            <a:stCxn id="4" idx="6"/>
          </p:cNvCxnSpPr>
          <p:nvPr/>
        </p:nvCxnSpPr>
        <p:spPr>
          <a:xfrm flipV="1">
            <a:off x="994249" y="5445224"/>
            <a:ext cx="684076" cy="51720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4" idx="7"/>
          </p:cNvCxnSpPr>
          <p:nvPr/>
        </p:nvCxnSpPr>
        <p:spPr>
          <a:xfrm flipV="1">
            <a:off x="977008" y="5085184"/>
            <a:ext cx="17241" cy="83561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4" idx="1"/>
          </p:cNvCxnSpPr>
          <p:nvPr/>
        </p:nvCxnSpPr>
        <p:spPr>
          <a:xfrm flipH="1" flipV="1">
            <a:off x="166157" y="5445224"/>
            <a:ext cx="727606" cy="47557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94149" y="6004047"/>
            <a:ext cx="799614" cy="172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4" idx="4"/>
          </p:cNvCxnSpPr>
          <p:nvPr/>
        </p:nvCxnSpPr>
        <p:spPr>
          <a:xfrm>
            <a:off x="935386" y="6021288"/>
            <a:ext cx="58863" cy="72008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4" idx="5"/>
          </p:cNvCxnSpPr>
          <p:nvPr/>
        </p:nvCxnSpPr>
        <p:spPr>
          <a:xfrm>
            <a:off x="977008" y="6004047"/>
            <a:ext cx="701317" cy="172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1699208" y="6253072"/>
            <a:ext cx="172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A star graph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7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Centrality (3): Group </a:t>
            </a:r>
            <a:r>
              <a:rPr lang="en-US" altLang="zh-CN" dirty="0" err="1" smtClean="0"/>
              <a:t>Betweenness</a:t>
            </a:r>
            <a:r>
              <a:rPr lang="en-US" altLang="zh-CN" dirty="0" smtClean="0"/>
              <a:t> Centralization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𝑔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4934373" y="3140968"/>
                <a:ext cx="2664296" cy="1046270"/>
              </a:xfrm>
              <a:prstGeom prst="wedgeRectCallout">
                <a:avLst>
                  <a:gd name="adj1" fmla="val -38490"/>
                  <a:gd name="adj2" fmla="val -72305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The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CN" sz="2400" dirty="0" smtClean="0"/>
                  <a:t> value for a star graph</a:t>
                </a:r>
                <a:endParaRPr lang="zh-CN" altLang="en-US" sz="2400" i="1" dirty="0"/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73" y="3140968"/>
                <a:ext cx="2664296" cy="1046270"/>
              </a:xfrm>
              <a:prstGeom prst="wedgeRectCallout">
                <a:avLst>
                  <a:gd name="adj1" fmla="val -38490"/>
                  <a:gd name="adj2" fmla="val -72305"/>
                </a:avLst>
              </a:prstGeom>
              <a:blipFill rotWithShape="1">
                <a:blip r:embed="rId3"/>
                <a:stretch>
                  <a:fillRect b="-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Centrality (4): Information Centrality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008" y="1600200"/>
                <a:ext cx="9324528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Idea: Central actors control the most information flows in a graph</a:t>
                </a:r>
              </a:p>
              <a:p>
                <a:r>
                  <a:rPr lang="en-US" altLang="zh-CN" dirty="0" smtClean="0"/>
                  <a:t>Calculation: Similar to C</a:t>
                </a:r>
                <a:r>
                  <a:rPr lang="en-US" altLang="zh-CN" baseline="-25000" dirty="0" smtClean="0"/>
                  <a:t>B</a:t>
                </a:r>
                <a:r>
                  <a:rPr lang="en-US" altLang="zh-CN" dirty="0" smtClean="0"/>
                  <a:t>, but use </a:t>
                </a:r>
                <a:r>
                  <a:rPr lang="en-US" altLang="zh-CN" b="1" dirty="0" smtClean="0"/>
                  <a:t>all</a:t>
                </a:r>
                <a:r>
                  <a:rPr lang="en-US" altLang="zh-CN" dirty="0" smtClean="0"/>
                  <a:t> paths and each path is weighted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𝑙𝑒𝑛𝑔𝑡h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𝑝𝑎𝑡h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It’s the only method that can be applied to valued relations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Group Information Centralization = Variance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8" y="1600200"/>
                <a:ext cx="9324528" cy="4525963"/>
              </a:xfrm>
              <a:blipFill rotWithShape="1">
                <a:blip r:embed="rId2"/>
                <a:stretch>
                  <a:fillRect l="-1504" t="-2830" r="-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Prestige (1): Degree Prestige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Idea: Prestigious actors receives the most data</a:t>
                </a:r>
              </a:p>
              <a:p>
                <a:r>
                  <a:rPr lang="en-US" altLang="zh-CN" dirty="0" smtClean="0"/>
                  <a:t>Calculation: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𝐼𝑛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6372200" y="3284984"/>
            <a:ext cx="2664296" cy="1046270"/>
          </a:xfrm>
          <a:prstGeom prst="wedgeRectCallout">
            <a:avLst>
              <a:gd name="adj1" fmla="val -57656"/>
              <a:gd name="adj2" fmla="val -825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in-degree of actor </a:t>
            </a:r>
            <a:r>
              <a:rPr lang="en-US" altLang="zh-CN" sz="2400" i="1" dirty="0" smtClean="0"/>
              <a:t>i</a:t>
            </a:r>
            <a:r>
              <a:rPr lang="en-US" altLang="zh-CN" sz="2400" dirty="0" smtClean="0"/>
              <a:t> 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073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Prestige (2): Proximity Prestige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616624"/>
              </a:xfrm>
            </p:spPr>
            <p:txBody>
              <a:bodyPr/>
              <a:lstStyle/>
              <a:p>
                <a:r>
                  <a:rPr lang="en-US" altLang="zh-CN" dirty="0" smtClean="0"/>
                  <a:t>Idea (Similar to Closeness Centrality): 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Prestigious actors can quickly receive data from all others</a:t>
                </a:r>
              </a:p>
              <a:p>
                <a:r>
                  <a:rPr lang="en-US" altLang="zh-CN" dirty="0" smtClean="0"/>
                  <a:t>Calculation:</a:t>
                </a:r>
              </a:p>
              <a:p>
                <a:pPr lvl="1"/>
                <a:r>
                  <a:rPr lang="en-US" altLang="zh-CN" dirty="0" smtClean="0"/>
                  <a:t>Influence Domain of actor </a:t>
                </a:r>
                <a:r>
                  <a:rPr lang="en-US" altLang="zh-CN" i="1" dirty="0" smtClean="0"/>
                  <a:t>i 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Inf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) consists of actors that can reach </a:t>
                </a:r>
                <a:r>
                  <a:rPr lang="en-US" altLang="zh-CN" i="1" dirty="0" smtClean="0"/>
                  <a:t>i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is the number of actors in </a:t>
                </a:r>
                <a:r>
                  <a:rPr lang="en-US" altLang="zh-CN" i="1" dirty="0" err="1" smtClean="0"/>
                  <a:t>Inf</a:t>
                </a:r>
                <a:r>
                  <a:rPr lang="en-US" altLang="zh-CN" i="1" baseline="-25000" dirty="0" err="1" smtClean="0"/>
                  <a:t>i</a:t>
                </a:r>
                <a:endParaRPr lang="en-US" altLang="zh-CN" i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𝐼𝑛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)/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616624"/>
              </a:xfrm>
              <a:blipFill rotWithShape="1">
                <a:blip r:embed="rId2"/>
                <a:stretch>
                  <a:fillRect l="-1630" t="-1412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827584" y="5733256"/>
            <a:ext cx="2664296" cy="1046270"/>
          </a:xfrm>
          <a:prstGeom prst="wedgeRectCallout">
            <a:avLst>
              <a:gd name="adj1" fmla="val 35054"/>
              <a:gd name="adj2" fmla="val -666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fraction of </a:t>
            </a:r>
            <a:r>
              <a:rPr lang="en-US" altLang="zh-CN" sz="2400" i="1" dirty="0" smtClean="0"/>
              <a:t>i</a:t>
            </a:r>
            <a:r>
              <a:rPr lang="en-US" altLang="zh-CN" sz="2400" dirty="0" smtClean="0"/>
              <a:t>’s influence domain</a:t>
            </a:r>
            <a:endParaRPr lang="zh-CN" altLang="en-US" sz="2400" i="1" dirty="0"/>
          </a:p>
        </p:txBody>
      </p:sp>
      <p:sp>
        <p:nvSpPr>
          <p:cNvPr id="5" name="Rectangular Callout 4"/>
          <p:cNvSpPr/>
          <p:nvPr/>
        </p:nvSpPr>
        <p:spPr>
          <a:xfrm>
            <a:off x="4788024" y="5741640"/>
            <a:ext cx="2664296" cy="1046270"/>
          </a:xfrm>
          <a:prstGeom prst="wedgeRectCallout">
            <a:avLst>
              <a:gd name="adj1" fmla="val -14421"/>
              <a:gd name="adj2" fmla="val -745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Average distance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211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Prestige (3): Rank Prestige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0"/>
                <a:ext cx="8579296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Idea: An actor is prestigious if he receives data from another prestigious actor</a:t>
                </a:r>
              </a:p>
              <a:p>
                <a:r>
                  <a:rPr lang="en-US" altLang="zh-CN" dirty="0" smtClean="0"/>
                  <a:t>Calculation: Given the incidence matrix </a:t>
                </a:r>
                <a:r>
                  <a:rPr lang="en-US" altLang="zh-CN" b="1" i="1" dirty="0" smtClean="0"/>
                  <a:t>X</a:t>
                </a:r>
                <a:br>
                  <a:rPr lang="en-US" altLang="zh-CN" b="1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𝑔𝑖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i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Therefore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0"/>
                <a:ext cx="8579296" cy="4525963"/>
              </a:xfrm>
              <a:blipFill rotWithShape="1">
                <a:blip r:embed="rId2"/>
                <a:stretch>
                  <a:fillRect l="-1635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3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470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331916" cy="524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51920" y="3284984"/>
            <a:ext cx="5112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/>
              <a:t>This is a reference book … a comprehensive </a:t>
            </a:r>
            <a:r>
              <a:rPr lang="en-US" altLang="zh-CN" sz="2400" i="1" dirty="0"/>
              <a:t>review of network </a:t>
            </a:r>
            <a:r>
              <a:rPr lang="en-US" altLang="zh-CN" sz="2400" i="1" dirty="0" smtClean="0"/>
              <a:t>methods … can be used by researchers who </a:t>
            </a:r>
            <a:r>
              <a:rPr lang="en-US" altLang="zh-CN" sz="2400" i="1" dirty="0"/>
              <a:t>have gathered network data and want to find the </a:t>
            </a:r>
            <a:r>
              <a:rPr lang="en-US" altLang="zh-CN" sz="2400" i="1" dirty="0" smtClean="0"/>
              <a:t>most appropriate </a:t>
            </a:r>
            <a:r>
              <a:rPr lang="en-US" altLang="zh-CN" sz="2400" i="1" dirty="0"/>
              <a:t>method by which to analyze them. </a:t>
            </a:r>
            <a:r>
              <a:rPr lang="en-US" altLang="zh-CN" sz="2400" i="1" dirty="0" smtClean="0"/>
              <a:t>                            </a:t>
            </a:r>
            <a:br>
              <a:rPr lang="en-US" altLang="zh-CN" sz="2400" i="1" dirty="0" smtClean="0"/>
            </a:br>
            <a:r>
              <a:rPr lang="en-US" altLang="zh-CN" sz="2400" i="1" dirty="0" smtClean="0"/>
              <a:t>                                                      -- Preface</a:t>
            </a:r>
            <a:endParaRPr lang="zh-CN" alt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268760"/>
            <a:ext cx="39174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Publish Year: 1994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Cited: 12400+ </a:t>
            </a:r>
            <a:r>
              <a:rPr lang="en-US" altLang="zh-CN" sz="2000" dirty="0" smtClean="0"/>
              <a:t> </a:t>
            </a:r>
            <a:r>
              <a:rPr lang="en-US" altLang="zh-CN" dirty="0" smtClean="0"/>
              <a:t>(Google Scholar)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80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 smtClean="0"/>
              <a:t>Preliminaries</a:t>
            </a:r>
          </a:p>
          <a:p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Centrality </a:t>
            </a:r>
            <a:r>
              <a:rPr lang="en-US" dirty="0" smtClean="0"/>
              <a:t>and Prestige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Structural </a:t>
            </a:r>
            <a:r>
              <a:rPr lang="en-US" dirty="0" smtClean="0">
                <a:solidFill>
                  <a:srgbClr val="FF0000"/>
                </a:solidFill>
              </a:rPr>
              <a:t>Balance</a:t>
            </a:r>
          </a:p>
          <a:p>
            <a:pPr lvl="1"/>
            <a:r>
              <a:rPr lang="en-US" dirty="0" smtClean="0"/>
              <a:t>Cohesive Subgroups</a:t>
            </a:r>
          </a:p>
          <a:p>
            <a:r>
              <a:rPr lang="en-US" dirty="0"/>
              <a:t>Possible Applications in Our 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12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structural balance?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712968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A signed graph is structurally balanced, if: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𝐴𝑐𝑡𝑜𝑟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𝐴𝑐𝑡𝑜𝑟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like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each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other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altLang="zh-CN" b="0" dirty="0" smtClean="0">
                    <a:ea typeface="Cambria Math"/>
                  </a:rPr>
                  <a:t/>
                </a:r>
                <a:br>
                  <a:rPr lang="en-US" altLang="zh-CN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𝑇h𝑒𝑖𝑟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𝑒𝑣𝑎𝑙𝑢𝑎𝑡𝑖𝑜𝑛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𝑜𝑛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𝑜𝑡h𝑒𝑟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𝑝𝑒𝑜𝑝𝑙𝑒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𝑎𝑟𝑒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𝑐𝑜𝑛𝑠𝑖𝑠𝑡𝑒𝑛𝑡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Further topics about structural balance</a:t>
                </a:r>
              </a:p>
              <a:p>
                <a:pPr lvl="1"/>
                <a:r>
                  <a:rPr lang="en-US" altLang="zh-CN" dirty="0" smtClean="0"/>
                  <a:t>Cluster:  Subgroups of mutual-liked people</a:t>
                </a:r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712968" cy="4525963"/>
              </a:xfrm>
              <a:blipFill rotWithShape="1">
                <a:blip r:embed="rId2"/>
                <a:stretch>
                  <a:fillRect l="-1399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8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Cycle Balance (</a:t>
            </a:r>
            <a:r>
              <a:rPr lang="en-US" altLang="zh-CN" dirty="0" err="1" smtClean="0"/>
              <a:t>Nondirectional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76872"/>
            <a:ext cx="7020272" cy="3102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556792"/>
            <a:ext cx="37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Attitude between P, O, and X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2420888"/>
            <a:ext cx="1921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Positive Cycle</a:t>
            </a:r>
          </a:p>
          <a:p>
            <a:pPr algn="ctr"/>
            <a:r>
              <a:rPr lang="en-US" altLang="zh-CN" sz="2000" b="1" dirty="0" smtClean="0"/>
              <a:t>(Pleasing,</a:t>
            </a:r>
          </a:p>
          <a:p>
            <a:pPr algn="ctr"/>
            <a:r>
              <a:rPr lang="en-US" altLang="zh-CN" sz="2000" b="1" dirty="0" smtClean="0"/>
              <a:t>Balanced)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4223990"/>
            <a:ext cx="20468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Negative Cycle</a:t>
            </a:r>
          </a:p>
          <a:p>
            <a:pPr algn="ctr"/>
            <a:r>
              <a:rPr lang="en-US" altLang="zh-CN" sz="2000" b="1" dirty="0" smtClean="0"/>
              <a:t>(Tension,</a:t>
            </a:r>
          </a:p>
          <a:p>
            <a:pPr algn="ctr"/>
            <a:r>
              <a:rPr lang="en-US" altLang="zh-CN" sz="2000" b="1" dirty="0" smtClean="0"/>
              <a:t>Not Balanced)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496" y="5805264"/>
                <a:ext cx="91712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Definition</a:t>
                </a:r>
                <a:r>
                  <a:rPr lang="en-US" altLang="zh-CN" sz="2400" dirty="0" smtClean="0"/>
                  <a:t>: A cycle is positive </a:t>
                </a:r>
                <a:r>
                  <a:rPr lang="en-US" altLang="zh-CN" sz="2400" dirty="0" err="1" smtClean="0"/>
                  <a:t>iff</a:t>
                </a:r>
                <a:r>
                  <a:rPr lang="en-US" altLang="zh-CN" sz="2400" dirty="0" smtClean="0"/>
                  <a:t> it has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even number </a:t>
                </a:r>
                <a:r>
                  <a:rPr lang="en-US" altLang="zh-CN" sz="2400" dirty="0" smtClean="0"/>
                  <a:t>of negative signs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805264"/>
                <a:ext cx="917122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64" t="-10526" r="-4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7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Structural Balance (</a:t>
            </a:r>
            <a:r>
              <a:rPr lang="en-US" altLang="zh-CN" dirty="0" err="1" smtClean="0"/>
              <a:t>Nondirectonal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 smtClean="0"/>
              <a:t>A signed graph is balanced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all cycles are positive.</a:t>
            </a:r>
          </a:p>
          <a:p>
            <a:r>
              <a:rPr lang="en-US" altLang="zh-CN" dirty="0" smtClean="0"/>
              <a:t>If a graph has no cycles, its balance is undefined (or </a:t>
            </a:r>
            <a:r>
              <a:rPr lang="en-US" altLang="zh-CN" dirty="0" smtClean="0">
                <a:solidFill>
                  <a:srgbClr val="FF0000"/>
                </a:solidFill>
              </a:rPr>
              <a:t>vacuously balanced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00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Balance: Directional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90613" cy="1872208"/>
          </a:xfrm>
        </p:spPr>
      </p:pic>
      <p:sp>
        <p:nvSpPr>
          <p:cNvPr id="5" name="TextBox 4"/>
          <p:cNvSpPr txBox="1"/>
          <p:nvPr/>
        </p:nvSpPr>
        <p:spPr>
          <a:xfrm>
            <a:off x="6444208" y="3501008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 negative </a:t>
            </a:r>
            <a:r>
              <a:rPr lang="en-US" altLang="zh-CN" b="1" dirty="0" err="1" smtClean="0"/>
              <a:t>semicycle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5072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 signed digraph is balanced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all </a:t>
            </a:r>
            <a:r>
              <a:rPr lang="en-US" altLang="zh-CN" dirty="0" err="1" smtClean="0"/>
              <a:t>semicycles</a:t>
            </a:r>
            <a:r>
              <a:rPr lang="en-US" altLang="zh-CN" dirty="0" smtClean="0"/>
              <a:t> are positive</a:t>
            </a:r>
          </a:p>
          <a:p>
            <a:pPr lvl="1"/>
            <a:r>
              <a:rPr lang="en-US" altLang="zh-CN" dirty="0" err="1" smtClean="0"/>
              <a:t>Semicycles</a:t>
            </a:r>
            <a:r>
              <a:rPr lang="en-US" altLang="zh-CN" dirty="0" smtClean="0"/>
              <a:t>: Cycles that formed by</a:t>
            </a:r>
            <a:br>
              <a:rPr lang="en-US" altLang="zh-CN" dirty="0" smtClean="0"/>
            </a:br>
            <a:r>
              <a:rPr lang="en-US" altLang="zh-CN" dirty="0" smtClean="0"/>
              <a:t>ignoring the direction of edges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2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Clusterability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85740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 signed graph is </a:t>
            </a:r>
            <a:r>
              <a:rPr lang="en-US" altLang="zh-CN" dirty="0" err="1" smtClean="0"/>
              <a:t>clusterable</a:t>
            </a:r>
            <a:r>
              <a:rPr lang="en-US" altLang="zh-CN" dirty="0"/>
              <a:t> </a:t>
            </a:r>
            <a:r>
              <a:rPr lang="en-US" altLang="zh-CN" dirty="0" smtClean="0"/>
              <a:t>if it can be divided into many subsets such that </a:t>
            </a:r>
            <a:r>
              <a:rPr lang="en-US" altLang="zh-CN" dirty="0" smtClean="0">
                <a:solidFill>
                  <a:srgbClr val="FF0000"/>
                </a:solidFill>
              </a:rPr>
              <a:t>positive</a:t>
            </a:r>
            <a:r>
              <a:rPr lang="en-US" altLang="zh-CN" dirty="0" smtClean="0"/>
              <a:t> lines are only </a:t>
            </a:r>
            <a:r>
              <a:rPr lang="en-US" altLang="zh-CN" dirty="0" smtClean="0">
                <a:solidFill>
                  <a:srgbClr val="FF0000"/>
                </a:solidFill>
              </a:rPr>
              <a:t>inside</a:t>
            </a:r>
            <a:r>
              <a:rPr lang="en-US" altLang="zh-CN" dirty="0" smtClean="0"/>
              <a:t> subsets and </a:t>
            </a:r>
            <a:r>
              <a:rPr lang="en-US" altLang="zh-CN" dirty="0" smtClean="0">
                <a:solidFill>
                  <a:srgbClr val="FF0000"/>
                </a:solidFill>
              </a:rPr>
              <a:t>negative</a:t>
            </a:r>
            <a:r>
              <a:rPr lang="en-US" altLang="zh-CN" dirty="0" smtClean="0"/>
              <a:t> lines are only </a:t>
            </a:r>
            <a:r>
              <a:rPr lang="en-US" altLang="zh-CN" dirty="0" smtClean="0">
                <a:solidFill>
                  <a:srgbClr val="FF0000"/>
                </a:solidFill>
              </a:rPr>
              <a:t>across</a:t>
            </a:r>
            <a:r>
              <a:rPr lang="en-US" altLang="zh-CN" dirty="0" smtClean="0"/>
              <a:t> subsets.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Balanced graph has</a:t>
            </a:r>
            <a:br>
              <a:rPr lang="en-US" altLang="zh-CN" dirty="0" smtClean="0"/>
            </a:br>
            <a:r>
              <a:rPr lang="en-US" altLang="zh-CN" dirty="0" smtClean="0"/>
              <a:t>1 or 2 clusters.</a:t>
            </a:r>
          </a:p>
          <a:p>
            <a:r>
              <a:rPr lang="en-US" altLang="zh-CN" dirty="0" smtClean="0"/>
              <a:t>Unbalanced graph may </a:t>
            </a:r>
            <a:br>
              <a:rPr lang="en-US" altLang="zh-CN" dirty="0" smtClean="0"/>
            </a:br>
            <a:r>
              <a:rPr lang="en-US" altLang="zh-CN" dirty="0" smtClean="0"/>
              <a:t>have several (surely balanced)</a:t>
            </a:r>
            <a:br>
              <a:rPr lang="en-US" altLang="zh-CN" dirty="0" smtClean="0"/>
            </a:br>
            <a:r>
              <a:rPr lang="en-US" altLang="zh-CN" dirty="0" smtClean="0"/>
              <a:t>clusters. </a:t>
            </a:r>
            <a:r>
              <a:rPr lang="en-US" altLang="zh-CN" b="1" dirty="0" smtClean="0">
                <a:solidFill>
                  <a:srgbClr val="FF0000"/>
                </a:solidFill>
              </a:rPr>
              <a:t>(Separation of Tensions)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04048" y="2996952"/>
                <a:ext cx="936104" cy="136815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dirty="0" smtClean="0">
                          <a:latin typeface="Cambria Math"/>
                        </a:rPr>
                        <m:t> 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996952"/>
                <a:ext cx="936104" cy="136815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7236296" y="2852936"/>
                <a:ext cx="648072" cy="82809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dirty="0" smtClean="0">
                          <a:latin typeface="Cambria Math"/>
                        </a:rPr>
                        <m:t> 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852936"/>
                <a:ext cx="648072" cy="82809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913616" y="4365104"/>
                <a:ext cx="936104" cy="83647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dirty="0" smtClean="0">
                          <a:latin typeface="Cambria Math"/>
                        </a:rPr>
                        <m:t> 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616" y="4365104"/>
                <a:ext cx="936104" cy="83647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5652120" y="3140968"/>
            <a:ext cx="1729548" cy="2880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26111" y="290578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11" y="2905780"/>
                <a:ext cx="5341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5724128" y="3474586"/>
            <a:ext cx="1836204" cy="2616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98119" y="321297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119" y="3212976"/>
                <a:ext cx="53412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508104" y="4096236"/>
            <a:ext cx="1584176" cy="5569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26111" y="393305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11" y="3933056"/>
                <a:ext cx="53412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7378956" y="3474586"/>
            <a:ext cx="181376" cy="10345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52320" y="378904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789040"/>
                <a:ext cx="53412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213812" y="5261138"/>
            <a:ext cx="146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 Clustering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57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en-US" altLang="zh-CN" dirty="0" err="1" smtClean="0"/>
              <a:t>Clusterability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signed (di-)graph is </a:t>
            </a:r>
            <a:r>
              <a:rPr lang="en-US" altLang="zh-CN" dirty="0" err="1" smtClean="0"/>
              <a:t>clusterable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it contains no (semi-)cycles which have exactly one negative line.</a:t>
            </a:r>
          </a:p>
          <a:p>
            <a:r>
              <a:rPr lang="en-US" altLang="zh-CN" dirty="0" smtClean="0"/>
              <a:t>For a </a:t>
            </a:r>
            <a:r>
              <a:rPr lang="en-US" altLang="zh-CN" dirty="0" smtClean="0">
                <a:solidFill>
                  <a:srgbClr val="FF0000"/>
                </a:solidFill>
              </a:rPr>
              <a:t>complete </a:t>
            </a:r>
            <a:r>
              <a:rPr lang="en-US" altLang="zh-CN" dirty="0" smtClean="0"/>
              <a:t>signed (di-)graph, the 4 statements are equivalent:</a:t>
            </a:r>
          </a:p>
          <a:p>
            <a:pPr lvl="1"/>
            <a:r>
              <a:rPr lang="en-US" altLang="zh-CN" dirty="0" smtClean="0"/>
              <a:t>It is </a:t>
            </a:r>
            <a:r>
              <a:rPr lang="en-US" altLang="zh-CN" dirty="0" err="1" smtClean="0"/>
              <a:t>clusterable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It has a unique clustering.</a:t>
            </a:r>
          </a:p>
          <a:p>
            <a:pPr lvl="1"/>
            <a:r>
              <a:rPr lang="en-US" altLang="zh-CN" dirty="0" smtClean="0"/>
              <a:t>It has no (semi-)cycle with exactly one negative line.</a:t>
            </a:r>
          </a:p>
          <a:p>
            <a:pPr lvl="1"/>
            <a:r>
              <a:rPr lang="en-US" altLang="zh-CN" dirty="0" smtClean="0"/>
              <a:t>It has no (semi-)cycle of length 3 with exactly one negative 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1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 smtClean="0"/>
              <a:t>Preliminaries</a:t>
            </a:r>
          </a:p>
          <a:p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Centrality </a:t>
            </a:r>
            <a:r>
              <a:rPr lang="en-US" dirty="0" smtClean="0"/>
              <a:t>and Prestige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Balance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Cohesive Subgroups</a:t>
            </a:r>
          </a:p>
          <a:p>
            <a:r>
              <a:rPr lang="en-US" dirty="0"/>
              <a:t>Possible Applications in Our Work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Definitions of cohesive subgroups in a graph</a:t>
            </a:r>
          </a:p>
          <a:p>
            <a:r>
              <a:rPr lang="en-US" altLang="zh-CN" dirty="0" smtClean="0"/>
              <a:t>Measures of subgroup cohesion in a graph</a:t>
            </a:r>
          </a:p>
          <a:p>
            <a:r>
              <a:rPr lang="en-US" altLang="zh-CN" dirty="0" smtClean="0"/>
              <a:t>Extensions</a:t>
            </a:r>
          </a:p>
          <a:p>
            <a:pPr lvl="1"/>
            <a:r>
              <a:rPr lang="en-US" altLang="zh-CN" dirty="0" smtClean="0"/>
              <a:t>Digraph</a:t>
            </a:r>
          </a:p>
          <a:p>
            <a:pPr lvl="1"/>
            <a:r>
              <a:rPr lang="en-US" altLang="zh-CN" dirty="0" smtClean="0"/>
              <a:t>Valued Relation</a:t>
            </a:r>
          </a:p>
          <a:p>
            <a:pPr lvl="1"/>
            <a:r>
              <a:rPr lang="en-US" altLang="zh-CN" dirty="0" smtClean="0"/>
              <a:t>Two-mode graph</a:t>
            </a:r>
          </a:p>
        </p:txBody>
      </p:sp>
    </p:spTree>
    <p:extLst>
      <p:ext uri="{BB962C8B-B14F-4D97-AF65-F5344CB8AC3E}">
        <p14:creationId xmlns:p14="http://schemas.microsoft.com/office/powerpoint/2010/main" val="2334698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Definitions of a Cohesive Subgroup (CS)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 smtClean="0"/>
              <a:t>Four kinds of ideas to define a CS: 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Members</a:t>
            </a:r>
            <a:r>
              <a:rPr lang="en-US" altLang="zh-CN" dirty="0" smtClean="0"/>
              <a:t> of a CS would </a:t>
            </a:r>
          </a:p>
          <a:p>
            <a:pPr lvl="1"/>
            <a:r>
              <a:rPr lang="en-US" altLang="zh-CN" dirty="0" smtClean="0"/>
              <a:t>interact with </a:t>
            </a:r>
            <a:r>
              <a:rPr lang="en-US" altLang="zh-CN" dirty="0" smtClean="0">
                <a:solidFill>
                  <a:srgbClr val="FF0000"/>
                </a:solidFill>
              </a:rPr>
              <a:t>each other directly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nteract with </a:t>
            </a:r>
            <a:r>
              <a:rPr lang="en-US" altLang="zh-CN" dirty="0" smtClean="0">
                <a:solidFill>
                  <a:srgbClr val="FF0000"/>
                </a:solidFill>
              </a:rPr>
              <a:t>each other easily</a:t>
            </a:r>
          </a:p>
          <a:p>
            <a:pPr lvl="1"/>
            <a:r>
              <a:rPr lang="en-US" altLang="zh-CN" dirty="0" smtClean="0"/>
              <a:t>interact </a:t>
            </a:r>
            <a:r>
              <a:rPr lang="en-US" altLang="zh-CN" dirty="0" smtClean="0">
                <a:solidFill>
                  <a:srgbClr val="FF0000"/>
                </a:solidFill>
              </a:rPr>
              <a:t>frequently</a:t>
            </a:r>
          </a:p>
          <a:p>
            <a:pPr lvl="1"/>
            <a:r>
              <a:rPr lang="en-US" altLang="zh-CN" dirty="0" smtClean="0"/>
              <a:t>interact more </a:t>
            </a:r>
            <a:r>
              <a:rPr lang="en-US" altLang="zh-CN" dirty="0" smtClean="0">
                <a:solidFill>
                  <a:srgbClr val="FF0000"/>
                </a:solidFill>
              </a:rPr>
              <a:t>frequently compare to </a:t>
            </a:r>
            <a:r>
              <a:rPr lang="en-US" altLang="zh-CN" dirty="0" smtClean="0"/>
              <a:t>non-members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 smtClean="0"/>
              <a:t>Preliminaries</a:t>
            </a:r>
          </a:p>
          <a:p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Centrality </a:t>
            </a:r>
            <a:r>
              <a:rPr lang="en-US" dirty="0" smtClean="0"/>
              <a:t>and Prestige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Balance</a:t>
            </a:r>
          </a:p>
          <a:p>
            <a:pPr lvl="1"/>
            <a:r>
              <a:rPr lang="en-US" dirty="0" smtClean="0"/>
              <a:t>Cohesive Subgroups</a:t>
            </a:r>
          </a:p>
          <a:p>
            <a:r>
              <a:rPr lang="en-US" dirty="0" smtClean="0"/>
              <a:t>Possible Applications in Our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658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(1/4): Based on Clique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A CS is a clique </a:t>
                </a:r>
              </a:p>
              <a:p>
                <a:pPr lvl="1"/>
                <a:r>
                  <a:rPr lang="en-US" altLang="zh-CN" dirty="0" smtClean="0"/>
                  <a:t>Maximal complete graph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≥3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nodes</a:t>
                </a:r>
              </a:p>
              <a:p>
                <a:r>
                  <a:rPr lang="en-US" altLang="zh-CN" dirty="0" smtClean="0"/>
                  <a:t>Limitations</a:t>
                </a:r>
              </a:p>
              <a:p>
                <a:pPr lvl="1"/>
                <a:r>
                  <a:rPr lang="en-US" altLang="zh-CN" dirty="0" smtClean="0"/>
                  <a:t>Too strict so that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CSs are often too small </a:t>
                </a:r>
                <a:r>
                  <a:rPr lang="en-US" altLang="zh-CN" dirty="0" smtClean="0"/>
                  <a:t>in real networks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CSs are not interesting</a:t>
                </a:r>
                <a:r>
                  <a:rPr lang="en-US" altLang="zh-CN" dirty="0" smtClean="0"/>
                  <a:t>: No internal difference between CS-members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Definition (2/4): Based on Diameter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/>
              <a:lstStyle/>
              <a:p>
                <a:r>
                  <a:rPr lang="en-US" altLang="zh-CN" dirty="0" smtClean="0"/>
                  <a:t>A CS is a </a:t>
                </a:r>
                <a:r>
                  <a:rPr lang="en-US" altLang="zh-CN" i="1" dirty="0" smtClean="0"/>
                  <a:t>n-</a:t>
                </a:r>
                <a:r>
                  <a:rPr lang="en-US" altLang="zh-CN" dirty="0" smtClean="0"/>
                  <a:t>clique (Distance between any two members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Limitation: the inner-group distance may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(so it is not as cohesive as it seems)</a:t>
                </a:r>
              </a:p>
              <a:p>
                <a:r>
                  <a:rPr lang="en-US" altLang="zh-CN" dirty="0" smtClean="0"/>
                  <a:t>Refined Definition:</a:t>
                </a:r>
              </a:p>
              <a:p>
                <a:pPr lvl="1"/>
                <a:r>
                  <a:rPr lang="en-US" altLang="zh-CN" dirty="0" smtClean="0"/>
                  <a:t>A CS is a </a:t>
                </a:r>
                <a:r>
                  <a:rPr lang="en-US" altLang="zh-CN" i="1" dirty="0" smtClean="0"/>
                  <a:t>n-</a:t>
                </a:r>
                <a:r>
                  <a:rPr lang="en-US" altLang="zh-CN" dirty="0" smtClean="0"/>
                  <a:t>clan (A </a:t>
                </a:r>
                <a:r>
                  <a:rPr lang="en-US" altLang="zh-CN" i="1" dirty="0" smtClean="0"/>
                  <a:t>n-</a:t>
                </a:r>
                <a:r>
                  <a:rPr lang="en-US" altLang="zh-CN" dirty="0" smtClean="0"/>
                  <a:t>clique with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its diameter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Limitation: May not be robust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1630" t="-1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465912" y="4026768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6465912" y="4764781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7618040" y="4026768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7618040" y="4785139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7113984" y="345070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7084806" y="5394920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/>
          <p:cNvCxnSpPr>
            <a:stCxn id="16" idx="3"/>
            <a:endCxn id="4" idx="7"/>
          </p:cNvCxnSpPr>
          <p:nvPr/>
        </p:nvCxnSpPr>
        <p:spPr>
          <a:xfrm flipH="1">
            <a:off x="6631774" y="3616566"/>
            <a:ext cx="510668" cy="438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5" idx="0"/>
          </p:cNvCxnSpPr>
          <p:nvPr/>
        </p:nvCxnSpPr>
        <p:spPr>
          <a:xfrm>
            <a:off x="6563072" y="4221088"/>
            <a:ext cx="0" cy="543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7" idx="1"/>
          </p:cNvCxnSpPr>
          <p:nvPr/>
        </p:nvCxnSpPr>
        <p:spPr>
          <a:xfrm>
            <a:off x="6631774" y="4930643"/>
            <a:ext cx="481490" cy="492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7"/>
            <a:endCxn id="7" idx="4"/>
          </p:cNvCxnSpPr>
          <p:nvPr/>
        </p:nvCxnSpPr>
        <p:spPr>
          <a:xfrm flipV="1">
            <a:off x="7250668" y="4979459"/>
            <a:ext cx="464532" cy="443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  <a:endCxn id="6" idx="4"/>
          </p:cNvCxnSpPr>
          <p:nvPr/>
        </p:nvCxnSpPr>
        <p:spPr>
          <a:xfrm flipV="1">
            <a:off x="7715200" y="4221088"/>
            <a:ext cx="0" cy="564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5"/>
            <a:endCxn id="6" idx="1"/>
          </p:cNvCxnSpPr>
          <p:nvPr/>
        </p:nvCxnSpPr>
        <p:spPr>
          <a:xfrm>
            <a:off x="7279846" y="3616566"/>
            <a:ext cx="366652" cy="438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6"/>
            <a:endCxn id="6" idx="2"/>
          </p:cNvCxnSpPr>
          <p:nvPr/>
        </p:nvCxnSpPr>
        <p:spPr>
          <a:xfrm>
            <a:off x="6660232" y="4123928"/>
            <a:ext cx="9578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0232" y="4581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41606" y="46004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156176" y="3356992"/>
            <a:ext cx="2088232" cy="18200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580112" y="5734997"/>
            <a:ext cx="361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 2-clique (</a:t>
            </a:r>
            <a:r>
              <a:rPr lang="en-US" altLang="zh-CN" b="1" i="1" dirty="0" smtClean="0"/>
              <a:t>X </a:t>
            </a:r>
            <a:r>
              <a:rPr lang="en-US" altLang="zh-CN" b="1" dirty="0" smtClean="0"/>
              <a:t>and </a:t>
            </a:r>
            <a:r>
              <a:rPr lang="en-US" altLang="zh-CN" b="1" i="1" dirty="0" smtClean="0"/>
              <a:t>Y </a:t>
            </a:r>
            <a:r>
              <a:rPr lang="en-US" altLang="zh-CN" b="1" dirty="0" smtClean="0"/>
              <a:t>are not close inside the clique) </a:t>
            </a:r>
            <a:endParaRPr lang="zh-CN" altLang="en-US" b="1" dirty="0"/>
          </a:p>
        </p:txBody>
      </p:sp>
      <p:cxnSp>
        <p:nvCxnSpPr>
          <p:cNvPr id="37" name="Straight Connector 36"/>
          <p:cNvCxnSpPr>
            <a:stCxn id="35" idx="0"/>
          </p:cNvCxnSpPr>
          <p:nvPr/>
        </p:nvCxnSpPr>
        <p:spPr>
          <a:xfrm flipV="1">
            <a:off x="7388337" y="5177010"/>
            <a:ext cx="424023" cy="557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691680" y="652534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val 42"/>
          <p:cNvSpPr/>
          <p:nvPr/>
        </p:nvSpPr>
        <p:spPr>
          <a:xfrm>
            <a:off x="755576" y="652534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Oval 43"/>
          <p:cNvSpPr/>
          <p:nvPr/>
        </p:nvSpPr>
        <p:spPr>
          <a:xfrm>
            <a:off x="2649488" y="652534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/>
          <p:cNvSpPr/>
          <p:nvPr/>
        </p:nvSpPr>
        <p:spPr>
          <a:xfrm>
            <a:off x="1691680" y="580526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Connector 46"/>
          <p:cNvCxnSpPr>
            <a:stCxn id="43" idx="6"/>
            <a:endCxn id="42" idx="2"/>
          </p:cNvCxnSpPr>
          <p:nvPr/>
        </p:nvCxnSpPr>
        <p:spPr>
          <a:xfrm>
            <a:off x="949896" y="6622504"/>
            <a:ext cx="741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6"/>
            <a:endCxn id="44" idx="2"/>
          </p:cNvCxnSpPr>
          <p:nvPr/>
        </p:nvCxnSpPr>
        <p:spPr>
          <a:xfrm>
            <a:off x="1886000" y="6622504"/>
            <a:ext cx="763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4"/>
          </p:cNvCxnSpPr>
          <p:nvPr/>
        </p:nvCxnSpPr>
        <p:spPr>
          <a:xfrm flipV="1">
            <a:off x="1788840" y="5999584"/>
            <a:ext cx="0" cy="52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87824" y="644404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(A fragile CS)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841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(3/4): Based on Degree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CS is a </a:t>
                </a:r>
                <a:r>
                  <a:rPr lang="en-US" altLang="zh-CN" i="1" dirty="0" smtClean="0"/>
                  <a:t>k-</a:t>
                </a:r>
                <a:r>
                  <a:rPr lang="en-US" altLang="zh-CN" dirty="0" err="1" smtClean="0"/>
                  <a:t>plex</a:t>
                </a:r>
                <a:r>
                  <a:rPr lang="en-US" altLang="zh-CN" dirty="0" smtClean="0"/>
                  <a:t> (A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maximal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subgraph</a:t>
                </a:r>
                <a:r>
                  <a:rPr lang="en-US" altLang="zh-CN" dirty="0" smtClean="0"/>
                  <a:t> with </a:t>
                </a:r>
                <a:r>
                  <a:rPr lang="en-US" altLang="zh-CN" i="1" dirty="0" smtClean="0"/>
                  <a:t>g </a:t>
                </a:r>
                <a:r>
                  <a:rPr lang="en-US" altLang="zh-CN" dirty="0" smtClean="0"/>
                  <a:t>nodes in which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 CS is a </a:t>
                </a:r>
                <a:r>
                  <a:rPr lang="en-US" altLang="zh-CN" i="1" dirty="0" smtClean="0"/>
                  <a:t>k-</a:t>
                </a:r>
                <a:r>
                  <a:rPr lang="en-US" altLang="zh-CN" dirty="0" smtClean="0"/>
                  <a:t>core (A maximal </a:t>
                </a:r>
                <a:r>
                  <a:rPr lang="en-US" altLang="zh-CN" dirty="0" err="1" smtClean="0"/>
                  <a:t>subgraph</a:t>
                </a:r>
                <a:r>
                  <a:rPr lang="en-US" altLang="zh-CN" dirty="0" smtClean="0"/>
                  <a:t> in 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𝐶𝑆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Limitation</a:t>
                </a:r>
              </a:p>
              <a:p>
                <a:pPr lvl="1"/>
                <a:r>
                  <a:rPr lang="en-US" altLang="zh-CN" dirty="0" smtClean="0"/>
                  <a:t>The subgroups are very sensitive to the selection of </a:t>
                </a:r>
                <a:r>
                  <a:rPr lang="en-US" altLang="zh-CN" i="1" dirty="0" smtClean="0"/>
                  <a:t>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Definition (4/4): Based on Inside-Outside Relations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Preliminary: The </a:t>
                </a:r>
                <a:r>
                  <a:rPr lang="en-US" altLang="zh-CN" b="1" dirty="0" smtClean="0"/>
                  <a:t>edge connectivity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of node </a:t>
                </a:r>
                <a:r>
                  <a:rPr lang="en-US" altLang="zh-CN" i="1" dirty="0" smtClean="0"/>
                  <a:t>i </a:t>
                </a:r>
                <a:r>
                  <a:rPr lang="en-US" altLang="zh-CN" dirty="0" smtClean="0"/>
                  <a:t>and</a:t>
                </a:r>
                <a:r>
                  <a:rPr lang="en-US" altLang="zh-CN" i="1" dirty="0" smtClean="0"/>
                  <a:t> j,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, is the </a:t>
                </a:r>
                <a:r>
                  <a:rPr lang="en-US" altLang="zh-CN" b="1" dirty="0" smtClean="0"/>
                  <a:t>minimal</a:t>
                </a:r>
                <a:r>
                  <a:rPr lang="en-US" altLang="zh-CN" dirty="0" smtClean="0"/>
                  <a:t> number of edges that must be removed to make </a:t>
                </a:r>
                <a:r>
                  <a:rPr lang="en-US" altLang="zh-CN" i="1" dirty="0" smtClean="0"/>
                  <a:t>i </a:t>
                </a:r>
                <a:r>
                  <a:rPr lang="en-US" altLang="zh-CN" dirty="0" smtClean="0"/>
                  <a:t>and </a:t>
                </a:r>
                <a:r>
                  <a:rPr lang="en-US" altLang="zh-CN" i="1" dirty="0" smtClean="0"/>
                  <a:t>j </a:t>
                </a:r>
                <a:r>
                  <a:rPr lang="en-US" altLang="zh-CN" dirty="0" smtClean="0"/>
                  <a:t>disconnected. </a:t>
                </a:r>
              </a:p>
              <a:p>
                <a:r>
                  <a:rPr lang="en-US" altLang="zh-CN" dirty="0" smtClean="0"/>
                  <a:t>A CS is a Lambda Set: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𝐶𝑆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∉</m:t>
                    </m:r>
                    <m:r>
                      <a:rPr lang="en-US" altLang="zh-CN" b="0" i="1" smtClean="0">
                        <a:latin typeface="Cambria Math"/>
                      </a:rPr>
                      <m:t>𝐶𝑆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A useful feature is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graph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∩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or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Therefore the CSs form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a hierarchical structure</a:t>
                </a:r>
                <a:r>
                  <a:rPr lang="en-US" altLang="zh-CN" dirty="0" smtClean="0"/>
                  <a:t>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  <a:blipFill rotWithShape="1">
                <a:blip r:embed="rId2"/>
                <a:stretch>
                  <a:fillRect l="-1564" t="-1617" r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4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 the Subgroup Cohesion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Method 1: If we contract a subgroup into a node, we get a new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dirty="0" smtClean="0"/>
                  <a:t>, then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𝐶𝑜h𝑒𝑠𝑖𝑜𝑛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𝐷𝑒𝑛𝑠𝑖𝑡𝑦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𝑠𝑢𝑏𝑔𝑟𝑜𝑢𝑝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𝐷𝑒𝑛𝑠𝑖𝑡𝑦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Method 2: Consider the probability of observing at least </a:t>
                </a:r>
                <a:r>
                  <a:rPr lang="en-US" altLang="zh-CN" b="1" i="1" dirty="0" smtClean="0"/>
                  <a:t>q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edges inside a subgroup with size </a:t>
                </a:r>
                <a:r>
                  <a:rPr lang="en-US" altLang="zh-CN" b="1" i="1" dirty="0" err="1" smtClean="0"/>
                  <a:t>g</a:t>
                </a:r>
                <a:r>
                  <a:rPr lang="en-US" altLang="zh-CN" b="1" i="1" baseline="-25000" dirty="0" err="1" smtClean="0"/>
                  <a:t>s</a:t>
                </a:r>
                <a:r>
                  <a:rPr lang="en-US" altLang="zh-CN" i="1" baseline="-25000" dirty="0" smtClean="0"/>
                  <a:t>,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in a graph of </a:t>
                </a:r>
                <a:r>
                  <a:rPr lang="en-US" altLang="zh-CN" b="1" i="1" dirty="0" smtClean="0"/>
                  <a:t>g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nodes and </a:t>
                </a:r>
                <a:r>
                  <a:rPr lang="en-US" altLang="zh-CN" b="1" i="1" dirty="0" smtClean="0"/>
                  <a:t>L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edges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𝐶𝑜h𝑒𝑛𝑠𝑖𝑜𝑛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𝑒𝑑𝑔𝑒𝐼𝑛𝑠𝑖𝑑𝑒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#≥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⁡{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−1)/2−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−1)/2−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−1)/2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−1)/2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1481" t="-240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8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Extension (1/3): Digraph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040560"/>
          </a:xfrm>
        </p:spPr>
        <p:txBody>
          <a:bodyPr/>
          <a:lstStyle/>
          <a:p>
            <a:r>
              <a:rPr lang="en-US" altLang="zh-CN" dirty="0" smtClean="0"/>
              <a:t>For definition 1: clique for digraph  </a:t>
            </a:r>
          </a:p>
          <a:p>
            <a:r>
              <a:rPr lang="en-US" altLang="zh-CN" dirty="0" smtClean="0"/>
              <a:t>For definition 2 to 4 (all care about connectivity)</a:t>
            </a:r>
            <a:br>
              <a:rPr lang="en-US" altLang="zh-CN" dirty="0" smtClean="0"/>
            </a:br>
            <a:r>
              <a:rPr lang="en-US" altLang="zh-CN" dirty="0" smtClean="0"/>
              <a:t>Use one of these digraph-</a:t>
            </a:r>
            <a:r>
              <a:rPr lang="en-US" altLang="zh-CN" dirty="0" err="1" smtClean="0"/>
              <a:t>connectivities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Weakly connected: a </a:t>
            </a:r>
            <a:r>
              <a:rPr lang="en-US" altLang="zh-CN" dirty="0" err="1" smtClean="0"/>
              <a:t>semipath</a:t>
            </a:r>
            <a:r>
              <a:rPr lang="en-US" altLang="zh-CN" dirty="0" smtClean="0"/>
              <a:t> between </a:t>
            </a:r>
            <a:r>
              <a:rPr lang="en-US" altLang="zh-CN" i="1" dirty="0" smtClean="0"/>
              <a:t>i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Unilaterally connected: a path from either </a:t>
            </a:r>
            <a:r>
              <a:rPr lang="en-US" altLang="zh-CN" i="1" dirty="0" smtClean="0"/>
              <a:t>i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j</a:t>
            </a:r>
            <a:r>
              <a:rPr lang="en-US" altLang="zh-CN" dirty="0"/>
              <a:t> </a:t>
            </a:r>
            <a:r>
              <a:rPr lang="en-US" altLang="zh-CN" dirty="0" smtClean="0"/>
              <a:t>or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i</a:t>
            </a:r>
          </a:p>
          <a:p>
            <a:pPr lvl="1"/>
            <a:r>
              <a:rPr lang="en-US" altLang="zh-CN" dirty="0" smtClean="0"/>
              <a:t>Strongly connected: Both paths from </a:t>
            </a:r>
            <a:r>
              <a:rPr lang="en-US" altLang="zh-CN" i="1" dirty="0" smtClean="0"/>
              <a:t>i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i</a:t>
            </a:r>
          </a:p>
          <a:p>
            <a:pPr lvl="1"/>
            <a:r>
              <a:rPr lang="en-US" altLang="zh-CN" dirty="0" smtClean="0"/>
              <a:t>Recursively connected: </a:t>
            </a:r>
            <a:r>
              <a:rPr lang="en-US" altLang="zh-CN" i="1" dirty="0" smtClean="0"/>
              <a:t>i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are strongly connected, and the forward and backward paths contain the same nodes and arcs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7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928992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Application: Code to Feature</a:t>
            </a:r>
            <a:endParaRPr lang="en-US" i="1" dirty="0"/>
          </a:p>
        </p:txBody>
      </p:sp>
      <p:pic>
        <p:nvPicPr>
          <p:cNvPr id="1026" name="Picture 2" descr="http://featurevisu.sosy-lab.org/images/Bali2Ja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5616624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2145630"/>
            <a:ext cx="3219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Actor = Class, Function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Edge = Call, Reference, …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Cohesive Subgroup = Feature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630932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Sven </a:t>
            </a:r>
            <a:r>
              <a:rPr lang="en-US" b="1" dirty="0" err="1" smtClean="0"/>
              <a:t>Apel</a:t>
            </a:r>
            <a:r>
              <a:rPr lang="en-US" b="1" dirty="0" smtClean="0"/>
              <a:t>, Dirk Beyer</a:t>
            </a:r>
            <a:r>
              <a:rPr lang="en-US" dirty="0" smtClean="0"/>
              <a:t>. Feature </a:t>
            </a:r>
            <a:r>
              <a:rPr lang="en-US" dirty="0"/>
              <a:t>Cohesion in Software Product </a:t>
            </a:r>
            <a:r>
              <a:rPr lang="en-US" dirty="0" smtClean="0"/>
              <a:t>Lines :An </a:t>
            </a:r>
            <a:r>
              <a:rPr lang="en-US" dirty="0"/>
              <a:t>Exploratory </a:t>
            </a:r>
            <a:r>
              <a:rPr lang="en-US" dirty="0" smtClean="0"/>
              <a:t>Study</a:t>
            </a:r>
            <a:r>
              <a:rPr lang="en-US" b="1" dirty="0" smtClean="0"/>
              <a:t>. ICSE ‘11</a:t>
            </a:r>
            <a:endParaRPr lang="en-US" b="1" dirty="0"/>
          </a:p>
        </p:txBody>
      </p:sp>
      <p:sp>
        <p:nvSpPr>
          <p:cNvPr id="3" name="Rectangular Callout 2"/>
          <p:cNvSpPr/>
          <p:nvPr/>
        </p:nvSpPr>
        <p:spPr>
          <a:xfrm>
            <a:off x="6444208" y="5193196"/>
            <a:ext cx="2066895" cy="684076"/>
          </a:xfrm>
          <a:prstGeom prst="wedgeRectCallout">
            <a:avLst>
              <a:gd name="adj1" fmla="val -75519"/>
              <a:gd name="adj2" fmla="val 30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the cohesion visually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Extension (2/3): Valued Relation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Connectivity </a:t>
                </a:r>
                <a:r>
                  <a:rPr lang="en-US" altLang="zh-CN" b="1" dirty="0" smtClean="0"/>
                  <a:t>at Level </a:t>
                </a:r>
                <a:r>
                  <a:rPr lang="en-US" altLang="zh-CN" b="1" i="1" dirty="0" smtClean="0"/>
                  <a:t>C</a:t>
                </a:r>
                <a:endParaRPr lang="en-US" altLang="zh-CN" b="1" dirty="0" smtClean="0"/>
              </a:p>
              <a:p>
                <a:pPr lvl="1"/>
                <a:r>
                  <a:rPr lang="en-US" altLang="zh-CN" i="1" dirty="0" smtClean="0"/>
                  <a:t>i </a:t>
                </a:r>
                <a:r>
                  <a:rPr lang="en-US" altLang="zh-CN" dirty="0" smtClean="0"/>
                  <a:t>and </a:t>
                </a:r>
                <a:r>
                  <a:rPr lang="en-US" altLang="zh-CN" i="1" dirty="0" smtClean="0"/>
                  <a:t>j </a:t>
                </a:r>
                <a:r>
                  <a:rPr lang="en-US" altLang="zh-CN" dirty="0" smtClean="0"/>
                  <a:t>are connected at level </a:t>
                </a:r>
                <a:r>
                  <a:rPr lang="en-US" altLang="zh-CN" i="1" dirty="0" smtClean="0"/>
                  <a:t>C </a:t>
                </a:r>
                <a:r>
                  <a:rPr lang="en-US" altLang="zh-CN" dirty="0" smtClean="0"/>
                  <a:t>if all the edges in the (semi-)path are valued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zh-CN" i="1" dirty="0" smtClean="0"/>
              </a:p>
              <a:p>
                <a:r>
                  <a:rPr lang="en-US" altLang="zh-CN" dirty="0" smtClean="0"/>
                  <a:t>Cohesive Subgroup </a:t>
                </a:r>
                <a:r>
                  <a:rPr lang="en-US" altLang="zh-CN" b="1" dirty="0" smtClean="0"/>
                  <a:t>at</a:t>
                </a:r>
                <a:r>
                  <a:rPr lang="en-US" altLang="zh-CN" dirty="0" smtClean="0"/>
                  <a:t> </a:t>
                </a:r>
                <a:r>
                  <a:rPr lang="en-US" altLang="zh-CN" b="1" dirty="0" smtClean="0"/>
                  <a:t>Level </a:t>
                </a:r>
                <a:r>
                  <a:rPr lang="en-US" altLang="zh-CN" b="1" i="1" dirty="0" smtClean="0"/>
                  <a:t>C</a:t>
                </a:r>
                <a:endParaRPr lang="en-US" altLang="zh-CN" b="1" dirty="0" smtClean="0"/>
              </a:p>
              <a:p>
                <a:pPr lvl="1"/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31640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71800" y="45535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24" y="44011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1920" y="53012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547664" y="4401108"/>
            <a:ext cx="1224136" cy="26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  <a:endCxn id="6" idx="2"/>
          </p:cNvCxnSpPr>
          <p:nvPr/>
        </p:nvCxnSpPr>
        <p:spPr>
          <a:xfrm flipV="1">
            <a:off x="2956188" y="4509120"/>
            <a:ext cx="1831836" cy="22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1"/>
          </p:cNvCxnSpPr>
          <p:nvPr/>
        </p:nvCxnSpPr>
        <p:spPr>
          <a:xfrm>
            <a:off x="2987824" y="4769532"/>
            <a:ext cx="895732" cy="56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7"/>
            <a:endCxn id="6" idx="3"/>
          </p:cNvCxnSpPr>
          <p:nvPr/>
        </p:nvCxnSpPr>
        <p:spPr>
          <a:xfrm flipV="1">
            <a:off x="4036308" y="4585496"/>
            <a:ext cx="783352" cy="74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1720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7509" y="4261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29744" y="5035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0104" y="498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55776" y="3861048"/>
            <a:ext cx="2880320" cy="20162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08104" y="5477162"/>
            <a:ext cx="2874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Cohesive Group at Level 2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2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Extension (3/3): Two-Mode Networks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9931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 two-mode network: Two kinds of </a:t>
            </a:r>
            <a:r>
              <a:rPr lang="en-US" altLang="zh-CN" dirty="0" smtClean="0"/>
              <a:t>nodes (actors and events), </a:t>
            </a:r>
            <a:r>
              <a:rPr lang="en-US" altLang="zh-CN" dirty="0" smtClean="0"/>
              <a:t>relations are between different kinds of </a:t>
            </a:r>
            <a:r>
              <a:rPr lang="en-US" altLang="zh-CN" dirty="0" smtClean="0"/>
              <a:t>nodes</a:t>
            </a:r>
            <a:endParaRPr lang="en-US" altLang="zh-CN" dirty="0" smtClean="0"/>
          </a:p>
          <a:p>
            <a:r>
              <a:rPr lang="en-US" altLang="zh-CN" dirty="0" smtClean="0"/>
              <a:t>Represent two-mode networks</a:t>
            </a:r>
          </a:p>
          <a:p>
            <a:pPr lvl="1"/>
            <a:r>
              <a:rPr lang="en-US" altLang="zh-CN" dirty="0" smtClean="0"/>
              <a:t>Affiliation Matrix</a:t>
            </a:r>
          </a:p>
          <a:p>
            <a:pPr lvl="1"/>
            <a:r>
              <a:rPr lang="en-US" altLang="zh-CN" dirty="0" smtClean="0"/>
              <a:t>Bipartite Graph</a:t>
            </a:r>
          </a:p>
          <a:p>
            <a:pPr lvl="1"/>
            <a:r>
              <a:rPr lang="en-US" altLang="zh-CN" dirty="0" err="1" smtClean="0"/>
              <a:t>Hypergraph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6160970" y="2996952"/>
            <a:ext cx="864096" cy="23042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7817154" y="2996952"/>
            <a:ext cx="864096" cy="23042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4168" y="5373216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9162" y="5373216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Clubs</a:t>
            </a:r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49002" y="3573016"/>
            <a:ext cx="19442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9002" y="3573016"/>
            <a:ext cx="2002817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23407" y="3645024"/>
            <a:ext cx="186981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49002" y="4149080"/>
            <a:ext cx="19442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47355" y="51278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72835" y="5373216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 1</a:t>
            </a:r>
            <a:endParaRPr lang="zh-CN" altLang="en-US" dirty="0"/>
          </a:p>
        </p:txBody>
      </p:sp>
      <p:sp>
        <p:nvSpPr>
          <p:cNvPr id="23" name="Oval 22"/>
          <p:cNvSpPr/>
          <p:nvPr/>
        </p:nvSpPr>
        <p:spPr>
          <a:xfrm>
            <a:off x="3818019" y="533462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43499" y="5579948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 2</a:t>
            </a:r>
            <a:endParaRPr lang="zh-CN" altLang="en-US" dirty="0"/>
          </a:p>
        </p:txBody>
      </p:sp>
      <p:sp>
        <p:nvSpPr>
          <p:cNvPr id="25" name="Oval 24"/>
          <p:cNvSpPr/>
          <p:nvPr/>
        </p:nvSpPr>
        <p:spPr>
          <a:xfrm>
            <a:off x="2940987" y="605470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66467" y="6300028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 3</a:t>
            </a:r>
            <a:endParaRPr lang="zh-CN" altLang="en-US" dirty="0"/>
          </a:p>
        </p:txBody>
      </p:sp>
      <p:sp>
        <p:nvSpPr>
          <p:cNvPr id="27" name="Freeform 26"/>
          <p:cNvSpPr/>
          <p:nvPr/>
        </p:nvSpPr>
        <p:spPr>
          <a:xfrm>
            <a:off x="1263492" y="4999512"/>
            <a:ext cx="2375065" cy="1769423"/>
          </a:xfrm>
          <a:custGeom>
            <a:avLst/>
            <a:gdLst>
              <a:gd name="connsiteX0" fmla="*/ 23751 w 2375065"/>
              <a:gd name="connsiteY0" fmla="*/ 213756 h 1769423"/>
              <a:gd name="connsiteX1" fmla="*/ 23751 w 2375065"/>
              <a:gd name="connsiteY1" fmla="*/ 213756 h 1769423"/>
              <a:gd name="connsiteX2" fmla="*/ 71252 w 2375065"/>
              <a:gd name="connsiteY2" fmla="*/ 320633 h 1769423"/>
              <a:gd name="connsiteX3" fmla="*/ 166255 w 2375065"/>
              <a:gd name="connsiteY3" fmla="*/ 403761 h 1769423"/>
              <a:gd name="connsiteX4" fmla="*/ 261257 w 2375065"/>
              <a:gd name="connsiteY4" fmla="*/ 510639 h 1769423"/>
              <a:gd name="connsiteX5" fmla="*/ 308758 w 2375065"/>
              <a:gd name="connsiteY5" fmla="*/ 558140 h 1769423"/>
              <a:gd name="connsiteX6" fmla="*/ 498764 w 2375065"/>
              <a:gd name="connsiteY6" fmla="*/ 760020 h 1769423"/>
              <a:gd name="connsiteX7" fmla="*/ 534390 w 2375065"/>
              <a:gd name="connsiteY7" fmla="*/ 795646 h 1769423"/>
              <a:gd name="connsiteX8" fmla="*/ 617517 w 2375065"/>
              <a:gd name="connsiteY8" fmla="*/ 866898 h 1769423"/>
              <a:gd name="connsiteX9" fmla="*/ 653143 w 2375065"/>
              <a:gd name="connsiteY9" fmla="*/ 890649 h 1769423"/>
              <a:gd name="connsiteX10" fmla="*/ 688769 w 2375065"/>
              <a:gd name="connsiteY10" fmla="*/ 926275 h 1769423"/>
              <a:gd name="connsiteX11" fmla="*/ 771896 w 2375065"/>
              <a:gd name="connsiteY11" fmla="*/ 985652 h 1769423"/>
              <a:gd name="connsiteX12" fmla="*/ 783771 w 2375065"/>
              <a:gd name="connsiteY12" fmla="*/ 1021278 h 1769423"/>
              <a:gd name="connsiteX13" fmla="*/ 760021 w 2375065"/>
              <a:gd name="connsiteY13" fmla="*/ 1080654 h 1769423"/>
              <a:gd name="connsiteX14" fmla="*/ 700644 w 2375065"/>
              <a:gd name="connsiteY14" fmla="*/ 1175657 h 1769423"/>
              <a:gd name="connsiteX15" fmla="*/ 688769 w 2375065"/>
              <a:gd name="connsiteY15" fmla="*/ 1211283 h 1769423"/>
              <a:gd name="connsiteX16" fmla="*/ 665018 w 2375065"/>
              <a:gd name="connsiteY16" fmla="*/ 1246909 h 1769423"/>
              <a:gd name="connsiteX17" fmla="*/ 629392 w 2375065"/>
              <a:gd name="connsiteY17" fmla="*/ 1306285 h 1769423"/>
              <a:gd name="connsiteX18" fmla="*/ 593766 w 2375065"/>
              <a:gd name="connsiteY18" fmla="*/ 1377537 h 1769423"/>
              <a:gd name="connsiteX19" fmla="*/ 629392 w 2375065"/>
              <a:gd name="connsiteY19" fmla="*/ 1413163 h 1769423"/>
              <a:gd name="connsiteX20" fmla="*/ 712520 w 2375065"/>
              <a:gd name="connsiteY20" fmla="*/ 1460665 h 1769423"/>
              <a:gd name="connsiteX21" fmla="*/ 783771 w 2375065"/>
              <a:gd name="connsiteY21" fmla="*/ 1484415 h 1769423"/>
              <a:gd name="connsiteX22" fmla="*/ 878774 w 2375065"/>
              <a:gd name="connsiteY22" fmla="*/ 1531917 h 1769423"/>
              <a:gd name="connsiteX23" fmla="*/ 914400 w 2375065"/>
              <a:gd name="connsiteY23" fmla="*/ 1543792 h 1769423"/>
              <a:gd name="connsiteX24" fmla="*/ 1009403 w 2375065"/>
              <a:gd name="connsiteY24" fmla="*/ 1567543 h 1769423"/>
              <a:gd name="connsiteX25" fmla="*/ 1151907 w 2375065"/>
              <a:gd name="connsiteY25" fmla="*/ 1662545 h 1769423"/>
              <a:gd name="connsiteX26" fmla="*/ 1187533 w 2375065"/>
              <a:gd name="connsiteY26" fmla="*/ 1686296 h 1769423"/>
              <a:gd name="connsiteX27" fmla="*/ 1270660 w 2375065"/>
              <a:gd name="connsiteY27" fmla="*/ 1698171 h 1769423"/>
              <a:gd name="connsiteX28" fmla="*/ 1353787 w 2375065"/>
              <a:gd name="connsiteY28" fmla="*/ 1733797 h 1769423"/>
              <a:gd name="connsiteX29" fmla="*/ 1425039 w 2375065"/>
              <a:gd name="connsiteY29" fmla="*/ 1769423 h 1769423"/>
              <a:gd name="connsiteX30" fmla="*/ 1888177 w 2375065"/>
              <a:gd name="connsiteY30" fmla="*/ 1745672 h 1769423"/>
              <a:gd name="connsiteX31" fmla="*/ 2006930 w 2375065"/>
              <a:gd name="connsiteY31" fmla="*/ 1710046 h 1769423"/>
              <a:gd name="connsiteX32" fmla="*/ 2090057 w 2375065"/>
              <a:gd name="connsiteY32" fmla="*/ 1686296 h 1769423"/>
              <a:gd name="connsiteX33" fmla="*/ 2173184 w 2375065"/>
              <a:gd name="connsiteY33" fmla="*/ 1650670 h 1769423"/>
              <a:gd name="connsiteX34" fmla="*/ 2208810 w 2375065"/>
              <a:gd name="connsiteY34" fmla="*/ 1626919 h 1769423"/>
              <a:gd name="connsiteX35" fmla="*/ 2244436 w 2375065"/>
              <a:gd name="connsiteY35" fmla="*/ 1615044 h 1769423"/>
              <a:gd name="connsiteX36" fmla="*/ 2327564 w 2375065"/>
              <a:gd name="connsiteY36" fmla="*/ 1531917 h 1769423"/>
              <a:gd name="connsiteX37" fmla="*/ 2363190 w 2375065"/>
              <a:gd name="connsiteY37" fmla="*/ 1496291 h 1769423"/>
              <a:gd name="connsiteX38" fmla="*/ 2375065 w 2375065"/>
              <a:gd name="connsiteY38" fmla="*/ 1460665 h 1769423"/>
              <a:gd name="connsiteX39" fmla="*/ 2327564 w 2375065"/>
              <a:gd name="connsiteY39" fmla="*/ 1330036 h 1769423"/>
              <a:gd name="connsiteX40" fmla="*/ 2315688 w 2375065"/>
              <a:gd name="connsiteY40" fmla="*/ 1294410 h 1769423"/>
              <a:gd name="connsiteX41" fmla="*/ 2291938 w 2375065"/>
              <a:gd name="connsiteY41" fmla="*/ 1258784 h 1769423"/>
              <a:gd name="connsiteX42" fmla="*/ 2280062 w 2375065"/>
              <a:gd name="connsiteY42" fmla="*/ 1223158 h 1769423"/>
              <a:gd name="connsiteX43" fmla="*/ 2244436 w 2375065"/>
              <a:gd name="connsiteY43" fmla="*/ 1187532 h 1769423"/>
              <a:gd name="connsiteX44" fmla="*/ 2185060 w 2375065"/>
              <a:gd name="connsiteY44" fmla="*/ 1068779 h 1769423"/>
              <a:gd name="connsiteX45" fmla="*/ 2173184 w 2375065"/>
              <a:gd name="connsiteY45" fmla="*/ 1021278 h 1769423"/>
              <a:gd name="connsiteX46" fmla="*/ 2149434 w 2375065"/>
              <a:gd name="connsiteY46" fmla="*/ 985652 h 1769423"/>
              <a:gd name="connsiteX47" fmla="*/ 2125683 w 2375065"/>
              <a:gd name="connsiteY47" fmla="*/ 938150 h 1769423"/>
              <a:gd name="connsiteX48" fmla="*/ 2042556 w 2375065"/>
              <a:gd name="connsiteY48" fmla="*/ 843148 h 1769423"/>
              <a:gd name="connsiteX49" fmla="*/ 1971304 w 2375065"/>
              <a:gd name="connsiteY49" fmla="*/ 736270 h 1769423"/>
              <a:gd name="connsiteX50" fmla="*/ 1888177 w 2375065"/>
              <a:gd name="connsiteY50" fmla="*/ 641267 h 1769423"/>
              <a:gd name="connsiteX51" fmla="*/ 1805049 w 2375065"/>
              <a:gd name="connsiteY51" fmla="*/ 558140 h 1769423"/>
              <a:gd name="connsiteX52" fmla="*/ 1710047 w 2375065"/>
              <a:gd name="connsiteY52" fmla="*/ 439387 h 1769423"/>
              <a:gd name="connsiteX53" fmla="*/ 1579418 w 2375065"/>
              <a:gd name="connsiteY53" fmla="*/ 320633 h 1769423"/>
              <a:gd name="connsiteX54" fmla="*/ 1543792 w 2375065"/>
              <a:gd name="connsiteY54" fmla="*/ 285007 h 1769423"/>
              <a:gd name="connsiteX55" fmla="*/ 1508166 w 2375065"/>
              <a:gd name="connsiteY55" fmla="*/ 261257 h 1769423"/>
              <a:gd name="connsiteX56" fmla="*/ 1460665 w 2375065"/>
              <a:gd name="connsiteY56" fmla="*/ 225631 h 1769423"/>
              <a:gd name="connsiteX57" fmla="*/ 1353787 w 2375065"/>
              <a:gd name="connsiteY57" fmla="*/ 142504 h 1769423"/>
              <a:gd name="connsiteX58" fmla="*/ 1330036 w 2375065"/>
              <a:gd name="connsiteY58" fmla="*/ 106878 h 1769423"/>
              <a:gd name="connsiteX59" fmla="*/ 1258784 w 2375065"/>
              <a:gd name="connsiteY59" fmla="*/ 71252 h 1769423"/>
              <a:gd name="connsiteX60" fmla="*/ 1175657 w 2375065"/>
              <a:gd name="connsiteY60" fmla="*/ 35626 h 1769423"/>
              <a:gd name="connsiteX61" fmla="*/ 1021278 w 2375065"/>
              <a:gd name="connsiteY61" fmla="*/ 0 h 1769423"/>
              <a:gd name="connsiteX62" fmla="*/ 510639 w 2375065"/>
              <a:gd name="connsiteY62" fmla="*/ 11875 h 1769423"/>
              <a:gd name="connsiteX63" fmla="*/ 391886 w 2375065"/>
              <a:gd name="connsiteY63" fmla="*/ 47501 h 1769423"/>
              <a:gd name="connsiteX64" fmla="*/ 308758 w 2375065"/>
              <a:gd name="connsiteY64" fmla="*/ 59376 h 1769423"/>
              <a:gd name="connsiteX65" fmla="*/ 237507 w 2375065"/>
              <a:gd name="connsiteY65" fmla="*/ 83127 h 1769423"/>
              <a:gd name="connsiteX66" fmla="*/ 201881 w 2375065"/>
              <a:gd name="connsiteY66" fmla="*/ 118753 h 1769423"/>
              <a:gd name="connsiteX67" fmla="*/ 178130 w 2375065"/>
              <a:gd name="connsiteY67" fmla="*/ 154379 h 1769423"/>
              <a:gd name="connsiteX68" fmla="*/ 142504 w 2375065"/>
              <a:gd name="connsiteY68" fmla="*/ 166254 h 1769423"/>
              <a:gd name="connsiteX69" fmla="*/ 59377 w 2375065"/>
              <a:gd name="connsiteY69" fmla="*/ 213756 h 1769423"/>
              <a:gd name="connsiteX70" fmla="*/ 0 w 2375065"/>
              <a:gd name="connsiteY70" fmla="*/ 201880 h 1769423"/>
              <a:gd name="connsiteX71" fmla="*/ 47501 w 2375065"/>
              <a:gd name="connsiteY71" fmla="*/ 166254 h 176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375065" h="1769423">
                <a:moveTo>
                  <a:pt x="23751" y="213756"/>
                </a:moveTo>
                <a:lnTo>
                  <a:pt x="23751" y="213756"/>
                </a:lnTo>
                <a:cubicBezTo>
                  <a:pt x="39585" y="249382"/>
                  <a:pt x="47860" y="289444"/>
                  <a:pt x="71252" y="320633"/>
                </a:cubicBezTo>
                <a:cubicBezTo>
                  <a:pt x="96499" y="354296"/>
                  <a:pt x="136501" y="374007"/>
                  <a:pt x="166255" y="403761"/>
                </a:cubicBezTo>
                <a:cubicBezTo>
                  <a:pt x="199960" y="437466"/>
                  <a:pt x="228926" y="475614"/>
                  <a:pt x="261257" y="510639"/>
                </a:cubicBezTo>
                <a:cubicBezTo>
                  <a:pt x="276445" y="527093"/>
                  <a:pt x="293695" y="541571"/>
                  <a:pt x="308758" y="558140"/>
                </a:cubicBezTo>
                <a:cubicBezTo>
                  <a:pt x="488228" y="755557"/>
                  <a:pt x="244089" y="505347"/>
                  <a:pt x="498764" y="760020"/>
                </a:cubicBezTo>
                <a:cubicBezTo>
                  <a:pt x="510639" y="771895"/>
                  <a:pt x="520955" y="785569"/>
                  <a:pt x="534390" y="795646"/>
                </a:cubicBezTo>
                <a:cubicBezTo>
                  <a:pt x="712282" y="929066"/>
                  <a:pt x="468656" y="742846"/>
                  <a:pt x="617517" y="866898"/>
                </a:cubicBezTo>
                <a:cubicBezTo>
                  <a:pt x="628481" y="876035"/>
                  <a:pt x="642179" y="881512"/>
                  <a:pt x="653143" y="890649"/>
                </a:cubicBezTo>
                <a:cubicBezTo>
                  <a:pt x="666045" y="901400"/>
                  <a:pt x="676018" y="915345"/>
                  <a:pt x="688769" y="926275"/>
                </a:cubicBezTo>
                <a:cubicBezTo>
                  <a:pt x="714546" y="948369"/>
                  <a:pt x="743702" y="966855"/>
                  <a:pt x="771896" y="985652"/>
                </a:cubicBezTo>
                <a:cubicBezTo>
                  <a:pt x="775854" y="997527"/>
                  <a:pt x="785324" y="1008857"/>
                  <a:pt x="783771" y="1021278"/>
                </a:cubicBezTo>
                <a:cubicBezTo>
                  <a:pt x="781127" y="1042430"/>
                  <a:pt x="767506" y="1060695"/>
                  <a:pt x="760021" y="1080654"/>
                </a:cubicBezTo>
                <a:cubicBezTo>
                  <a:pt x="735451" y="1146174"/>
                  <a:pt x="765438" y="1094664"/>
                  <a:pt x="700644" y="1175657"/>
                </a:cubicBezTo>
                <a:cubicBezTo>
                  <a:pt x="696686" y="1187532"/>
                  <a:pt x="694367" y="1200087"/>
                  <a:pt x="688769" y="1211283"/>
                </a:cubicBezTo>
                <a:cubicBezTo>
                  <a:pt x="682386" y="1224049"/>
                  <a:pt x="672582" y="1234806"/>
                  <a:pt x="665018" y="1246909"/>
                </a:cubicBezTo>
                <a:cubicBezTo>
                  <a:pt x="652785" y="1266482"/>
                  <a:pt x="639714" y="1285640"/>
                  <a:pt x="629392" y="1306285"/>
                </a:cubicBezTo>
                <a:cubicBezTo>
                  <a:pt x="580226" y="1404617"/>
                  <a:pt x="661833" y="1275437"/>
                  <a:pt x="593766" y="1377537"/>
                </a:cubicBezTo>
                <a:cubicBezTo>
                  <a:pt x="605641" y="1389412"/>
                  <a:pt x="616490" y="1402412"/>
                  <a:pt x="629392" y="1413163"/>
                </a:cubicBezTo>
                <a:cubicBezTo>
                  <a:pt x="649168" y="1429643"/>
                  <a:pt x="690182" y="1451730"/>
                  <a:pt x="712520" y="1460665"/>
                </a:cubicBezTo>
                <a:cubicBezTo>
                  <a:pt x="735764" y="1469963"/>
                  <a:pt x="761379" y="1473219"/>
                  <a:pt x="783771" y="1484415"/>
                </a:cubicBezTo>
                <a:cubicBezTo>
                  <a:pt x="815439" y="1500249"/>
                  <a:pt x="845185" y="1520721"/>
                  <a:pt x="878774" y="1531917"/>
                </a:cubicBezTo>
                <a:cubicBezTo>
                  <a:pt x="890649" y="1535875"/>
                  <a:pt x="902256" y="1540756"/>
                  <a:pt x="914400" y="1543792"/>
                </a:cubicBezTo>
                <a:cubicBezTo>
                  <a:pt x="934774" y="1548885"/>
                  <a:pt x="986430" y="1555012"/>
                  <a:pt x="1009403" y="1567543"/>
                </a:cubicBezTo>
                <a:cubicBezTo>
                  <a:pt x="1099399" y="1616632"/>
                  <a:pt x="1086079" y="1615525"/>
                  <a:pt x="1151907" y="1662545"/>
                </a:cubicBezTo>
                <a:cubicBezTo>
                  <a:pt x="1163521" y="1670841"/>
                  <a:pt x="1173862" y="1682195"/>
                  <a:pt x="1187533" y="1686296"/>
                </a:cubicBezTo>
                <a:cubicBezTo>
                  <a:pt x="1214343" y="1694339"/>
                  <a:pt x="1242951" y="1694213"/>
                  <a:pt x="1270660" y="1698171"/>
                </a:cubicBezTo>
                <a:cubicBezTo>
                  <a:pt x="1310630" y="1711494"/>
                  <a:pt x="1312698" y="1710317"/>
                  <a:pt x="1353787" y="1733797"/>
                </a:cubicBezTo>
                <a:cubicBezTo>
                  <a:pt x="1418243" y="1770630"/>
                  <a:pt x="1359722" y="1747651"/>
                  <a:pt x="1425039" y="1769423"/>
                </a:cubicBezTo>
                <a:lnTo>
                  <a:pt x="1888177" y="1745672"/>
                </a:lnTo>
                <a:cubicBezTo>
                  <a:pt x="1914325" y="1743848"/>
                  <a:pt x="1990206" y="1714227"/>
                  <a:pt x="2006930" y="1710046"/>
                </a:cubicBezTo>
                <a:cubicBezTo>
                  <a:pt x="2066575" y="1695135"/>
                  <a:pt x="2038948" y="1703332"/>
                  <a:pt x="2090057" y="1686296"/>
                </a:cubicBezTo>
                <a:cubicBezTo>
                  <a:pt x="2179499" y="1626667"/>
                  <a:pt x="2065826" y="1696681"/>
                  <a:pt x="2173184" y="1650670"/>
                </a:cubicBezTo>
                <a:cubicBezTo>
                  <a:pt x="2186302" y="1645048"/>
                  <a:pt x="2196044" y="1633302"/>
                  <a:pt x="2208810" y="1626919"/>
                </a:cubicBezTo>
                <a:cubicBezTo>
                  <a:pt x="2220006" y="1621321"/>
                  <a:pt x="2232561" y="1619002"/>
                  <a:pt x="2244436" y="1615044"/>
                </a:cubicBezTo>
                <a:lnTo>
                  <a:pt x="2327564" y="1531917"/>
                </a:lnTo>
                <a:lnTo>
                  <a:pt x="2363190" y="1496291"/>
                </a:lnTo>
                <a:cubicBezTo>
                  <a:pt x="2367148" y="1484416"/>
                  <a:pt x="2375065" y="1473183"/>
                  <a:pt x="2375065" y="1460665"/>
                </a:cubicBezTo>
                <a:cubicBezTo>
                  <a:pt x="2375065" y="1428087"/>
                  <a:pt x="2334181" y="1346578"/>
                  <a:pt x="2327564" y="1330036"/>
                </a:cubicBezTo>
                <a:cubicBezTo>
                  <a:pt x="2322915" y="1318414"/>
                  <a:pt x="2321286" y="1305606"/>
                  <a:pt x="2315688" y="1294410"/>
                </a:cubicBezTo>
                <a:cubicBezTo>
                  <a:pt x="2309305" y="1281645"/>
                  <a:pt x="2298321" y="1271549"/>
                  <a:pt x="2291938" y="1258784"/>
                </a:cubicBezTo>
                <a:cubicBezTo>
                  <a:pt x="2286340" y="1247588"/>
                  <a:pt x="2287006" y="1233573"/>
                  <a:pt x="2280062" y="1223158"/>
                </a:cubicBezTo>
                <a:cubicBezTo>
                  <a:pt x="2270746" y="1209184"/>
                  <a:pt x="2256311" y="1199407"/>
                  <a:pt x="2244436" y="1187532"/>
                </a:cubicBezTo>
                <a:cubicBezTo>
                  <a:pt x="2224644" y="1147948"/>
                  <a:pt x="2195794" y="1111714"/>
                  <a:pt x="2185060" y="1068779"/>
                </a:cubicBezTo>
                <a:cubicBezTo>
                  <a:pt x="2181101" y="1052945"/>
                  <a:pt x="2179613" y="1036279"/>
                  <a:pt x="2173184" y="1021278"/>
                </a:cubicBezTo>
                <a:cubicBezTo>
                  <a:pt x="2167562" y="1008160"/>
                  <a:pt x="2156515" y="998044"/>
                  <a:pt x="2149434" y="985652"/>
                </a:cubicBezTo>
                <a:cubicBezTo>
                  <a:pt x="2140651" y="970281"/>
                  <a:pt x="2135066" y="953162"/>
                  <a:pt x="2125683" y="938150"/>
                </a:cubicBezTo>
                <a:cubicBezTo>
                  <a:pt x="2065877" y="842460"/>
                  <a:pt x="2116208" y="938896"/>
                  <a:pt x="2042556" y="843148"/>
                </a:cubicBezTo>
                <a:cubicBezTo>
                  <a:pt x="2016450" y="809210"/>
                  <a:pt x="2001580" y="766546"/>
                  <a:pt x="1971304" y="736270"/>
                </a:cubicBezTo>
                <a:cubicBezTo>
                  <a:pt x="1850502" y="615468"/>
                  <a:pt x="2047671" y="815259"/>
                  <a:pt x="1888177" y="641267"/>
                </a:cubicBezTo>
                <a:cubicBezTo>
                  <a:pt x="1861698" y="612380"/>
                  <a:pt x="1829529" y="588740"/>
                  <a:pt x="1805049" y="558140"/>
                </a:cubicBezTo>
                <a:cubicBezTo>
                  <a:pt x="1773382" y="518556"/>
                  <a:pt x="1743428" y="477537"/>
                  <a:pt x="1710047" y="439387"/>
                </a:cubicBezTo>
                <a:cubicBezTo>
                  <a:pt x="1636671" y="355528"/>
                  <a:pt x="1653101" y="385106"/>
                  <a:pt x="1579418" y="320633"/>
                </a:cubicBezTo>
                <a:cubicBezTo>
                  <a:pt x="1566779" y="309574"/>
                  <a:pt x="1556694" y="295758"/>
                  <a:pt x="1543792" y="285007"/>
                </a:cubicBezTo>
                <a:cubicBezTo>
                  <a:pt x="1532828" y="275870"/>
                  <a:pt x="1519780" y="269553"/>
                  <a:pt x="1508166" y="261257"/>
                </a:cubicBezTo>
                <a:cubicBezTo>
                  <a:pt x="1492060" y="249753"/>
                  <a:pt x="1476120" y="237995"/>
                  <a:pt x="1460665" y="225631"/>
                </a:cubicBezTo>
                <a:cubicBezTo>
                  <a:pt x="1357899" y="143417"/>
                  <a:pt x="1424624" y="189727"/>
                  <a:pt x="1353787" y="142504"/>
                </a:cubicBezTo>
                <a:cubicBezTo>
                  <a:pt x="1345870" y="130629"/>
                  <a:pt x="1340128" y="116970"/>
                  <a:pt x="1330036" y="106878"/>
                </a:cubicBezTo>
                <a:cubicBezTo>
                  <a:pt x="1307014" y="83856"/>
                  <a:pt x="1287761" y="80911"/>
                  <a:pt x="1258784" y="71252"/>
                </a:cubicBezTo>
                <a:cubicBezTo>
                  <a:pt x="1196165" y="29506"/>
                  <a:pt x="1252342" y="61188"/>
                  <a:pt x="1175657" y="35626"/>
                </a:cubicBezTo>
                <a:cubicBezTo>
                  <a:pt x="1058165" y="-3538"/>
                  <a:pt x="1180078" y="19849"/>
                  <a:pt x="1021278" y="0"/>
                </a:cubicBezTo>
                <a:lnTo>
                  <a:pt x="510639" y="11875"/>
                </a:lnTo>
                <a:cubicBezTo>
                  <a:pt x="479939" y="13181"/>
                  <a:pt x="415593" y="44114"/>
                  <a:pt x="391886" y="47501"/>
                </a:cubicBezTo>
                <a:lnTo>
                  <a:pt x="308758" y="59376"/>
                </a:lnTo>
                <a:cubicBezTo>
                  <a:pt x="285008" y="67293"/>
                  <a:pt x="255210" y="65424"/>
                  <a:pt x="237507" y="83127"/>
                </a:cubicBezTo>
                <a:cubicBezTo>
                  <a:pt x="225632" y="95002"/>
                  <a:pt x="212632" y="105851"/>
                  <a:pt x="201881" y="118753"/>
                </a:cubicBezTo>
                <a:cubicBezTo>
                  <a:pt x="192744" y="129717"/>
                  <a:pt x="189275" y="145463"/>
                  <a:pt x="178130" y="154379"/>
                </a:cubicBezTo>
                <a:cubicBezTo>
                  <a:pt x="168355" y="162199"/>
                  <a:pt x="154379" y="162296"/>
                  <a:pt x="142504" y="166254"/>
                </a:cubicBezTo>
                <a:cubicBezTo>
                  <a:pt x="126161" y="177149"/>
                  <a:pt x="77456" y="211747"/>
                  <a:pt x="59377" y="213756"/>
                </a:cubicBezTo>
                <a:cubicBezTo>
                  <a:pt x="39316" y="215985"/>
                  <a:pt x="19792" y="205839"/>
                  <a:pt x="0" y="201880"/>
                </a:cubicBezTo>
                <a:cubicBezTo>
                  <a:pt x="28142" y="159667"/>
                  <a:pt x="9479" y="166254"/>
                  <a:pt x="47501" y="16625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83259" y="58679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Club 1</a:t>
            </a:r>
            <a:endParaRPr lang="zh-CN" altLang="en-US" dirty="0"/>
          </a:p>
        </p:txBody>
      </p:sp>
      <p:sp>
        <p:nvSpPr>
          <p:cNvPr id="29" name="Freeform 28"/>
          <p:cNvSpPr/>
          <p:nvPr/>
        </p:nvSpPr>
        <p:spPr>
          <a:xfrm>
            <a:off x="3199483" y="4963886"/>
            <a:ext cx="1390209" cy="1092530"/>
          </a:xfrm>
          <a:custGeom>
            <a:avLst/>
            <a:gdLst>
              <a:gd name="connsiteX0" fmla="*/ 285008 w 1390209"/>
              <a:gd name="connsiteY0" fmla="*/ 142504 h 1092530"/>
              <a:gd name="connsiteX1" fmla="*/ 285008 w 1390209"/>
              <a:gd name="connsiteY1" fmla="*/ 142504 h 1092530"/>
              <a:gd name="connsiteX2" fmla="*/ 130628 w 1390209"/>
              <a:gd name="connsiteY2" fmla="*/ 332509 h 1092530"/>
              <a:gd name="connsiteX3" fmla="*/ 83127 w 1390209"/>
              <a:gd name="connsiteY3" fmla="*/ 403761 h 1092530"/>
              <a:gd name="connsiteX4" fmla="*/ 47501 w 1390209"/>
              <a:gd name="connsiteY4" fmla="*/ 439387 h 1092530"/>
              <a:gd name="connsiteX5" fmla="*/ 0 w 1390209"/>
              <a:gd name="connsiteY5" fmla="*/ 510639 h 1092530"/>
              <a:gd name="connsiteX6" fmla="*/ 35626 w 1390209"/>
              <a:gd name="connsiteY6" fmla="*/ 534389 h 1092530"/>
              <a:gd name="connsiteX7" fmla="*/ 59377 w 1390209"/>
              <a:gd name="connsiteY7" fmla="*/ 605641 h 1092530"/>
              <a:gd name="connsiteX8" fmla="*/ 71252 w 1390209"/>
              <a:gd name="connsiteY8" fmla="*/ 641267 h 1092530"/>
              <a:gd name="connsiteX9" fmla="*/ 95003 w 1390209"/>
              <a:gd name="connsiteY9" fmla="*/ 760020 h 1092530"/>
              <a:gd name="connsiteX10" fmla="*/ 106878 w 1390209"/>
              <a:gd name="connsiteY10" fmla="*/ 795646 h 1092530"/>
              <a:gd name="connsiteX11" fmla="*/ 142504 w 1390209"/>
              <a:gd name="connsiteY11" fmla="*/ 819397 h 1092530"/>
              <a:gd name="connsiteX12" fmla="*/ 190005 w 1390209"/>
              <a:gd name="connsiteY12" fmla="*/ 890649 h 1092530"/>
              <a:gd name="connsiteX13" fmla="*/ 213756 w 1390209"/>
              <a:gd name="connsiteY13" fmla="*/ 973776 h 1092530"/>
              <a:gd name="connsiteX14" fmla="*/ 249382 w 1390209"/>
              <a:gd name="connsiteY14" fmla="*/ 985652 h 1092530"/>
              <a:gd name="connsiteX15" fmla="*/ 344384 w 1390209"/>
              <a:gd name="connsiteY15" fmla="*/ 1045028 h 1092530"/>
              <a:gd name="connsiteX16" fmla="*/ 391886 w 1390209"/>
              <a:gd name="connsiteY16" fmla="*/ 1056904 h 1092530"/>
              <a:gd name="connsiteX17" fmla="*/ 593766 w 1390209"/>
              <a:gd name="connsiteY17" fmla="*/ 1092530 h 1092530"/>
              <a:gd name="connsiteX18" fmla="*/ 843148 w 1390209"/>
              <a:gd name="connsiteY18" fmla="*/ 1080654 h 1092530"/>
              <a:gd name="connsiteX19" fmla="*/ 890649 w 1390209"/>
              <a:gd name="connsiteY19" fmla="*/ 1068779 h 1092530"/>
              <a:gd name="connsiteX20" fmla="*/ 973777 w 1390209"/>
              <a:gd name="connsiteY20" fmla="*/ 1045028 h 1092530"/>
              <a:gd name="connsiteX21" fmla="*/ 1128156 w 1390209"/>
              <a:gd name="connsiteY21" fmla="*/ 961901 h 1092530"/>
              <a:gd name="connsiteX22" fmla="*/ 1258784 w 1390209"/>
              <a:gd name="connsiteY22" fmla="*/ 866898 h 1092530"/>
              <a:gd name="connsiteX23" fmla="*/ 1377538 w 1390209"/>
              <a:gd name="connsiteY23" fmla="*/ 771896 h 1092530"/>
              <a:gd name="connsiteX24" fmla="*/ 1389413 w 1390209"/>
              <a:gd name="connsiteY24" fmla="*/ 736270 h 1092530"/>
              <a:gd name="connsiteX25" fmla="*/ 1353787 w 1390209"/>
              <a:gd name="connsiteY25" fmla="*/ 700644 h 1092530"/>
              <a:gd name="connsiteX26" fmla="*/ 1282535 w 1390209"/>
              <a:gd name="connsiteY26" fmla="*/ 581891 h 1092530"/>
              <a:gd name="connsiteX27" fmla="*/ 1223158 w 1390209"/>
              <a:gd name="connsiteY27" fmla="*/ 475013 h 1092530"/>
              <a:gd name="connsiteX28" fmla="*/ 1199408 w 1390209"/>
              <a:gd name="connsiteY28" fmla="*/ 415636 h 1092530"/>
              <a:gd name="connsiteX29" fmla="*/ 1140031 w 1390209"/>
              <a:gd name="connsiteY29" fmla="*/ 332509 h 1092530"/>
              <a:gd name="connsiteX30" fmla="*/ 1045028 w 1390209"/>
              <a:gd name="connsiteY30" fmla="*/ 178130 h 1092530"/>
              <a:gd name="connsiteX31" fmla="*/ 973777 w 1390209"/>
              <a:gd name="connsiteY31" fmla="*/ 95002 h 1092530"/>
              <a:gd name="connsiteX32" fmla="*/ 902525 w 1390209"/>
              <a:gd name="connsiteY32" fmla="*/ 47501 h 1092530"/>
              <a:gd name="connsiteX33" fmla="*/ 831273 w 1390209"/>
              <a:gd name="connsiteY33" fmla="*/ 0 h 1092530"/>
              <a:gd name="connsiteX34" fmla="*/ 665018 w 1390209"/>
              <a:gd name="connsiteY34" fmla="*/ 11875 h 1092530"/>
              <a:gd name="connsiteX35" fmla="*/ 522514 w 1390209"/>
              <a:gd name="connsiteY35" fmla="*/ 59376 h 1092530"/>
              <a:gd name="connsiteX36" fmla="*/ 463138 w 1390209"/>
              <a:gd name="connsiteY36" fmla="*/ 71252 h 1092530"/>
              <a:gd name="connsiteX37" fmla="*/ 391886 w 1390209"/>
              <a:gd name="connsiteY37" fmla="*/ 95002 h 1092530"/>
              <a:gd name="connsiteX38" fmla="*/ 332509 w 1390209"/>
              <a:gd name="connsiteY38" fmla="*/ 106878 h 1092530"/>
              <a:gd name="connsiteX39" fmla="*/ 320634 w 1390209"/>
              <a:gd name="connsiteY39" fmla="*/ 142504 h 1092530"/>
              <a:gd name="connsiteX40" fmla="*/ 285008 w 1390209"/>
              <a:gd name="connsiteY40" fmla="*/ 142504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90209" h="1092530">
                <a:moveTo>
                  <a:pt x="285008" y="142504"/>
                </a:moveTo>
                <a:lnTo>
                  <a:pt x="285008" y="142504"/>
                </a:lnTo>
                <a:cubicBezTo>
                  <a:pt x="248260" y="186602"/>
                  <a:pt x="173049" y="271907"/>
                  <a:pt x="130628" y="332509"/>
                </a:cubicBezTo>
                <a:cubicBezTo>
                  <a:pt x="114259" y="355894"/>
                  <a:pt x="103311" y="383577"/>
                  <a:pt x="83127" y="403761"/>
                </a:cubicBezTo>
                <a:cubicBezTo>
                  <a:pt x="71252" y="415636"/>
                  <a:pt x="57812" y="426130"/>
                  <a:pt x="47501" y="439387"/>
                </a:cubicBezTo>
                <a:cubicBezTo>
                  <a:pt x="29976" y="461919"/>
                  <a:pt x="0" y="510639"/>
                  <a:pt x="0" y="510639"/>
                </a:cubicBezTo>
                <a:cubicBezTo>
                  <a:pt x="11875" y="518556"/>
                  <a:pt x="28062" y="522286"/>
                  <a:pt x="35626" y="534389"/>
                </a:cubicBezTo>
                <a:cubicBezTo>
                  <a:pt x="48895" y="555619"/>
                  <a:pt x="51460" y="581890"/>
                  <a:pt x="59377" y="605641"/>
                </a:cubicBezTo>
                <a:cubicBezTo>
                  <a:pt x="63335" y="617516"/>
                  <a:pt x="68797" y="628992"/>
                  <a:pt x="71252" y="641267"/>
                </a:cubicBezTo>
                <a:cubicBezTo>
                  <a:pt x="79169" y="680851"/>
                  <a:pt x="82238" y="721723"/>
                  <a:pt x="95003" y="760020"/>
                </a:cubicBezTo>
                <a:cubicBezTo>
                  <a:pt x="98961" y="771895"/>
                  <a:pt x="99058" y="785871"/>
                  <a:pt x="106878" y="795646"/>
                </a:cubicBezTo>
                <a:cubicBezTo>
                  <a:pt x="115794" y="806791"/>
                  <a:pt x="130629" y="811480"/>
                  <a:pt x="142504" y="819397"/>
                </a:cubicBezTo>
                <a:cubicBezTo>
                  <a:pt x="158338" y="843148"/>
                  <a:pt x="183082" y="862957"/>
                  <a:pt x="190005" y="890649"/>
                </a:cubicBezTo>
                <a:cubicBezTo>
                  <a:pt x="190108" y="891063"/>
                  <a:pt x="208076" y="968096"/>
                  <a:pt x="213756" y="973776"/>
                </a:cubicBezTo>
                <a:cubicBezTo>
                  <a:pt x="222607" y="982627"/>
                  <a:pt x="237507" y="981693"/>
                  <a:pt x="249382" y="985652"/>
                </a:cubicBezTo>
                <a:cubicBezTo>
                  <a:pt x="286747" y="1013676"/>
                  <a:pt x="300913" y="1028726"/>
                  <a:pt x="344384" y="1045028"/>
                </a:cubicBezTo>
                <a:cubicBezTo>
                  <a:pt x="359666" y="1050759"/>
                  <a:pt x="376140" y="1052610"/>
                  <a:pt x="391886" y="1056904"/>
                </a:cubicBezTo>
                <a:cubicBezTo>
                  <a:pt x="522386" y="1092495"/>
                  <a:pt x="433745" y="1076527"/>
                  <a:pt x="593766" y="1092530"/>
                </a:cubicBezTo>
                <a:cubicBezTo>
                  <a:pt x="676893" y="1088571"/>
                  <a:pt x="760192" y="1087291"/>
                  <a:pt x="843148" y="1080654"/>
                </a:cubicBezTo>
                <a:cubicBezTo>
                  <a:pt x="859417" y="1079352"/>
                  <a:pt x="874903" y="1073073"/>
                  <a:pt x="890649" y="1068779"/>
                </a:cubicBezTo>
                <a:cubicBezTo>
                  <a:pt x="918452" y="1061196"/>
                  <a:pt x="947497" y="1056854"/>
                  <a:pt x="973777" y="1045028"/>
                </a:cubicBezTo>
                <a:cubicBezTo>
                  <a:pt x="1027075" y="1021044"/>
                  <a:pt x="1080889" y="996277"/>
                  <a:pt x="1128156" y="961901"/>
                </a:cubicBezTo>
                <a:cubicBezTo>
                  <a:pt x="1171699" y="930233"/>
                  <a:pt x="1217422" y="901366"/>
                  <a:pt x="1258784" y="866898"/>
                </a:cubicBezTo>
                <a:cubicBezTo>
                  <a:pt x="1345241" y="794851"/>
                  <a:pt x="1305303" y="826072"/>
                  <a:pt x="1377538" y="771896"/>
                </a:cubicBezTo>
                <a:cubicBezTo>
                  <a:pt x="1381496" y="760021"/>
                  <a:pt x="1393371" y="748145"/>
                  <a:pt x="1389413" y="736270"/>
                </a:cubicBezTo>
                <a:cubicBezTo>
                  <a:pt x="1384102" y="720338"/>
                  <a:pt x="1363346" y="714452"/>
                  <a:pt x="1353787" y="700644"/>
                </a:cubicBezTo>
                <a:cubicBezTo>
                  <a:pt x="1327511" y="662689"/>
                  <a:pt x="1299680" y="624752"/>
                  <a:pt x="1282535" y="581891"/>
                </a:cubicBezTo>
                <a:cubicBezTo>
                  <a:pt x="1216665" y="417217"/>
                  <a:pt x="1303856" y="620271"/>
                  <a:pt x="1223158" y="475013"/>
                </a:cubicBezTo>
                <a:cubicBezTo>
                  <a:pt x="1212806" y="456379"/>
                  <a:pt x="1208941" y="434702"/>
                  <a:pt x="1199408" y="415636"/>
                </a:cubicBezTo>
                <a:cubicBezTo>
                  <a:pt x="1187818" y="392456"/>
                  <a:pt x="1152132" y="351332"/>
                  <a:pt x="1140031" y="332509"/>
                </a:cubicBezTo>
                <a:cubicBezTo>
                  <a:pt x="1107884" y="282503"/>
                  <a:pt x="1080025" y="227127"/>
                  <a:pt x="1045028" y="178130"/>
                </a:cubicBezTo>
                <a:cubicBezTo>
                  <a:pt x="1025106" y="150238"/>
                  <a:pt x="1001524" y="116583"/>
                  <a:pt x="973777" y="95002"/>
                </a:cubicBezTo>
                <a:cubicBezTo>
                  <a:pt x="951245" y="77477"/>
                  <a:pt x="926276" y="63335"/>
                  <a:pt x="902525" y="47501"/>
                </a:cubicBezTo>
                <a:lnTo>
                  <a:pt x="831273" y="0"/>
                </a:lnTo>
                <a:cubicBezTo>
                  <a:pt x="775855" y="3958"/>
                  <a:pt x="719578" y="1383"/>
                  <a:pt x="665018" y="11875"/>
                </a:cubicBezTo>
                <a:cubicBezTo>
                  <a:pt x="615848" y="21331"/>
                  <a:pt x="571612" y="49556"/>
                  <a:pt x="522514" y="59376"/>
                </a:cubicBezTo>
                <a:cubicBezTo>
                  <a:pt x="502722" y="63335"/>
                  <a:pt x="482611" y="65941"/>
                  <a:pt x="463138" y="71252"/>
                </a:cubicBezTo>
                <a:cubicBezTo>
                  <a:pt x="438985" y="77839"/>
                  <a:pt x="416435" y="90092"/>
                  <a:pt x="391886" y="95002"/>
                </a:cubicBezTo>
                <a:lnTo>
                  <a:pt x="332509" y="106878"/>
                </a:lnTo>
                <a:cubicBezTo>
                  <a:pt x="328551" y="118753"/>
                  <a:pt x="333152" y="142504"/>
                  <a:pt x="320634" y="142504"/>
                </a:cubicBezTo>
                <a:lnTo>
                  <a:pt x="285008" y="142504"/>
                </a:ln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73493" y="508634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Club 2</a:t>
            </a:r>
            <a:endParaRPr lang="zh-CN" altLang="en-US" dirty="0"/>
          </a:p>
        </p:txBody>
      </p:sp>
      <p:sp>
        <p:nvSpPr>
          <p:cNvPr id="31" name="Freeform 30"/>
          <p:cNvSpPr/>
          <p:nvPr/>
        </p:nvSpPr>
        <p:spPr>
          <a:xfrm>
            <a:off x="2047355" y="5866369"/>
            <a:ext cx="1690950" cy="991631"/>
          </a:xfrm>
          <a:custGeom>
            <a:avLst/>
            <a:gdLst>
              <a:gd name="connsiteX0" fmla="*/ 16529 w 1690950"/>
              <a:gd name="connsiteY0" fmla="*/ 855065 h 1116322"/>
              <a:gd name="connsiteX1" fmla="*/ 16529 w 1690950"/>
              <a:gd name="connsiteY1" fmla="*/ 855065 h 1116322"/>
              <a:gd name="connsiteX2" fmla="*/ 242161 w 1690950"/>
              <a:gd name="connsiteY2" fmla="*/ 332550 h 1116322"/>
              <a:gd name="connsiteX3" fmla="*/ 325288 w 1690950"/>
              <a:gd name="connsiteY3" fmla="*/ 225673 h 1116322"/>
              <a:gd name="connsiteX4" fmla="*/ 384664 w 1690950"/>
              <a:gd name="connsiteY4" fmla="*/ 130670 h 1116322"/>
              <a:gd name="connsiteX5" fmla="*/ 479667 w 1690950"/>
              <a:gd name="connsiteY5" fmla="*/ 23792 h 1116322"/>
              <a:gd name="connsiteX6" fmla="*/ 515293 w 1690950"/>
              <a:gd name="connsiteY6" fmla="*/ 41 h 1116322"/>
              <a:gd name="connsiteX7" fmla="*/ 871553 w 1690950"/>
              <a:gd name="connsiteY7" fmla="*/ 41 h 1116322"/>
              <a:gd name="connsiteX8" fmla="*/ 942805 w 1690950"/>
              <a:gd name="connsiteY8" fmla="*/ 35667 h 1116322"/>
              <a:gd name="connsiteX9" fmla="*/ 1037807 w 1690950"/>
              <a:gd name="connsiteY9" fmla="*/ 59418 h 1116322"/>
              <a:gd name="connsiteX10" fmla="*/ 1073433 w 1690950"/>
              <a:gd name="connsiteY10" fmla="*/ 71293 h 1116322"/>
              <a:gd name="connsiteX11" fmla="*/ 1168436 w 1690950"/>
              <a:gd name="connsiteY11" fmla="*/ 83169 h 1116322"/>
              <a:gd name="connsiteX12" fmla="*/ 1215937 w 1690950"/>
              <a:gd name="connsiteY12" fmla="*/ 95044 h 1116322"/>
              <a:gd name="connsiteX13" fmla="*/ 1299064 w 1690950"/>
              <a:gd name="connsiteY13" fmla="*/ 106919 h 1116322"/>
              <a:gd name="connsiteX14" fmla="*/ 1417818 w 1690950"/>
              <a:gd name="connsiteY14" fmla="*/ 178171 h 1116322"/>
              <a:gd name="connsiteX15" fmla="*/ 1465319 w 1690950"/>
              <a:gd name="connsiteY15" fmla="*/ 213797 h 1116322"/>
              <a:gd name="connsiteX16" fmla="*/ 1536571 w 1690950"/>
              <a:gd name="connsiteY16" fmla="*/ 249423 h 1116322"/>
              <a:gd name="connsiteX17" fmla="*/ 1572197 w 1690950"/>
              <a:gd name="connsiteY17" fmla="*/ 285049 h 1116322"/>
              <a:gd name="connsiteX18" fmla="*/ 1619698 w 1690950"/>
              <a:gd name="connsiteY18" fmla="*/ 356301 h 1116322"/>
              <a:gd name="connsiteX19" fmla="*/ 1655324 w 1690950"/>
              <a:gd name="connsiteY19" fmla="*/ 380052 h 1116322"/>
              <a:gd name="connsiteX20" fmla="*/ 1690950 w 1690950"/>
              <a:gd name="connsiteY20" fmla="*/ 510680 h 1116322"/>
              <a:gd name="connsiteX21" fmla="*/ 1679075 w 1690950"/>
              <a:gd name="connsiteY21" fmla="*/ 676935 h 1116322"/>
              <a:gd name="connsiteX22" fmla="*/ 1643449 w 1690950"/>
              <a:gd name="connsiteY22" fmla="*/ 748187 h 1116322"/>
              <a:gd name="connsiteX23" fmla="*/ 1572197 w 1690950"/>
              <a:gd name="connsiteY23" fmla="*/ 819439 h 1116322"/>
              <a:gd name="connsiteX24" fmla="*/ 1536571 w 1690950"/>
              <a:gd name="connsiteY24" fmla="*/ 878815 h 1116322"/>
              <a:gd name="connsiteX25" fmla="*/ 1429693 w 1690950"/>
              <a:gd name="connsiteY25" fmla="*/ 1009444 h 1116322"/>
              <a:gd name="connsiteX26" fmla="*/ 1405942 w 1690950"/>
              <a:gd name="connsiteY26" fmla="*/ 1045070 h 1116322"/>
              <a:gd name="connsiteX27" fmla="*/ 1287189 w 1690950"/>
              <a:gd name="connsiteY27" fmla="*/ 1056945 h 1116322"/>
              <a:gd name="connsiteX28" fmla="*/ 1251563 w 1690950"/>
              <a:gd name="connsiteY28" fmla="*/ 1068821 h 1116322"/>
              <a:gd name="connsiteX29" fmla="*/ 1014057 w 1690950"/>
              <a:gd name="connsiteY29" fmla="*/ 1092571 h 1116322"/>
              <a:gd name="connsiteX30" fmla="*/ 930929 w 1690950"/>
              <a:gd name="connsiteY30" fmla="*/ 1104447 h 1116322"/>
              <a:gd name="connsiteX31" fmla="*/ 645922 w 1690950"/>
              <a:gd name="connsiteY31" fmla="*/ 1116322 h 1116322"/>
              <a:gd name="connsiteX32" fmla="*/ 372789 w 1690950"/>
              <a:gd name="connsiteY32" fmla="*/ 1092571 h 1116322"/>
              <a:gd name="connsiteX33" fmla="*/ 301537 w 1690950"/>
              <a:gd name="connsiteY33" fmla="*/ 1068821 h 1116322"/>
              <a:gd name="connsiteX34" fmla="*/ 265911 w 1690950"/>
              <a:gd name="connsiteY34" fmla="*/ 1056945 h 1116322"/>
              <a:gd name="connsiteX35" fmla="*/ 99657 w 1690950"/>
              <a:gd name="connsiteY35" fmla="*/ 961943 h 1116322"/>
              <a:gd name="connsiteX36" fmla="*/ 64031 w 1690950"/>
              <a:gd name="connsiteY36" fmla="*/ 950067 h 1116322"/>
              <a:gd name="connsiteX37" fmla="*/ 4654 w 1690950"/>
              <a:gd name="connsiteY37" fmla="*/ 938192 h 1116322"/>
              <a:gd name="connsiteX38" fmla="*/ 16529 w 1690950"/>
              <a:gd name="connsiteY38" fmla="*/ 855065 h 111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90950" h="1116322">
                <a:moveTo>
                  <a:pt x="16529" y="855065"/>
                </a:moveTo>
                <a:lnTo>
                  <a:pt x="16529" y="855065"/>
                </a:lnTo>
                <a:cubicBezTo>
                  <a:pt x="97059" y="642758"/>
                  <a:pt x="129921" y="512133"/>
                  <a:pt x="242161" y="332550"/>
                </a:cubicBezTo>
                <a:cubicBezTo>
                  <a:pt x="266081" y="294277"/>
                  <a:pt x="299261" y="262545"/>
                  <a:pt x="325288" y="225673"/>
                </a:cubicBezTo>
                <a:cubicBezTo>
                  <a:pt x="346824" y="195164"/>
                  <a:pt x="362958" y="161058"/>
                  <a:pt x="384664" y="130670"/>
                </a:cubicBezTo>
                <a:cubicBezTo>
                  <a:pt x="398915" y="110719"/>
                  <a:pt x="452533" y="46404"/>
                  <a:pt x="479667" y="23792"/>
                </a:cubicBezTo>
                <a:cubicBezTo>
                  <a:pt x="490631" y="14655"/>
                  <a:pt x="503418" y="7958"/>
                  <a:pt x="515293" y="41"/>
                </a:cubicBezTo>
                <a:cubicBezTo>
                  <a:pt x="673790" y="63440"/>
                  <a:pt x="521085" y="12557"/>
                  <a:pt x="871553" y="41"/>
                </a:cubicBezTo>
                <a:cubicBezTo>
                  <a:pt x="905922" y="-1186"/>
                  <a:pt x="913635" y="25060"/>
                  <a:pt x="942805" y="35667"/>
                </a:cubicBezTo>
                <a:cubicBezTo>
                  <a:pt x="973482" y="46822"/>
                  <a:pt x="1006840" y="49096"/>
                  <a:pt x="1037807" y="59418"/>
                </a:cubicBezTo>
                <a:cubicBezTo>
                  <a:pt x="1049682" y="63376"/>
                  <a:pt x="1061117" y="69054"/>
                  <a:pt x="1073433" y="71293"/>
                </a:cubicBezTo>
                <a:cubicBezTo>
                  <a:pt x="1104832" y="77002"/>
                  <a:pt x="1136956" y="77922"/>
                  <a:pt x="1168436" y="83169"/>
                </a:cubicBezTo>
                <a:cubicBezTo>
                  <a:pt x="1184535" y="85852"/>
                  <a:pt x="1199879" y="92124"/>
                  <a:pt x="1215937" y="95044"/>
                </a:cubicBezTo>
                <a:cubicBezTo>
                  <a:pt x="1243476" y="100051"/>
                  <a:pt x="1271355" y="102961"/>
                  <a:pt x="1299064" y="106919"/>
                </a:cubicBezTo>
                <a:cubicBezTo>
                  <a:pt x="1412016" y="191632"/>
                  <a:pt x="1269554" y="89212"/>
                  <a:pt x="1417818" y="178171"/>
                </a:cubicBezTo>
                <a:cubicBezTo>
                  <a:pt x="1434790" y="188354"/>
                  <a:pt x="1448135" y="203977"/>
                  <a:pt x="1465319" y="213797"/>
                </a:cubicBezTo>
                <a:cubicBezTo>
                  <a:pt x="1533482" y="252748"/>
                  <a:pt x="1468870" y="193006"/>
                  <a:pt x="1536571" y="249423"/>
                </a:cubicBezTo>
                <a:cubicBezTo>
                  <a:pt x="1549473" y="260174"/>
                  <a:pt x="1561886" y="271792"/>
                  <a:pt x="1572197" y="285049"/>
                </a:cubicBezTo>
                <a:cubicBezTo>
                  <a:pt x="1589722" y="307581"/>
                  <a:pt x="1595947" y="340467"/>
                  <a:pt x="1619698" y="356301"/>
                </a:cubicBezTo>
                <a:lnTo>
                  <a:pt x="1655324" y="380052"/>
                </a:lnTo>
                <a:cubicBezTo>
                  <a:pt x="1685458" y="470452"/>
                  <a:pt x="1674165" y="426755"/>
                  <a:pt x="1690950" y="510680"/>
                </a:cubicBezTo>
                <a:cubicBezTo>
                  <a:pt x="1686992" y="566098"/>
                  <a:pt x="1685567" y="621756"/>
                  <a:pt x="1679075" y="676935"/>
                </a:cubicBezTo>
                <a:cubicBezTo>
                  <a:pt x="1676277" y="700714"/>
                  <a:pt x="1658645" y="731091"/>
                  <a:pt x="1643449" y="748187"/>
                </a:cubicBezTo>
                <a:cubicBezTo>
                  <a:pt x="1621134" y="773291"/>
                  <a:pt x="1589478" y="790637"/>
                  <a:pt x="1572197" y="819439"/>
                </a:cubicBezTo>
                <a:cubicBezTo>
                  <a:pt x="1560322" y="839231"/>
                  <a:pt x="1549709" y="859838"/>
                  <a:pt x="1536571" y="878815"/>
                </a:cubicBezTo>
                <a:cubicBezTo>
                  <a:pt x="1369530" y="1120096"/>
                  <a:pt x="1529674" y="889467"/>
                  <a:pt x="1429693" y="1009444"/>
                </a:cubicBezTo>
                <a:cubicBezTo>
                  <a:pt x="1420556" y="1020408"/>
                  <a:pt x="1419482" y="1040557"/>
                  <a:pt x="1405942" y="1045070"/>
                </a:cubicBezTo>
                <a:cubicBezTo>
                  <a:pt x="1368202" y="1057650"/>
                  <a:pt x="1326773" y="1052987"/>
                  <a:pt x="1287189" y="1056945"/>
                </a:cubicBezTo>
                <a:cubicBezTo>
                  <a:pt x="1275314" y="1060904"/>
                  <a:pt x="1263910" y="1066763"/>
                  <a:pt x="1251563" y="1068821"/>
                </a:cubicBezTo>
                <a:cubicBezTo>
                  <a:pt x="1201982" y="1077085"/>
                  <a:pt x="1057491" y="1087745"/>
                  <a:pt x="1014057" y="1092571"/>
                </a:cubicBezTo>
                <a:cubicBezTo>
                  <a:pt x="986238" y="1095662"/>
                  <a:pt x="958862" y="1102645"/>
                  <a:pt x="930929" y="1104447"/>
                </a:cubicBezTo>
                <a:cubicBezTo>
                  <a:pt x="836042" y="1110569"/>
                  <a:pt x="740924" y="1112364"/>
                  <a:pt x="645922" y="1116322"/>
                </a:cubicBezTo>
                <a:cubicBezTo>
                  <a:pt x="554878" y="1108405"/>
                  <a:pt x="463320" y="1105058"/>
                  <a:pt x="372789" y="1092571"/>
                </a:cubicBezTo>
                <a:cubicBezTo>
                  <a:pt x="347988" y="1089150"/>
                  <a:pt x="325288" y="1076738"/>
                  <a:pt x="301537" y="1068821"/>
                </a:cubicBezTo>
                <a:cubicBezTo>
                  <a:pt x="289662" y="1064863"/>
                  <a:pt x="276326" y="1063889"/>
                  <a:pt x="265911" y="1056945"/>
                </a:cubicBezTo>
                <a:cubicBezTo>
                  <a:pt x="213787" y="1022196"/>
                  <a:pt x="159926" y="982034"/>
                  <a:pt x="99657" y="961943"/>
                </a:cubicBezTo>
                <a:cubicBezTo>
                  <a:pt x="87782" y="957984"/>
                  <a:pt x="76175" y="953103"/>
                  <a:pt x="64031" y="950067"/>
                </a:cubicBezTo>
                <a:cubicBezTo>
                  <a:pt x="44449" y="945172"/>
                  <a:pt x="15352" y="955308"/>
                  <a:pt x="4654" y="938192"/>
                </a:cubicBezTo>
                <a:cubicBezTo>
                  <a:pt x="-10032" y="914695"/>
                  <a:pt x="14550" y="868919"/>
                  <a:pt x="16529" y="855065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59523" y="651605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Club 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48264" y="3203684"/>
            <a:ext cx="9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Affiliate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76" y="5733256"/>
            <a:ext cx="91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ACTOR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36611" y="573325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EVENT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8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Idea 1: Convert Two-Mode to One-Mode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Convert into 2 graphs: </a:t>
            </a:r>
          </a:p>
          <a:p>
            <a:r>
              <a:rPr lang="en-US" altLang="zh-CN" dirty="0" smtClean="0"/>
              <a:t>(Similar Actors) Co-membership </a:t>
            </a:r>
            <a:r>
              <a:rPr lang="en-US" altLang="zh-CN" dirty="0" smtClean="0"/>
              <a:t>Valued Graph: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links to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at value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iff</a:t>
            </a:r>
            <a:r>
              <a:rPr lang="en-US" altLang="zh-CN" dirty="0" smtClean="0"/>
              <a:t> Actor </a:t>
            </a:r>
            <a:r>
              <a:rPr lang="en-US" altLang="zh-CN" i="1" dirty="0" smtClean="0"/>
              <a:t>i </a:t>
            </a:r>
            <a:r>
              <a:rPr lang="en-US" altLang="zh-CN" dirty="0" smtClean="0"/>
              <a:t>and actor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affiliate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same events.</a:t>
            </a:r>
          </a:p>
          <a:p>
            <a:r>
              <a:rPr lang="en-US" altLang="zh-CN" dirty="0" smtClean="0"/>
              <a:t>(Similar Events) Overlap </a:t>
            </a:r>
            <a:r>
              <a:rPr lang="en-US" altLang="zh-CN" dirty="0" smtClean="0"/>
              <a:t>Valued Graph: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links to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at value </a:t>
            </a:r>
            <a:r>
              <a:rPr lang="en-US" altLang="zh-CN" i="1" dirty="0" smtClean="0"/>
              <a:t>C </a:t>
            </a:r>
            <a:r>
              <a:rPr lang="en-US" altLang="zh-CN" b="1" dirty="0" err="1" smtClean="0"/>
              <a:t>iff</a:t>
            </a:r>
            <a:r>
              <a:rPr lang="en-US" altLang="zh-CN" dirty="0" smtClean="0"/>
              <a:t> Event </a:t>
            </a:r>
            <a:r>
              <a:rPr lang="en-US" altLang="zh-CN" i="1" dirty="0" smtClean="0"/>
              <a:t>i </a:t>
            </a:r>
            <a:r>
              <a:rPr lang="en-US" altLang="zh-CN" dirty="0" smtClean="0"/>
              <a:t>and event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own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same actors.</a:t>
            </a:r>
          </a:p>
          <a:p>
            <a:endParaRPr lang="en-US" altLang="zh-CN" dirty="0"/>
          </a:p>
          <a:p>
            <a:r>
              <a:rPr lang="en-US" altLang="zh-CN" dirty="0" smtClean="0"/>
              <a:t>Apply one-mode network analysis methods to these graphs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Mathematical </a:t>
            </a:r>
            <a:r>
              <a:rPr lang="en-US" dirty="0" smtClean="0">
                <a:solidFill>
                  <a:srgbClr val="FF0000"/>
                </a:solidFill>
              </a:rPr>
              <a:t>Preliminaries</a:t>
            </a:r>
          </a:p>
          <a:p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Centrality </a:t>
            </a:r>
            <a:r>
              <a:rPr lang="en-US" dirty="0" smtClean="0"/>
              <a:t>and Prestige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Balance</a:t>
            </a:r>
          </a:p>
          <a:p>
            <a:pPr lvl="1"/>
            <a:r>
              <a:rPr lang="en-US" dirty="0" smtClean="0"/>
              <a:t>Cohesive Subgroups</a:t>
            </a:r>
          </a:p>
          <a:p>
            <a:r>
              <a:rPr lang="en-US" dirty="0"/>
              <a:t>Possible Applications in Our 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128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Idea 2: Consider actors and events together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964488" cy="4525963"/>
              </a:xfrm>
            </p:spPr>
            <p:txBody>
              <a:bodyPr/>
              <a:lstStyle/>
              <a:p>
                <a:r>
                  <a:rPr lang="en-US" altLang="zh-CN" i="1" dirty="0" smtClean="0"/>
                  <a:t>k-</a:t>
                </a:r>
                <a:r>
                  <a:rPr lang="en-US" altLang="zh-CN" dirty="0" smtClean="0"/>
                  <a:t>dimensional correspondence </a:t>
                </a:r>
                <a:r>
                  <a:rPr lang="en-US" altLang="zh-CN" dirty="0" smtClean="0"/>
                  <a:t>analysis</a:t>
                </a:r>
              </a:p>
              <a:p>
                <a:pPr lvl="1"/>
                <a:r>
                  <a:rPr lang="en-US" altLang="zh-CN" dirty="0" smtClean="0"/>
                  <a:t>Actors are similar because they belong to similar events</a:t>
                </a:r>
              </a:p>
              <a:p>
                <a:pPr lvl="1"/>
                <a:r>
                  <a:rPr lang="en-US" altLang="zh-CN" dirty="0" smtClean="0"/>
                  <a:t>Events are similar because they contain similar actors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#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𝑎𝑐𝑡𝑜𝑟𝑠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 #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𝑒𝑣𝑒𝑛𝑡𝑠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i="1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CN" i="1" dirty="0" smtClean="0"/>
              </a:p>
              <a:p>
                <a:pPr lvl="1"/>
                <a:r>
                  <a:rPr lang="en-US" altLang="zh-CN" i="1" dirty="0" smtClean="0"/>
                  <a:t>Recent application: Recommendation System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964488" cy="4525963"/>
              </a:xfrm>
              <a:blipFill rotWithShape="1">
                <a:blip r:embed="rId2"/>
                <a:stretch>
                  <a:fillRect l="-1496" t="-175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7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337242" cy="45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8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348055"/>
            <a:ext cx="6430156" cy="5537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Example: 2-Dimensional Correspondence Analysis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3390091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Close points have similar profiles.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21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 smtClean="0"/>
              <a:t>Preliminaries</a:t>
            </a:r>
          </a:p>
          <a:p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Centrality </a:t>
            </a:r>
            <a:r>
              <a:rPr lang="en-US" dirty="0" smtClean="0"/>
              <a:t>and Prestige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Balance</a:t>
            </a:r>
          </a:p>
          <a:p>
            <a:pPr lvl="1"/>
            <a:r>
              <a:rPr lang="en-US" dirty="0" smtClean="0"/>
              <a:t>Cohesive Subgroups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Possible Applications in Our Work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18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93610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Work: </a:t>
            </a:r>
            <a:r>
              <a:rPr lang="en-US" u="sng" dirty="0" smtClean="0"/>
              <a:t>Co</a:t>
            </a:r>
            <a:r>
              <a:rPr lang="en-US" dirty="0" smtClean="0"/>
              <a:t>llaborative </a:t>
            </a:r>
            <a:r>
              <a:rPr lang="en-US" u="sng" dirty="0" smtClean="0"/>
              <a:t>F</a:t>
            </a:r>
            <a:r>
              <a:rPr lang="en-US" dirty="0" smtClean="0"/>
              <a:t>eature </a:t>
            </a:r>
            <a:r>
              <a:rPr lang="en-US" u="sng" dirty="0" smtClean="0"/>
              <a:t>M</a:t>
            </a:r>
            <a:r>
              <a:rPr lang="en-US" dirty="0" smtClean="0"/>
              <a:t>odeling</a:t>
            </a:r>
            <a:endParaRPr lang="en-US" dirty="0"/>
          </a:p>
        </p:txBody>
      </p:sp>
      <p:grpSp>
        <p:nvGrpSpPr>
          <p:cNvPr id="4" name="组合 75"/>
          <p:cNvGrpSpPr/>
          <p:nvPr/>
        </p:nvGrpSpPr>
        <p:grpSpPr>
          <a:xfrm>
            <a:off x="-73618" y="836712"/>
            <a:ext cx="9217618" cy="5193867"/>
            <a:chOff x="-73618" y="1043445"/>
            <a:chExt cx="9217618" cy="5193867"/>
          </a:xfrm>
        </p:grpSpPr>
        <p:cxnSp>
          <p:nvCxnSpPr>
            <p:cNvPr id="5" name="肘形连接符 25"/>
            <p:cNvCxnSpPr>
              <a:stCxn id="16" idx="3"/>
            </p:cNvCxnSpPr>
            <p:nvPr/>
          </p:nvCxnSpPr>
          <p:spPr>
            <a:xfrm flipV="1">
              <a:off x="3289505" y="2024328"/>
              <a:ext cx="898393" cy="138710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29"/>
            <p:cNvCxnSpPr>
              <a:stCxn id="14" idx="1"/>
            </p:cNvCxnSpPr>
            <p:nvPr/>
          </p:nvCxnSpPr>
          <p:spPr>
            <a:xfrm rot="10800000">
              <a:off x="4716016" y="2024334"/>
              <a:ext cx="1008112" cy="13907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3"/>
            <p:cNvSpPr/>
            <p:nvPr/>
          </p:nvSpPr>
          <p:spPr>
            <a:xfrm>
              <a:off x="3289505" y="1187460"/>
              <a:ext cx="2276958" cy="83686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Feature Model</a:t>
              </a:r>
              <a:br>
                <a:rPr lang="en-US" altLang="zh-CN" sz="2000" b="1" dirty="0" smtClean="0"/>
              </a:br>
              <a:r>
                <a:rPr lang="en-US" altLang="zh-CN" sz="2000" b="1" dirty="0" smtClean="0"/>
                <a:t> (Inner Knowledge)</a:t>
              </a:r>
              <a:endParaRPr lang="zh-CN" altLang="en-US" sz="2000" b="1" dirty="0"/>
            </a:p>
          </p:txBody>
        </p:sp>
        <p:sp>
          <p:nvSpPr>
            <p:cNvPr id="8" name="矩形 4"/>
            <p:cNvSpPr/>
            <p:nvPr/>
          </p:nvSpPr>
          <p:spPr>
            <a:xfrm>
              <a:off x="5004048" y="4571836"/>
              <a:ext cx="1846696" cy="72008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Personal View Y</a:t>
              </a:r>
              <a:endParaRPr lang="zh-CN" alt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矩形 5"/>
            <p:cNvSpPr/>
            <p:nvPr/>
          </p:nvSpPr>
          <p:spPr>
            <a:xfrm>
              <a:off x="1907704" y="4571836"/>
              <a:ext cx="1858270" cy="72008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Personal View X</a:t>
              </a:r>
              <a:endParaRPr lang="en-US" altLang="zh-CN" sz="20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圆角矩形 6"/>
            <p:cNvSpPr/>
            <p:nvPr/>
          </p:nvSpPr>
          <p:spPr>
            <a:xfrm>
              <a:off x="5796136" y="3059668"/>
              <a:ext cx="122413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Create</a:t>
              </a:r>
              <a:endParaRPr lang="zh-CN" altLang="en-US" sz="2400" dirty="0"/>
            </a:p>
          </p:txBody>
        </p:sp>
        <p:sp>
          <p:nvSpPr>
            <p:cNvPr id="11" name="圆角矩形 7"/>
            <p:cNvSpPr/>
            <p:nvPr/>
          </p:nvSpPr>
          <p:spPr>
            <a:xfrm>
              <a:off x="7020272" y="3059668"/>
              <a:ext cx="122413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Select</a:t>
              </a:r>
              <a:endParaRPr lang="zh-CN" altLang="en-US" sz="2400" dirty="0"/>
            </a:p>
          </p:txBody>
        </p:sp>
        <p:sp>
          <p:nvSpPr>
            <p:cNvPr id="12" name="圆角矩形 8"/>
            <p:cNvSpPr/>
            <p:nvPr/>
          </p:nvSpPr>
          <p:spPr>
            <a:xfrm>
              <a:off x="5796136" y="3563724"/>
              <a:ext cx="122413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View</a:t>
              </a:r>
              <a:endParaRPr lang="zh-CN" altLang="en-US" sz="2400" dirty="0"/>
            </a:p>
          </p:txBody>
        </p:sp>
        <p:sp>
          <p:nvSpPr>
            <p:cNvPr id="13" name="圆角矩形 9"/>
            <p:cNvSpPr/>
            <p:nvPr/>
          </p:nvSpPr>
          <p:spPr>
            <a:xfrm>
              <a:off x="7020272" y="3563724"/>
              <a:ext cx="122413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Deny</a:t>
              </a:r>
              <a:endParaRPr lang="zh-CN" altLang="en-US" sz="2400" dirty="0"/>
            </a:p>
          </p:txBody>
        </p:sp>
        <p:sp>
          <p:nvSpPr>
            <p:cNvPr id="14" name="圆角矩形 10"/>
            <p:cNvSpPr/>
            <p:nvPr/>
          </p:nvSpPr>
          <p:spPr>
            <a:xfrm>
              <a:off x="5724128" y="2699628"/>
              <a:ext cx="2592288" cy="143086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73875" y="2690336"/>
              <a:ext cx="202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Modeling Activities</a:t>
              </a:r>
              <a:endParaRPr lang="zh-CN" altLang="en-US" b="1" dirty="0"/>
            </a:p>
          </p:txBody>
        </p:sp>
        <p:sp>
          <p:nvSpPr>
            <p:cNvPr id="16" name="圆角矩形 12"/>
            <p:cNvSpPr/>
            <p:nvPr/>
          </p:nvSpPr>
          <p:spPr>
            <a:xfrm>
              <a:off x="1547664" y="3033390"/>
              <a:ext cx="1741841" cy="756084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Modeling Activities</a:t>
              </a:r>
              <a:endParaRPr lang="zh-CN" altLang="en-US" sz="2400" b="1" dirty="0"/>
            </a:p>
          </p:txBody>
        </p:sp>
        <p:pic>
          <p:nvPicPr>
            <p:cNvPr id="17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658" y="1814944"/>
              <a:ext cx="464062" cy="59665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42941" y="2390512"/>
              <a:ext cx="996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Person X</a:t>
              </a:r>
              <a:endParaRPr lang="zh-CN" altLang="en-US" dirty="0"/>
            </a:p>
          </p:txBody>
        </p:sp>
        <p:pic>
          <p:nvPicPr>
            <p:cNvPr id="19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564" y="1726003"/>
              <a:ext cx="464062" cy="59665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327619" y="2301571"/>
              <a:ext cx="988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Person Y</a:t>
              </a:r>
              <a:endParaRPr lang="zh-CN" altLang="en-US" dirty="0"/>
            </a:p>
          </p:txBody>
        </p:sp>
        <p:cxnSp>
          <p:nvCxnSpPr>
            <p:cNvPr id="21" name="肘形连接符 18"/>
            <p:cNvCxnSpPr>
              <a:stCxn id="17" idx="3"/>
              <a:endCxn id="16" idx="0"/>
            </p:cNvCxnSpPr>
            <p:nvPr/>
          </p:nvCxnSpPr>
          <p:spPr>
            <a:xfrm>
              <a:off x="2051720" y="2113270"/>
              <a:ext cx="366865" cy="92012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0"/>
            <p:cNvCxnSpPr>
              <a:stCxn id="19" idx="1"/>
              <a:endCxn id="15" idx="0"/>
            </p:cNvCxnSpPr>
            <p:nvPr/>
          </p:nvCxnSpPr>
          <p:spPr>
            <a:xfrm rot="10800000" flipV="1">
              <a:off x="7087134" y="2024328"/>
              <a:ext cx="620430" cy="66600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13501" y="2195573"/>
              <a:ext cx="954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perform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84168" y="2195573"/>
              <a:ext cx="954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perform</a:t>
              </a:r>
              <a:endParaRPr lang="zh-CN" altLang="en-US" dirty="0"/>
            </a:p>
          </p:txBody>
        </p:sp>
        <p:sp>
          <p:nvSpPr>
            <p:cNvPr id="25" name="梯形 23"/>
            <p:cNvSpPr/>
            <p:nvPr/>
          </p:nvSpPr>
          <p:spPr>
            <a:xfrm>
              <a:off x="3599892" y="2475168"/>
              <a:ext cx="1620180" cy="448920"/>
            </a:xfrm>
            <a:prstGeom prst="trapezoi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Mash</a:t>
              </a:r>
              <a:endParaRPr lang="zh-CN" altLang="en-US" dirty="0"/>
            </a:p>
          </p:txBody>
        </p:sp>
        <p:cxnSp>
          <p:nvCxnSpPr>
            <p:cNvPr id="26" name="肘形连接符 34"/>
            <p:cNvCxnSpPr>
              <a:stCxn id="7" idx="1"/>
              <a:endCxn id="17" idx="0"/>
            </p:cNvCxnSpPr>
            <p:nvPr/>
          </p:nvCxnSpPr>
          <p:spPr>
            <a:xfrm rot="10800000" flipV="1">
              <a:off x="1819689" y="1605894"/>
              <a:ext cx="1469816" cy="2090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37"/>
            <p:cNvCxnSpPr>
              <a:stCxn id="7" idx="3"/>
              <a:endCxn id="19" idx="0"/>
            </p:cNvCxnSpPr>
            <p:nvPr/>
          </p:nvCxnSpPr>
          <p:spPr>
            <a:xfrm>
              <a:off x="5566463" y="1605895"/>
              <a:ext cx="2373132" cy="12010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75783" y="1259468"/>
              <a:ext cx="1059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stimulate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1176" y="1259468"/>
              <a:ext cx="1059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stimulate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7980" y="3410416"/>
              <a:ext cx="1035988" cy="657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Directly Affect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88024" y="3421450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Directly Affect</a:t>
              </a:r>
              <a:endParaRPr lang="zh-CN" altLang="en-US" dirty="0"/>
            </a:p>
          </p:txBody>
        </p:sp>
        <p:cxnSp>
          <p:nvCxnSpPr>
            <p:cNvPr id="32" name="肘形连接符 47"/>
            <p:cNvCxnSpPr>
              <a:stCxn id="16" idx="2"/>
              <a:endCxn id="9" idx="0"/>
            </p:cNvCxnSpPr>
            <p:nvPr/>
          </p:nvCxnSpPr>
          <p:spPr>
            <a:xfrm rot="16200000" flipH="1">
              <a:off x="2236531" y="3971528"/>
              <a:ext cx="782362" cy="41825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49"/>
            <p:cNvCxnSpPr>
              <a:stCxn id="14" idx="2"/>
              <a:endCxn id="8" idx="0"/>
            </p:cNvCxnSpPr>
            <p:nvPr/>
          </p:nvCxnSpPr>
          <p:spPr>
            <a:xfrm rot="5400000">
              <a:off x="6253164" y="3804728"/>
              <a:ext cx="441340" cy="109287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1096" y="4202505"/>
              <a:ext cx="167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Indirectly Affect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11960" y="4202505"/>
              <a:ext cx="167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Indirectly Affect</a:t>
              </a:r>
              <a:endParaRPr lang="zh-CN" altLang="en-US" dirty="0"/>
            </a:p>
          </p:txBody>
        </p:sp>
        <p:cxnSp>
          <p:nvCxnSpPr>
            <p:cNvPr id="36" name="曲线连接符 53"/>
            <p:cNvCxnSpPr>
              <a:stCxn id="9" idx="2"/>
            </p:cNvCxnSpPr>
            <p:nvPr/>
          </p:nvCxnSpPr>
          <p:spPr>
            <a:xfrm rot="5400000">
              <a:off x="2024264" y="5343438"/>
              <a:ext cx="864097" cy="761054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曲线连接符 57"/>
            <p:cNvCxnSpPr>
              <a:stCxn id="8" idx="2"/>
            </p:cNvCxnSpPr>
            <p:nvPr/>
          </p:nvCxnSpPr>
          <p:spPr>
            <a:xfrm rot="16200000" flipH="1">
              <a:off x="5771756" y="5447556"/>
              <a:ext cx="792088" cy="480808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95736" y="5867980"/>
              <a:ext cx="1750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 Personal Use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44008" y="5867980"/>
              <a:ext cx="1750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 Personal Use</a:t>
              </a:r>
              <a:endParaRPr lang="zh-CN" altLang="en-US" dirty="0"/>
            </a:p>
          </p:txBody>
        </p:sp>
        <p:sp>
          <p:nvSpPr>
            <p:cNvPr id="40" name="圆角矩形 60"/>
            <p:cNvSpPr/>
            <p:nvPr/>
          </p:nvSpPr>
          <p:spPr>
            <a:xfrm>
              <a:off x="1259631" y="1043445"/>
              <a:ext cx="7200801" cy="4680520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78855" y="5714672"/>
              <a:ext cx="2229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Eco-system Boundary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曲线连接符 63"/>
            <p:cNvCxnSpPr>
              <a:endCxn id="17" idx="1"/>
            </p:cNvCxnSpPr>
            <p:nvPr/>
          </p:nvCxnSpPr>
          <p:spPr>
            <a:xfrm rot="5400000" flipH="1" flipV="1">
              <a:off x="778239" y="2114669"/>
              <a:ext cx="810818" cy="808020"/>
            </a:xfrm>
            <a:prstGeom prst="curvedConnector2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曲线连接符 65"/>
            <p:cNvCxnSpPr>
              <a:endCxn id="19" idx="3"/>
            </p:cNvCxnSpPr>
            <p:nvPr/>
          </p:nvCxnSpPr>
          <p:spPr>
            <a:xfrm rot="16200000" flipV="1">
              <a:off x="8092288" y="2103668"/>
              <a:ext cx="735515" cy="576838"/>
            </a:xfrm>
            <a:prstGeom prst="curvedConnector2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60045" y="2803798"/>
              <a:ext cx="6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73618" y="2987660"/>
              <a:ext cx="13332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err="1" smtClean="0"/>
                <a:t>Outter</a:t>
              </a:r>
              <a:endParaRPr lang="en-US" altLang="zh-CN" sz="2000" dirty="0" smtClean="0"/>
            </a:p>
            <a:p>
              <a:pPr algn="ctr"/>
              <a:r>
                <a:rPr lang="en-US" altLang="zh-CN" sz="2000" dirty="0" smtClean="0"/>
                <a:t>Knowledge</a:t>
              </a:r>
              <a:endParaRPr lang="zh-CN" altLang="en-US" sz="2000" dirty="0"/>
            </a:p>
          </p:txBody>
        </p:sp>
        <p:sp>
          <p:nvSpPr>
            <p:cNvPr id="46" name="矩形 71"/>
            <p:cNvSpPr/>
            <p:nvPr/>
          </p:nvSpPr>
          <p:spPr>
            <a:xfrm>
              <a:off x="-36512" y="3681607"/>
              <a:ext cx="142016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9144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dirty="0" smtClean="0"/>
                <a:t> Books</a:t>
              </a:r>
            </a:p>
            <a:p>
              <a:pPr indent="-9144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dirty="0"/>
                <a:t> </a:t>
              </a:r>
              <a:r>
                <a:rPr lang="en-US" altLang="zh-CN" dirty="0" smtClean="0"/>
                <a:t>Documents</a:t>
              </a:r>
            </a:p>
            <a:p>
              <a:pPr indent="-9144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dirty="0"/>
                <a:t> </a:t>
              </a:r>
              <a:r>
                <a:rPr lang="en-US" altLang="zh-CN" dirty="0" smtClean="0"/>
                <a:t>Codes</a:t>
              </a:r>
            </a:p>
            <a:p>
              <a:pPr indent="-9144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dirty="0"/>
                <a:t> </a:t>
              </a:r>
              <a:r>
                <a:rPr lang="en-US" altLang="zh-CN" dirty="0" smtClean="0"/>
                <a:t>…</a:t>
              </a:r>
              <a:endParaRPr lang="en-US" altLang="zh-CN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555776" y="6309320"/>
            <a:ext cx="3750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An Overview of </a:t>
            </a:r>
            <a:r>
              <a:rPr lang="en-US" sz="2000" b="1" i="1" dirty="0" err="1" smtClean="0"/>
              <a:t>CoFM</a:t>
            </a:r>
            <a:r>
              <a:rPr lang="en-US" sz="2000" b="1" i="1" dirty="0" smtClean="0"/>
              <a:t> Eco-system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353444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Possible Networks in </a:t>
            </a:r>
            <a:r>
              <a:rPr lang="en-US" dirty="0" err="1" smtClean="0"/>
              <a:t>CoFM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4726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People Reference Network</a:t>
                </a:r>
              </a:p>
              <a:p>
                <a:pPr lvl="1"/>
                <a:r>
                  <a:rPr lang="en-US" dirty="0" smtClean="0"/>
                  <a:t>Node = Person; Edge = Select</a:t>
                </a:r>
              </a:p>
              <a:p>
                <a:r>
                  <a:rPr lang="en-US" dirty="0" smtClean="0"/>
                  <a:t>People Evaluation Network </a:t>
                </a:r>
              </a:p>
              <a:p>
                <a:pPr lvl="1"/>
                <a:r>
                  <a:rPr lang="en-US" dirty="0" smtClean="0"/>
                  <a:t>Node = Person</a:t>
                </a:r>
              </a:p>
              <a:p>
                <a:pPr lvl="1"/>
                <a:r>
                  <a:rPr lang="en-US" dirty="0" smtClean="0"/>
                  <a:t>Edge = Select (+), Deny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)  (It can also be valued.)</a:t>
                </a:r>
              </a:p>
              <a:p>
                <a:r>
                  <a:rPr lang="en-US" dirty="0" smtClean="0"/>
                  <a:t>People-Element Action Network </a:t>
                </a:r>
              </a:p>
              <a:p>
                <a:pPr lvl="1"/>
                <a:r>
                  <a:rPr lang="en-US" dirty="0" smtClean="0"/>
                  <a:t>Node = Person, Element</a:t>
                </a:r>
              </a:p>
              <a:p>
                <a:pPr lvl="1"/>
                <a:r>
                  <a:rPr lang="en-US" dirty="0" smtClean="0"/>
                  <a:t>Edge = Action (may be valued as: </a:t>
                </a:r>
              </a:p>
              <a:p>
                <a:pPr lvl="2"/>
                <a:r>
                  <a:rPr lang="en-US" dirty="0" smtClean="0"/>
                  <a:t>Create: +X</a:t>
                </a:r>
              </a:p>
              <a:p>
                <a:pPr lvl="2"/>
                <a:r>
                  <a:rPr lang="en-US" dirty="0" smtClean="0"/>
                  <a:t>Select: +Y</a:t>
                </a:r>
              </a:p>
              <a:p>
                <a:pPr lvl="2"/>
                <a:r>
                  <a:rPr lang="en-US" dirty="0" smtClean="0"/>
                  <a:t>Deny: -Z</a:t>
                </a:r>
              </a:p>
              <a:p>
                <a:pPr lvl="2"/>
                <a:r>
                  <a:rPr lang="en-US" dirty="0" smtClean="0"/>
                  <a:t>View: +W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472608"/>
              </a:xfrm>
              <a:blipFill rotWithShape="1">
                <a:blip r:embed="rId2"/>
                <a:stretch>
                  <a:fillRect l="-1481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759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4604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Graph &amp; </a:t>
                </a:r>
                <a:r>
                  <a:rPr lang="en-US" dirty="0" err="1" smtClean="0"/>
                  <a:t>Subgraph</a:t>
                </a:r>
                <a:endParaRPr lang="en-US" dirty="0" smtClean="0"/>
              </a:p>
              <a:p>
                <a:pPr lvl="1"/>
                <a:r>
                  <a:rPr lang="en-US" b="1" dirty="0" smtClean="0"/>
                  <a:t>Maximal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: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holds</a:t>
                </a:r>
                <a:r>
                  <a:rPr lang="en-US" dirty="0" smtClean="0"/>
                  <a:t> some property, and the inclusion of any other nodes will </a:t>
                </a:r>
                <a:r>
                  <a:rPr lang="en-US" b="1" dirty="0" smtClean="0"/>
                  <a:t>violate</a:t>
                </a:r>
                <a:r>
                  <a:rPr lang="en-US" dirty="0" smtClean="0"/>
                  <a:t> the property.</a:t>
                </a:r>
              </a:p>
              <a:p>
                <a:r>
                  <a:rPr lang="en-US" dirty="0" smtClean="0"/>
                  <a:t>Degree</a:t>
                </a:r>
              </a:p>
              <a:p>
                <a:r>
                  <a:rPr lang="en-US" dirty="0" smtClean="0"/>
                  <a:t>Density (</a:t>
                </a:r>
                <a:r>
                  <a:rPr lang="en-US" i="1" dirty="0" smtClean="0"/>
                  <a:t>L </a:t>
                </a:r>
                <a:r>
                  <a:rPr lang="en-US" dirty="0" smtClean="0"/>
                  <a:t>edges, </a:t>
                </a:r>
                <a:r>
                  <a:rPr lang="en-US" i="1" dirty="0" smtClean="0"/>
                  <a:t>g </a:t>
                </a:r>
                <a:r>
                  <a:rPr lang="en-US" dirty="0" smtClean="0"/>
                  <a:t>Nodes)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𝐷𝑒𝑛𝑠𝑖𝑡𝑦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−1)/2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Path &amp; Semi-Path</a:t>
                </a:r>
              </a:p>
              <a:p>
                <a:r>
                  <a:rPr lang="en-US" dirty="0" smtClean="0"/>
                  <a:t>Distance &amp; Diameter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  <a:blipFill rotWithShape="1">
                <a:blip r:embed="rId2"/>
                <a:stretch>
                  <a:fillRect l="-1630" t="-1487" r="-1852" b="-2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7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 for a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 (</a:t>
                </a:r>
                <a:r>
                  <a:rPr lang="en-US" i="1" dirty="0" smtClean="0"/>
                  <a:t>g </a:t>
                </a:r>
                <a:r>
                  <a:rPr lang="en-US" dirty="0" smtClean="0"/>
                  <a:t>nodes)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𝑙𝑖𝑛𝑘𝑠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𝑡𝑜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Use the matrix to…</a:t>
                </a:r>
              </a:p>
              <a:p>
                <a:pPr lvl="1"/>
                <a:r>
                  <a:rPr lang="en-US" dirty="0" smtClean="0"/>
                  <a:t>Find paths of length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between </a:t>
                </a:r>
                <a:r>
                  <a:rPr lang="en-US" i="1" dirty="0" smtClean="0"/>
                  <a:t>i, j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b="0" i="1" baseline="-25000" smtClean="0">
                        <a:latin typeface="Cambria Math"/>
                      </a:rPr>
                      <m:t>𝑖𝑗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reachability: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b="0" i="1" baseline="-25000" smtClean="0">
                        <a:latin typeface="Cambria Math"/>
                      </a:rPr>
                      <m:t>𝑖𝑗</m:t>
                    </m: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Computer distance: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b="0" i="1" baseline="-25000" smtClean="0">
                        <a:latin typeface="Cambria Math"/>
                      </a:rPr>
                      <m:t>𝑖𝑗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 smtClean="0"/>
              <a:t>Preliminaries</a:t>
            </a:r>
          </a:p>
          <a:p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Centrality </a:t>
            </a:r>
            <a:r>
              <a:rPr lang="en-US" dirty="0" smtClean="0">
                <a:solidFill>
                  <a:srgbClr val="FF0000"/>
                </a:solidFill>
              </a:rPr>
              <a:t>and Prestige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Balance</a:t>
            </a:r>
          </a:p>
          <a:p>
            <a:pPr lvl="1"/>
            <a:r>
              <a:rPr lang="en-US" dirty="0" smtClean="0"/>
              <a:t>Cohesive Subgroups</a:t>
            </a:r>
          </a:p>
          <a:p>
            <a:r>
              <a:rPr lang="en-US" dirty="0"/>
              <a:t>Possible Applications in Our 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12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Measure the </a:t>
            </a:r>
            <a:r>
              <a:rPr lang="en-US" b="1" dirty="0" smtClean="0">
                <a:solidFill>
                  <a:srgbClr val="FF0000"/>
                </a:solidFill>
              </a:rPr>
              <a:t>prominence of actors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 undirected graph, measure </a:t>
            </a:r>
            <a:r>
              <a:rPr lang="en-US" b="1" dirty="0" smtClean="0">
                <a:solidFill>
                  <a:srgbClr val="000000"/>
                </a:solidFill>
              </a:rPr>
              <a:t>centrality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 directed graph, measure </a:t>
            </a:r>
            <a:r>
              <a:rPr lang="en-US" b="1" dirty="0" smtClean="0">
                <a:solidFill>
                  <a:srgbClr val="000000"/>
                </a:solidFill>
              </a:rPr>
              <a:t>centrality and prestige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Four centrality measures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Three prestige measures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Measure individuals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Aggregate to groups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1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we mean by “prominent”?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actor is prominent  </a:t>
            </a:r>
            <a:r>
              <a:rPr lang="en-US" dirty="0" smtClean="0">
                <a:sym typeface="Wingdings"/>
              </a:rPr>
              <a:t> </a:t>
            </a:r>
            <a:r>
              <a:rPr lang="en-US" dirty="0" smtClean="0"/>
              <a:t>The actor is most </a:t>
            </a:r>
            <a:r>
              <a:rPr lang="en-US" dirty="0" smtClean="0">
                <a:solidFill>
                  <a:srgbClr val="FF0000"/>
                </a:solidFill>
              </a:rPr>
              <a:t>visible</a:t>
            </a:r>
            <a:r>
              <a:rPr lang="en-US" dirty="0" smtClean="0"/>
              <a:t> to other actors</a:t>
            </a:r>
          </a:p>
          <a:p>
            <a:endParaRPr lang="en-US" dirty="0" smtClean="0"/>
          </a:p>
          <a:p>
            <a:r>
              <a:rPr lang="en-US" dirty="0" smtClean="0"/>
              <a:t>Two kinds of </a:t>
            </a:r>
            <a:r>
              <a:rPr lang="en-US" dirty="0" smtClean="0">
                <a:solidFill>
                  <a:srgbClr val="FF0000"/>
                </a:solidFill>
              </a:rPr>
              <a:t>actor</a:t>
            </a:r>
            <a:r>
              <a:rPr lang="en-US" dirty="0" smtClean="0"/>
              <a:t> prominence / visibility</a:t>
            </a:r>
          </a:p>
          <a:p>
            <a:pPr lvl="1"/>
            <a:r>
              <a:rPr lang="en-US" dirty="0" smtClean="0"/>
              <a:t>Centrality</a:t>
            </a:r>
            <a:br>
              <a:rPr lang="en-US" dirty="0" smtClean="0"/>
            </a:br>
            <a:r>
              <a:rPr lang="en-US" dirty="0" smtClean="0"/>
              <a:t>   To be visible is to be involved</a:t>
            </a:r>
          </a:p>
          <a:p>
            <a:pPr lvl="1"/>
            <a:r>
              <a:rPr lang="en-US" dirty="0" smtClean="0"/>
              <a:t>Prestige</a:t>
            </a:r>
            <a:br>
              <a:rPr lang="en-US" dirty="0" smtClean="0"/>
            </a:br>
            <a:r>
              <a:rPr lang="en-US" dirty="0" smtClean="0"/>
              <a:t>   To be visible is to be targeted </a:t>
            </a:r>
          </a:p>
          <a:p>
            <a:pPr lvl="1"/>
            <a:endParaRPr lang="en-US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Group</a:t>
            </a:r>
            <a:r>
              <a:rPr lang="en-US" altLang="zh-CN" dirty="0"/>
              <a:t> centralization </a:t>
            </a:r>
            <a:r>
              <a:rPr lang="en-US" altLang="zh-CN" dirty="0" smtClean="0"/>
              <a:t>= </a:t>
            </a:r>
            <a:br>
              <a:rPr lang="en-US" altLang="zh-CN" dirty="0" smtClean="0"/>
            </a:br>
            <a:r>
              <a:rPr lang="en-US" altLang="zh-CN" dirty="0" smtClean="0"/>
              <a:t>How </a:t>
            </a:r>
            <a:r>
              <a:rPr lang="en-US" altLang="zh-CN" dirty="0"/>
              <a:t>different the actor </a:t>
            </a:r>
            <a:r>
              <a:rPr lang="en-US" altLang="zh-CN" dirty="0" smtClean="0"/>
              <a:t>centralities are </a:t>
            </a:r>
            <a:r>
              <a:rPr lang="en-US" altLang="zh-CN" dirty="0"/>
              <a:t>(How unequal the actors are)?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79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1499</Words>
  <Application>Microsoft Office PowerPoint</Application>
  <PresentationFormat>On-screen Show (4:3)</PresentationFormat>
  <Paragraphs>320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主题​​</vt:lpstr>
      <vt:lpstr>An Introduction to  Social Network Analysis</vt:lpstr>
      <vt:lpstr>Source</vt:lpstr>
      <vt:lpstr>Outline</vt:lpstr>
      <vt:lpstr>Outline</vt:lpstr>
      <vt:lpstr>Graph Theory</vt:lpstr>
      <vt:lpstr>Incidence Matrix for a Graph</vt:lpstr>
      <vt:lpstr>Outline</vt:lpstr>
      <vt:lpstr>Overview</vt:lpstr>
      <vt:lpstr>What do we mean by “prominent”?</vt:lpstr>
      <vt:lpstr>Centrality (1): Actor Degree Centrality</vt:lpstr>
      <vt:lpstr>Centrality (1): Group Degree Centralization</vt:lpstr>
      <vt:lpstr>Centrality (2): Actor Closeness Centrality</vt:lpstr>
      <vt:lpstr>Centrality (2): Group Closeness Centralization</vt:lpstr>
      <vt:lpstr>Centrality (3): Actor Betweenness Centrality </vt:lpstr>
      <vt:lpstr>Centrality (3): Group Betweenness Centralization</vt:lpstr>
      <vt:lpstr>Centrality (4): Information Centrality</vt:lpstr>
      <vt:lpstr>Prestige (1): Degree Prestige</vt:lpstr>
      <vt:lpstr>Prestige (2): Proximity Prestige</vt:lpstr>
      <vt:lpstr>Prestige (3): Rank Prestige</vt:lpstr>
      <vt:lpstr>Outline</vt:lpstr>
      <vt:lpstr>What is structural balance?</vt:lpstr>
      <vt:lpstr>Cycle Balance (Nondirectional) </vt:lpstr>
      <vt:lpstr>Structural Balance (Nondirectonal)</vt:lpstr>
      <vt:lpstr>Balance: Directional</vt:lpstr>
      <vt:lpstr>Clusterability</vt:lpstr>
      <vt:lpstr>Check Clusterability</vt:lpstr>
      <vt:lpstr>Outline</vt:lpstr>
      <vt:lpstr>Overview</vt:lpstr>
      <vt:lpstr>Definitions of a Cohesive Subgroup (CS)</vt:lpstr>
      <vt:lpstr>Definition (1/4): Based on Clique</vt:lpstr>
      <vt:lpstr>Definition (2/4): Based on Diameter</vt:lpstr>
      <vt:lpstr>Definition (3/4): Based on Degree</vt:lpstr>
      <vt:lpstr>Definition (4/4): Based on Inside-Outside Relations</vt:lpstr>
      <vt:lpstr>Measure the Subgroup Cohesion</vt:lpstr>
      <vt:lpstr>Extension (1/3): Digraph</vt:lpstr>
      <vt:lpstr>An Example Application: Code to Feature</vt:lpstr>
      <vt:lpstr>Extension (2/3): Valued Relation</vt:lpstr>
      <vt:lpstr>Extension (3/3): Two-Mode Networks</vt:lpstr>
      <vt:lpstr>Idea 1: Convert Two-Mode to One-Mode</vt:lpstr>
      <vt:lpstr>Idea 2: Consider actors and events together</vt:lpstr>
      <vt:lpstr>Example: Input Data</vt:lpstr>
      <vt:lpstr>Example: 2-Dimensional Correspondence Analysis</vt:lpstr>
      <vt:lpstr>Outline</vt:lpstr>
      <vt:lpstr>Our Work: Collaborative Feature Modeling</vt:lpstr>
      <vt:lpstr>Possible Networks in CoFM</vt:lpstr>
      <vt:lpstr>THANK YOU!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</dc:creator>
  <cp:lastModifiedBy>dr</cp:lastModifiedBy>
  <cp:revision>108</cp:revision>
  <dcterms:created xsi:type="dcterms:W3CDTF">2012-05-14T13:24:54Z</dcterms:created>
  <dcterms:modified xsi:type="dcterms:W3CDTF">2012-06-01T05:33:14Z</dcterms:modified>
</cp:coreProperties>
</file>