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7" r:id="rId4"/>
    <p:sldId id="258" r:id="rId5"/>
    <p:sldId id="280" r:id="rId6"/>
    <p:sldId id="259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4" autoAdjust="0"/>
  </p:normalViewPr>
  <p:slideViewPr>
    <p:cSldViewPr>
      <p:cViewPr>
        <p:scale>
          <a:sx n="60" d="100"/>
          <a:sy n="60" d="100"/>
        </p:scale>
        <p:origin x="-184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21F2-C9C0-4AFD-96F9-9FCC4DD8344D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505F-5259-45CE-B567-CF8FA9D7E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DBFD-A76F-441C-96A9-4870B8D37474}" type="datetimeFigureOut">
              <a:rPr lang="en-US" smtClean="0"/>
              <a:pPr/>
              <a:t>5/2/2010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A7F-2482-448F-B0FD-9095AE87A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Feature-based Collaborative Approach to Identifying Domain Commonality and Variability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Yi</a:t>
            </a:r>
          </a:p>
          <a:p>
            <a:r>
              <a:rPr lang="en-US" dirty="0" smtClean="0"/>
              <a:t>Peking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743200"/>
          </a:xfrm>
        </p:spPr>
        <p:txBody>
          <a:bodyPr/>
          <a:lstStyle/>
          <a:p>
            <a:r>
              <a:rPr lang="en-US" dirty="0" smtClean="0"/>
              <a:t>A feature model of the “Music Player Software” domain is collaboratively constructed by 2 users</a:t>
            </a:r>
          </a:p>
          <a:p>
            <a:endParaRPr lang="en-US" dirty="0" smtClean="0"/>
          </a:p>
          <a:p>
            <a:r>
              <a:rPr lang="en-US" dirty="0" smtClean="0"/>
              <a:t>1. User A created some features as a start.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581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95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56388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0244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3962400" y="4305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3314700" y="4800600"/>
            <a:ext cx="6096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3847272" y="5333172"/>
            <a:ext cx="6096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4438650" y="4743450"/>
            <a:ext cx="6096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4953000" y="56388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1444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23241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1409700" y="4419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1942272" y="4952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2533650" y="4362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3124200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3886200" y="1676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7"/>
          <p:cNvCxnSpPr>
            <a:stCxn id="13" idx="2"/>
            <a:endCxn id="4" idx="0"/>
          </p:cNvCxnSpPr>
          <p:nvPr/>
        </p:nvCxnSpPr>
        <p:spPr>
          <a:xfrm rot="5400000">
            <a:off x="3695700" y="1676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9"/>
          <p:cNvSpPr/>
          <p:nvPr/>
        </p:nvSpPr>
        <p:spPr>
          <a:xfrm>
            <a:off x="43434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16" name="Rectangle 30"/>
          <p:cNvSpPr/>
          <p:nvPr/>
        </p:nvSpPr>
        <p:spPr>
          <a:xfrm>
            <a:off x="4343400" y="5334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Equalizer</a:t>
            </a:r>
            <a:endParaRPr lang="en-US" dirty="0"/>
          </a:p>
        </p:txBody>
      </p:sp>
      <p:cxnSp>
        <p:nvCxnSpPr>
          <p:cNvPr id="17" name="Straight Connector 32"/>
          <p:cNvCxnSpPr>
            <a:stCxn id="15" idx="2"/>
            <a:endCxn id="16" idx="0"/>
          </p:cNvCxnSpPr>
          <p:nvPr/>
        </p:nvCxnSpPr>
        <p:spPr>
          <a:xfrm rot="5400000">
            <a:off x="47625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>
            <a:endCxn id="15" idx="0"/>
          </p:cNvCxnSpPr>
          <p:nvPr/>
        </p:nvCxnSpPr>
        <p:spPr>
          <a:xfrm>
            <a:off x="3276600" y="3200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7"/>
          <p:cNvSpPr/>
          <p:nvPr/>
        </p:nvSpPr>
        <p:spPr>
          <a:xfrm>
            <a:off x="62484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Radio Playing</a:t>
            </a:r>
            <a:endParaRPr lang="en-US" dirty="0"/>
          </a:p>
        </p:txBody>
      </p:sp>
      <p:cxnSp>
        <p:nvCxnSpPr>
          <p:cNvPr id="20" name="Straight Connector 39"/>
          <p:cNvCxnSpPr>
            <a:endCxn id="19" idx="0"/>
          </p:cNvCxnSpPr>
          <p:nvPr/>
        </p:nvCxnSpPr>
        <p:spPr>
          <a:xfrm>
            <a:off x="4876800" y="22098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304800" y="152400"/>
            <a:ext cx="8229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User B added some features and modified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structure of existed features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15195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B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3. After that, PFM of User A has failed the verification because 3 features have more than one parent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8"/>
          <p:cNvSpPr/>
          <p:nvPr/>
        </p:nvSpPr>
        <p:spPr>
          <a:xfrm>
            <a:off x="1295400" y="2743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3" name="Rectangle 9"/>
          <p:cNvSpPr/>
          <p:nvPr/>
        </p:nvSpPr>
        <p:spPr>
          <a:xfrm>
            <a:off x="2590800" y="4267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24" name="Rectangle 10"/>
          <p:cNvSpPr/>
          <p:nvPr/>
        </p:nvSpPr>
        <p:spPr>
          <a:xfrm>
            <a:off x="1905000" y="5562600"/>
            <a:ext cx="8382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5" name="Rectangle 11"/>
          <p:cNvSpPr/>
          <p:nvPr/>
        </p:nvSpPr>
        <p:spPr>
          <a:xfrm>
            <a:off x="3008244" y="5562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6" name="Straight Connector 12"/>
          <p:cNvCxnSpPr>
            <a:stCxn id="22" idx="2"/>
            <a:endCxn id="23" idx="0"/>
          </p:cNvCxnSpPr>
          <p:nvPr/>
        </p:nvCxnSpPr>
        <p:spPr>
          <a:xfrm rot="16200000" flipH="1">
            <a:off x="2247900" y="3124200"/>
            <a:ext cx="990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"/>
          <p:cNvCxnSpPr>
            <a:stCxn id="23" idx="2"/>
          </p:cNvCxnSpPr>
          <p:nvPr/>
        </p:nvCxnSpPr>
        <p:spPr>
          <a:xfrm rot="5400000">
            <a:off x="2476500" y="4648200"/>
            <a:ext cx="762000" cy="1066800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14"/>
          <p:cNvCxnSpPr>
            <a:stCxn id="23" idx="2"/>
            <a:endCxn id="25" idx="0"/>
          </p:cNvCxnSpPr>
          <p:nvPr/>
        </p:nvCxnSpPr>
        <p:spPr>
          <a:xfrm rot="5400000">
            <a:off x="3009072" y="5180772"/>
            <a:ext cx="762000" cy="1656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hape 15"/>
          <p:cNvCxnSpPr>
            <a:stCxn id="23" idx="2"/>
            <a:endCxn id="30" idx="0"/>
          </p:cNvCxnSpPr>
          <p:nvPr/>
        </p:nvCxnSpPr>
        <p:spPr>
          <a:xfrm rot="16200000" flipH="1">
            <a:off x="3600450" y="4591050"/>
            <a:ext cx="762000" cy="1181100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16"/>
          <p:cNvSpPr/>
          <p:nvPr/>
        </p:nvSpPr>
        <p:spPr>
          <a:xfrm>
            <a:off x="4191000" y="5562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1" name="Rectangle 17"/>
          <p:cNvSpPr/>
          <p:nvPr/>
        </p:nvSpPr>
        <p:spPr>
          <a:xfrm>
            <a:off x="37338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2" name="Straight Connector 18"/>
          <p:cNvCxnSpPr>
            <a:stCxn id="31" idx="2"/>
            <a:endCxn id="22" idx="0"/>
          </p:cNvCxnSpPr>
          <p:nvPr/>
        </p:nvCxnSpPr>
        <p:spPr>
          <a:xfrm rot="5400000">
            <a:off x="3162300" y="13716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9"/>
          <p:cNvSpPr/>
          <p:nvPr/>
        </p:nvSpPr>
        <p:spPr>
          <a:xfrm>
            <a:off x="5410200" y="4267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34" name="Rectangle 20"/>
          <p:cNvSpPr/>
          <p:nvPr/>
        </p:nvSpPr>
        <p:spPr>
          <a:xfrm>
            <a:off x="5410200" y="5562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Equalizer</a:t>
            </a:r>
            <a:endParaRPr lang="en-US" dirty="0"/>
          </a:p>
        </p:txBody>
      </p:sp>
      <p:cxnSp>
        <p:nvCxnSpPr>
          <p:cNvPr id="35" name="Straight Connector 21"/>
          <p:cNvCxnSpPr>
            <a:stCxn id="33" idx="2"/>
            <a:endCxn id="34" idx="0"/>
          </p:cNvCxnSpPr>
          <p:nvPr/>
        </p:nvCxnSpPr>
        <p:spPr>
          <a:xfrm rot="5400000">
            <a:off x="5829300" y="5181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2"/>
          <p:cNvCxnSpPr>
            <a:stCxn id="22" idx="2"/>
            <a:endCxn id="33" idx="0"/>
          </p:cNvCxnSpPr>
          <p:nvPr/>
        </p:nvCxnSpPr>
        <p:spPr>
          <a:xfrm rot="16200000" flipH="1">
            <a:off x="3657600" y="1714500"/>
            <a:ext cx="99060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/>
          <p:cNvSpPr/>
          <p:nvPr/>
        </p:nvSpPr>
        <p:spPr>
          <a:xfrm>
            <a:off x="6096000" y="2895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Radio Playing</a:t>
            </a:r>
            <a:endParaRPr lang="en-US" dirty="0"/>
          </a:p>
        </p:txBody>
      </p:sp>
      <p:cxnSp>
        <p:nvCxnSpPr>
          <p:cNvPr id="38" name="Straight Connector 24"/>
          <p:cNvCxnSpPr>
            <a:endCxn id="37" idx="0"/>
          </p:cNvCxnSpPr>
          <p:nvPr/>
        </p:nvCxnSpPr>
        <p:spPr>
          <a:xfrm>
            <a:off x="4724400" y="2438400"/>
            <a:ext cx="2171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/>
          <p:cNvCxnSpPr>
            <a:stCxn id="22" idx="2"/>
            <a:endCxn id="24" idx="0"/>
          </p:cNvCxnSpPr>
          <p:nvPr/>
        </p:nvCxnSpPr>
        <p:spPr>
          <a:xfrm rot="16200000" flipH="1">
            <a:off x="1066800" y="4305300"/>
            <a:ext cx="2286000" cy="2286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27"/>
          <p:cNvCxnSpPr>
            <a:stCxn id="22" idx="2"/>
            <a:endCxn id="25" idx="0"/>
          </p:cNvCxnSpPr>
          <p:nvPr/>
        </p:nvCxnSpPr>
        <p:spPr>
          <a:xfrm rot="16200000" flipH="1">
            <a:off x="1599372" y="3772728"/>
            <a:ext cx="2286000" cy="1293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28"/>
          <p:cNvCxnSpPr>
            <a:stCxn id="22" idx="2"/>
            <a:endCxn id="30" idx="0"/>
          </p:cNvCxnSpPr>
          <p:nvPr/>
        </p:nvCxnSpPr>
        <p:spPr>
          <a:xfrm rot="16200000" flipH="1">
            <a:off x="2190750" y="3181350"/>
            <a:ext cx="2286000" cy="24765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18243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 smtClean="0"/>
              <a:t>4. User A decided to keep the changes of structure, but discard “Online Radio Playing” because he thought this feature is out of domain range.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23622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1" name="Rectangle 4"/>
          <p:cNvSpPr/>
          <p:nvPr/>
        </p:nvSpPr>
        <p:spPr>
          <a:xfrm>
            <a:off x="15240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22" name="Rectangle 5"/>
          <p:cNvSpPr/>
          <p:nvPr/>
        </p:nvSpPr>
        <p:spPr>
          <a:xfrm>
            <a:off x="838200" y="5334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3" name="Rectangle 6"/>
          <p:cNvSpPr/>
          <p:nvPr/>
        </p:nvSpPr>
        <p:spPr>
          <a:xfrm>
            <a:off x="1941444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4" name="Straight Connector 8"/>
          <p:cNvCxnSpPr>
            <a:stCxn id="20" idx="2"/>
            <a:endCxn id="21" idx="0"/>
          </p:cNvCxnSpPr>
          <p:nvPr/>
        </p:nvCxnSpPr>
        <p:spPr>
          <a:xfrm rot="5400000">
            <a:off x="23241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stCxn id="21" idx="2"/>
            <a:endCxn id="22" idx="0"/>
          </p:cNvCxnSpPr>
          <p:nvPr/>
        </p:nvCxnSpPr>
        <p:spPr>
          <a:xfrm rot="5400000">
            <a:off x="1409700" y="4419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2"/>
          <p:cNvCxnSpPr>
            <a:stCxn id="21" idx="2"/>
            <a:endCxn id="23" idx="0"/>
          </p:cNvCxnSpPr>
          <p:nvPr/>
        </p:nvCxnSpPr>
        <p:spPr>
          <a:xfrm rot="5400000">
            <a:off x="1942272" y="4952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5"/>
          <p:cNvCxnSpPr>
            <a:stCxn id="21" idx="2"/>
            <a:endCxn id="28" idx="0"/>
          </p:cNvCxnSpPr>
          <p:nvPr/>
        </p:nvCxnSpPr>
        <p:spPr>
          <a:xfrm rot="16200000" flipH="1">
            <a:off x="2533650" y="4362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/>
          <p:cNvSpPr/>
          <p:nvPr/>
        </p:nvSpPr>
        <p:spPr>
          <a:xfrm>
            <a:off x="3124200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9" name="Rectangle 14"/>
          <p:cNvSpPr/>
          <p:nvPr/>
        </p:nvSpPr>
        <p:spPr>
          <a:xfrm>
            <a:off x="3886200" y="1676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0" name="Straight Connector 17"/>
          <p:cNvCxnSpPr>
            <a:stCxn id="29" idx="2"/>
            <a:endCxn id="20" idx="0"/>
          </p:cNvCxnSpPr>
          <p:nvPr/>
        </p:nvCxnSpPr>
        <p:spPr>
          <a:xfrm rot="5400000">
            <a:off x="3695700" y="16764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9"/>
          <p:cNvSpPr/>
          <p:nvPr/>
        </p:nvSpPr>
        <p:spPr>
          <a:xfrm>
            <a:off x="43434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32" name="Rectangle 30"/>
          <p:cNvSpPr/>
          <p:nvPr/>
        </p:nvSpPr>
        <p:spPr>
          <a:xfrm>
            <a:off x="4343400" y="5334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Equalizer</a:t>
            </a:r>
            <a:endParaRPr lang="en-US" dirty="0"/>
          </a:p>
        </p:txBody>
      </p:sp>
      <p:cxnSp>
        <p:nvCxnSpPr>
          <p:cNvPr id="33" name="Straight Connector 32"/>
          <p:cNvCxnSpPr>
            <a:stCxn id="31" idx="2"/>
            <a:endCxn id="32" idx="0"/>
          </p:cNvCxnSpPr>
          <p:nvPr/>
        </p:nvCxnSpPr>
        <p:spPr>
          <a:xfrm rot="5400000">
            <a:off x="47625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4"/>
          <p:cNvCxnSpPr>
            <a:endCxn id="31" idx="0"/>
          </p:cNvCxnSpPr>
          <p:nvPr/>
        </p:nvCxnSpPr>
        <p:spPr>
          <a:xfrm>
            <a:off x="3276600" y="3200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7"/>
          <p:cNvSpPr/>
          <p:nvPr/>
        </p:nvSpPr>
        <p:spPr>
          <a:xfrm>
            <a:off x="6248400" y="2667000"/>
            <a:ext cx="1600200" cy="533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 Playing</a:t>
            </a:r>
            <a:endParaRPr lang="en-US" dirty="0"/>
          </a:p>
        </p:txBody>
      </p:sp>
      <p:cxnSp>
        <p:nvCxnSpPr>
          <p:cNvPr id="36" name="Straight Connector 39"/>
          <p:cNvCxnSpPr>
            <a:endCxn id="35" idx="0"/>
          </p:cNvCxnSpPr>
          <p:nvPr/>
        </p:nvCxnSpPr>
        <p:spPr>
          <a:xfrm>
            <a:off x="4876800" y="2209800"/>
            <a:ext cx="21717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标注 36"/>
          <p:cNvSpPr/>
          <p:nvPr/>
        </p:nvSpPr>
        <p:spPr>
          <a:xfrm>
            <a:off x="6324600" y="3733800"/>
            <a:ext cx="2057400" cy="762000"/>
          </a:xfrm>
          <a:prstGeom prst="wedgeRectCallout">
            <a:avLst>
              <a:gd name="adj1" fmla="val -31868"/>
              <a:gd name="adj2" fmla="val -922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feature created by 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0800" y="15195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4.1 Current global feature model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981200" y="2057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1143000" y="3429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5" name="Rectangle 5"/>
          <p:cNvSpPr/>
          <p:nvPr/>
        </p:nvSpPr>
        <p:spPr>
          <a:xfrm>
            <a:off x="457200" y="4724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1560444" y="4724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7" name="Straight Connector 7"/>
          <p:cNvCxnSpPr>
            <a:stCxn id="3" idx="2"/>
            <a:endCxn id="4" idx="0"/>
          </p:cNvCxnSpPr>
          <p:nvPr/>
        </p:nvCxnSpPr>
        <p:spPr>
          <a:xfrm rot="5400000">
            <a:off x="1943100" y="25908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8"/>
          <p:cNvCxnSpPr>
            <a:stCxn id="4" idx="2"/>
            <a:endCxn id="5" idx="0"/>
          </p:cNvCxnSpPr>
          <p:nvPr/>
        </p:nvCxnSpPr>
        <p:spPr>
          <a:xfrm rot="5400000">
            <a:off x="1028700" y="38100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9"/>
          <p:cNvCxnSpPr>
            <a:stCxn id="4" idx="2"/>
            <a:endCxn id="6" idx="0"/>
          </p:cNvCxnSpPr>
          <p:nvPr/>
        </p:nvCxnSpPr>
        <p:spPr>
          <a:xfrm rot="5400000">
            <a:off x="1561272" y="43425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5"/>
          <p:cNvCxnSpPr>
            <a:stCxn id="4" idx="2"/>
            <a:endCxn id="11" idx="0"/>
          </p:cNvCxnSpPr>
          <p:nvPr/>
        </p:nvCxnSpPr>
        <p:spPr>
          <a:xfrm rot="16200000" flipH="1">
            <a:off x="2152650" y="37528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/>
          <p:nvPr/>
        </p:nvSpPr>
        <p:spPr>
          <a:xfrm>
            <a:off x="2743200" y="4724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2" name="Rectangle 12"/>
          <p:cNvSpPr/>
          <p:nvPr/>
        </p:nvSpPr>
        <p:spPr>
          <a:xfrm>
            <a:off x="3505200" y="1066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3" name="Straight Connector 13"/>
          <p:cNvCxnSpPr>
            <a:stCxn id="12" idx="2"/>
            <a:endCxn id="3" idx="0"/>
          </p:cNvCxnSpPr>
          <p:nvPr/>
        </p:nvCxnSpPr>
        <p:spPr>
          <a:xfrm rot="5400000">
            <a:off x="3314700" y="10668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/>
          <p:cNvSpPr/>
          <p:nvPr/>
        </p:nvSpPr>
        <p:spPr>
          <a:xfrm>
            <a:off x="3962400" y="3429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15" name="Rectangle 15"/>
          <p:cNvSpPr/>
          <p:nvPr/>
        </p:nvSpPr>
        <p:spPr>
          <a:xfrm>
            <a:off x="3962400" y="472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Equalizer</a:t>
            </a:r>
            <a:endParaRPr lang="en-US" dirty="0"/>
          </a:p>
        </p:txBody>
      </p:sp>
      <p:cxnSp>
        <p:nvCxnSpPr>
          <p:cNvPr id="16" name="Straight Connector 16"/>
          <p:cNvCxnSpPr>
            <a:stCxn id="14" idx="2"/>
            <a:endCxn id="15" idx="0"/>
          </p:cNvCxnSpPr>
          <p:nvPr/>
        </p:nvCxnSpPr>
        <p:spPr>
          <a:xfrm rot="5400000">
            <a:off x="4381500" y="4343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/>
          <p:cNvCxnSpPr>
            <a:endCxn id="14" idx="0"/>
          </p:cNvCxnSpPr>
          <p:nvPr/>
        </p:nvCxnSpPr>
        <p:spPr>
          <a:xfrm>
            <a:off x="2895600" y="25908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8"/>
          <p:cNvSpPr/>
          <p:nvPr/>
        </p:nvSpPr>
        <p:spPr>
          <a:xfrm>
            <a:off x="6934200" y="1981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 Playing</a:t>
            </a:r>
            <a:endParaRPr lang="en-US" dirty="0"/>
          </a:p>
        </p:txBody>
      </p:sp>
      <p:cxnSp>
        <p:nvCxnSpPr>
          <p:cNvPr id="19" name="Straight Connector 19"/>
          <p:cNvCxnSpPr>
            <a:stCxn id="12" idx="2"/>
            <a:endCxn id="18" idx="0"/>
          </p:cNvCxnSpPr>
          <p:nvPr/>
        </p:nvCxnSpPr>
        <p:spPr>
          <a:xfrm rot="16200000" flipH="1">
            <a:off x="5829300" y="76200"/>
            <a:ext cx="3810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/>
          <p:cNvSpPr/>
          <p:nvPr/>
        </p:nvSpPr>
        <p:spPr>
          <a:xfrm>
            <a:off x="6096000" y="3581400"/>
            <a:ext cx="16002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Radio Playing</a:t>
            </a:r>
            <a:endParaRPr lang="en-US" dirty="0"/>
          </a:p>
        </p:txBody>
      </p:sp>
      <p:cxnSp>
        <p:nvCxnSpPr>
          <p:cNvPr id="22" name="Straight Connector 28"/>
          <p:cNvCxnSpPr>
            <a:stCxn id="12" idx="2"/>
            <a:endCxn id="21" idx="0"/>
          </p:cNvCxnSpPr>
          <p:nvPr/>
        </p:nvCxnSpPr>
        <p:spPr>
          <a:xfrm rot="16200000" flipH="1">
            <a:off x="4610100" y="1295400"/>
            <a:ext cx="1981200" cy="2590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2895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Keep:  B</a:t>
            </a:r>
          </a:p>
          <a:p>
            <a:r>
              <a:rPr lang="en-US" dirty="0" smtClean="0"/>
              <a:t>Discard:  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4.2 Current private feature model of User 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1981200" y="2286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44" name="Rectangle 4"/>
          <p:cNvSpPr/>
          <p:nvPr/>
        </p:nvSpPr>
        <p:spPr>
          <a:xfrm>
            <a:off x="1143000" y="3657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45" name="Rectangle 5"/>
          <p:cNvSpPr/>
          <p:nvPr/>
        </p:nvSpPr>
        <p:spPr>
          <a:xfrm>
            <a:off x="457200" y="4953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46" name="Rectangle 6"/>
          <p:cNvSpPr/>
          <p:nvPr/>
        </p:nvSpPr>
        <p:spPr>
          <a:xfrm>
            <a:off x="1560444" y="4953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7" name="Straight Connector 7"/>
          <p:cNvCxnSpPr>
            <a:stCxn id="43" idx="2"/>
            <a:endCxn id="44" idx="0"/>
          </p:cNvCxnSpPr>
          <p:nvPr/>
        </p:nvCxnSpPr>
        <p:spPr>
          <a:xfrm rot="5400000">
            <a:off x="1943100" y="2819400"/>
            <a:ext cx="838200" cy="838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8"/>
          <p:cNvCxnSpPr>
            <a:stCxn id="44" idx="2"/>
            <a:endCxn id="45" idx="0"/>
          </p:cNvCxnSpPr>
          <p:nvPr/>
        </p:nvCxnSpPr>
        <p:spPr>
          <a:xfrm rot="5400000">
            <a:off x="1028700" y="4038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9" name="Elbow Connector 9"/>
          <p:cNvCxnSpPr>
            <a:stCxn id="44" idx="2"/>
            <a:endCxn id="46" idx="0"/>
          </p:cNvCxnSpPr>
          <p:nvPr/>
        </p:nvCxnSpPr>
        <p:spPr>
          <a:xfrm rot="5400000">
            <a:off x="1561272" y="4571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hape 15"/>
          <p:cNvCxnSpPr>
            <a:stCxn id="44" idx="2"/>
            <a:endCxn id="51" idx="0"/>
          </p:cNvCxnSpPr>
          <p:nvPr/>
        </p:nvCxnSpPr>
        <p:spPr>
          <a:xfrm rot="16200000" flipH="1">
            <a:off x="2152650" y="3981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ectangle 11"/>
          <p:cNvSpPr/>
          <p:nvPr/>
        </p:nvSpPr>
        <p:spPr>
          <a:xfrm>
            <a:off x="2743200" y="4953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2" name="Rectangle 12"/>
          <p:cNvSpPr/>
          <p:nvPr/>
        </p:nvSpPr>
        <p:spPr>
          <a:xfrm>
            <a:off x="3505200" y="1295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53" name="Straight Connector 13"/>
          <p:cNvCxnSpPr>
            <a:stCxn id="52" idx="2"/>
            <a:endCxn id="43" idx="0"/>
          </p:cNvCxnSpPr>
          <p:nvPr/>
        </p:nvCxnSpPr>
        <p:spPr>
          <a:xfrm rot="5400000">
            <a:off x="3314700" y="1295400"/>
            <a:ext cx="457200" cy="15240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Rectangle 14"/>
          <p:cNvSpPr/>
          <p:nvPr/>
        </p:nvSpPr>
        <p:spPr>
          <a:xfrm>
            <a:off x="3962400" y="3657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55" name="Rectangle 15"/>
          <p:cNvSpPr/>
          <p:nvPr/>
        </p:nvSpPr>
        <p:spPr>
          <a:xfrm>
            <a:off x="3962400" y="4953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Equalizer</a:t>
            </a:r>
            <a:endParaRPr lang="en-US" dirty="0"/>
          </a:p>
        </p:txBody>
      </p:sp>
      <p:cxnSp>
        <p:nvCxnSpPr>
          <p:cNvPr id="56" name="Straight Connector 16"/>
          <p:cNvCxnSpPr>
            <a:stCxn id="54" idx="2"/>
            <a:endCxn id="55" idx="0"/>
          </p:cNvCxnSpPr>
          <p:nvPr/>
        </p:nvCxnSpPr>
        <p:spPr>
          <a:xfrm rot="5400000">
            <a:off x="4381500" y="45720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17"/>
          <p:cNvCxnSpPr>
            <a:endCxn id="54" idx="0"/>
          </p:cNvCxnSpPr>
          <p:nvPr/>
        </p:nvCxnSpPr>
        <p:spPr>
          <a:xfrm>
            <a:off x="2895600" y="2819400"/>
            <a:ext cx="1866900" cy="838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ectangle 18"/>
          <p:cNvSpPr/>
          <p:nvPr/>
        </p:nvSpPr>
        <p:spPr>
          <a:xfrm>
            <a:off x="6934200" y="2209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 Playing</a:t>
            </a:r>
            <a:endParaRPr lang="en-US" dirty="0"/>
          </a:p>
        </p:txBody>
      </p:sp>
      <p:cxnSp>
        <p:nvCxnSpPr>
          <p:cNvPr id="59" name="Straight Connector 19"/>
          <p:cNvCxnSpPr>
            <a:stCxn id="52" idx="2"/>
            <a:endCxn id="58" idx="0"/>
          </p:cNvCxnSpPr>
          <p:nvPr/>
        </p:nvCxnSpPr>
        <p:spPr>
          <a:xfrm rot="16200000" flipH="1">
            <a:off x="5829300" y="304800"/>
            <a:ext cx="381000" cy="34290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Rectangle 25"/>
          <p:cNvSpPr/>
          <p:nvPr/>
        </p:nvSpPr>
        <p:spPr>
          <a:xfrm>
            <a:off x="6096000" y="3810000"/>
            <a:ext cx="1600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Radio Playing</a:t>
            </a:r>
            <a:endParaRPr lang="en-US" dirty="0"/>
          </a:p>
        </p:txBody>
      </p:sp>
      <p:cxnSp>
        <p:nvCxnSpPr>
          <p:cNvPr id="61" name="Straight Connector 28"/>
          <p:cNvCxnSpPr>
            <a:stCxn id="52" idx="2"/>
            <a:endCxn id="60" idx="0"/>
          </p:cNvCxnSpPr>
          <p:nvPr/>
        </p:nvCxnSpPr>
        <p:spPr>
          <a:xfrm rot="16200000" flipH="1">
            <a:off x="4610100" y="1524000"/>
            <a:ext cx="1981200" cy="259080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5. User B decided to keep new features shared by user A. In addition, he modified the structure again and introduced a constraint.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828800" y="3276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990600" y="4648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5" name="Rectangle 5"/>
          <p:cNvSpPr/>
          <p:nvPr/>
        </p:nvSpPr>
        <p:spPr>
          <a:xfrm>
            <a:off x="304800" y="59436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1408044" y="5943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Pause</a:t>
            </a:r>
            <a:endParaRPr lang="en-US" dirty="0"/>
          </a:p>
        </p:txBody>
      </p:sp>
      <p:cxnSp>
        <p:nvCxnSpPr>
          <p:cNvPr id="7" name="Straight Connector 7"/>
          <p:cNvCxnSpPr>
            <a:stCxn id="3" idx="2"/>
            <a:endCxn id="4" idx="0"/>
          </p:cNvCxnSpPr>
          <p:nvPr/>
        </p:nvCxnSpPr>
        <p:spPr>
          <a:xfrm rot="5400000">
            <a:off x="1790700" y="38100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8"/>
          <p:cNvCxnSpPr>
            <a:stCxn id="4" idx="2"/>
            <a:endCxn id="5" idx="0"/>
          </p:cNvCxnSpPr>
          <p:nvPr/>
        </p:nvCxnSpPr>
        <p:spPr>
          <a:xfrm rot="5400000">
            <a:off x="876300" y="50292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9"/>
          <p:cNvCxnSpPr>
            <a:stCxn id="4" idx="2"/>
            <a:endCxn id="6" idx="0"/>
          </p:cNvCxnSpPr>
          <p:nvPr/>
        </p:nvCxnSpPr>
        <p:spPr>
          <a:xfrm rot="5400000">
            <a:off x="1408872" y="55617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5"/>
          <p:cNvCxnSpPr>
            <a:stCxn id="4" idx="2"/>
            <a:endCxn id="11" idx="0"/>
          </p:cNvCxnSpPr>
          <p:nvPr/>
        </p:nvCxnSpPr>
        <p:spPr>
          <a:xfrm rot="16200000" flipH="1">
            <a:off x="2000250" y="49720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/>
          <p:nvPr/>
        </p:nvSpPr>
        <p:spPr>
          <a:xfrm>
            <a:off x="2590800" y="59436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</a:t>
            </a:r>
            <a:endParaRPr lang="en-US" dirty="0"/>
          </a:p>
        </p:txBody>
      </p:sp>
      <p:sp>
        <p:nvSpPr>
          <p:cNvPr id="12" name="Rectangle 12"/>
          <p:cNvSpPr/>
          <p:nvPr/>
        </p:nvSpPr>
        <p:spPr>
          <a:xfrm>
            <a:off x="3810000" y="1676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3" name="Straight Connector 13"/>
          <p:cNvCxnSpPr>
            <a:stCxn id="12" idx="2"/>
            <a:endCxn id="3" idx="0"/>
          </p:cNvCxnSpPr>
          <p:nvPr/>
        </p:nvCxnSpPr>
        <p:spPr>
          <a:xfrm rot="5400000">
            <a:off x="3086100" y="17526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4"/>
          <p:cNvSpPr/>
          <p:nvPr/>
        </p:nvSpPr>
        <p:spPr>
          <a:xfrm>
            <a:off x="3810000" y="4648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15" name="Rectangle 15"/>
          <p:cNvSpPr/>
          <p:nvPr/>
        </p:nvSpPr>
        <p:spPr>
          <a:xfrm>
            <a:off x="3810000" y="5943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Equalizer</a:t>
            </a:r>
            <a:endParaRPr lang="en-US" dirty="0"/>
          </a:p>
        </p:txBody>
      </p:sp>
      <p:cxnSp>
        <p:nvCxnSpPr>
          <p:cNvPr id="16" name="Straight Connector 16"/>
          <p:cNvCxnSpPr>
            <a:stCxn id="14" idx="2"/>
            <a:endCxn id="15" idx="0"/>
          </p:cNvCxnSpPr>
          <p:nvPr/>
        </p:nvCxnSpPr>
        <p:spPr>
          <a:xfrm rot="5400000">
            <a:off x="4229100" y="5562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/>
          <p:cNvCxnSpPr>
            <a:endCxn id="14" idx="0"/>
          </p:cNvCxnSpPr>
          <p:nvPr/>
        </p:nvCxnSpPr>
        <p:spPr>
          <a:xfrm>
            <a:off x="2743200" y="38100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8"/>
          <p:cNvSpPr/>
          <p:nvPr/>
        </p:nvSpPr>
        <p:spPr>
          <a:xfrm>
            <a:off x="7086600" y="5791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</a:t>
            </a:r>
            <a:endParaRPr lang="en-US" dirty="0"/>
          </a:p>
        </p:txBody>
      </p:sp>
      <p:cxnSp>
        <p:nvCxnSpPr>
          <p:cNvPr id="19" name="Straight Connector 19"/>
          <p:cNvCxnSpPr>
            <a:stCxn id="25" idx="2"/>
            <a:endCxn id="18" idx="0"/>
          </p:cNvCxnSpPr>
          <p:nvPr/>
        </p:nvCxnSpPr>
        <p:spPr>
          <a:xfrm rot="16200000" flipH="1">
            <a:off x="6591300" y="4495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29400" y="1752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sz="2400" b="1" dirty="0" smtClean="0"/>
              <a:t>B</a:t>
            </a:r>
            <a:endParaRPr lang="en-US" sz="3200" b="1" dirty="0"/>
          </a:p>
        </p:txBody>
      </p:sp>
      <p:sp>
        <p:nvSpPr>
          <p:cNvPr id="23" name="Rectangle 25"/>
          <p:cNvSpPr/>
          <p:nvPr/>
        </p:nvSpPr>
        <p:spPr>
          <a:xfrm>
            <a:off x="5943600" y="4800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Radio</a:t>
            </a:r>
            <a:endParaRPr lang="en-US" dirty="0"/>
          </a:p>
        </p:txBody>
      </p:sp>
      <p:cxnSp>
        <p:nvCxnSpPr>
          <p:cNvPr id="24" name="Straight Connector 28"/>
          <p:cNvCxnSpPr>
            <a:stCxn id="25" idx="2"/>
            <a:endCxn id="23" idx="0"/>
          </p:cNvCxnSpPr>
          <p:nvPr/>
        </p:nvCxnSpPr>
        <p:spPr>
          <a:xfrm rot="5400000">
            <a:off x="6515100" y="3733800"/>
            <a:ext cx="1295400" cy="8382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34"/>
          <p:cNvSpPr/>
          <p:nvPr/>
        </p:nvSpPr>
        <p:spPr>
          <a:xfrm>
            <a:off x="6781800" y="2971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Playing</a:t>
            </a:r>
            <a:endParaRPr lang="en-US" dirty="0"/>
          </a:p>
        </p:txBody>
      </p:sp>
      <p:cxnSp>
        <p:nvCxnSpPr>
          <p:cNvPr id="26" name="Straight Connector 39"/>
          <p:cNvCxnSpPr>
            <a:endCxn id="25" idx="0"/>
          </p:cNvCxnSpPr>
          <p:nvPr/>
        </p:nvCxnSpPr>
        <p:spPr>
          <a:xfrm>
            <a:off x="4724400" y="22098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/>
          <p:cNvCxnSpPr>
            <a:stCxn id="25" idx="1"/>
            <a:endCxn id="3" idx="3"/>
          </p:cNvCxnSpPr>
          <p:nvPr/>
        </p:nvCxnSpPr>
        <p:spPr>
          <a:xfrm rot="10800000" flipV="1">
            <a:off x="3429000" y="32385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3352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5.1 Current global feature model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752600" y="2819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30" name="Rectangle 4"/>
          <p:cNvSpPr/>
          <p:nvPr/>
        </p:nvSpPr>
        <p:spPr>
          <a:xfrm>
            <a:off x="914400" y="4191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31" name="Rectangle 5"/>
          <p:cNvSpPr/>
          <p:nvPr/>
        </p:nvSpPr>
        <p:spPr>
          <a:xfrm>
            <a:off x="228600" y="5486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1331844" y="5486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</a:t>
            </a:r>
            <a:endParaRPr lang="en-US" dirty="0"/>
          </a:p>
        </p:txBody>
      </p:sp>
      <p:cxnSp>
        <p:nvCxnSpPr>
          <p:cNvPr id="33" name="Straight Connector 7"/>
          <p:cNvCxnSpPr>
            <a:stCxn id="29" idx="2"/>
            <a:endCxn id="30" idx="0"/>
          </p:cNvCxnSpPr>
          <p:nvPr/>
        </p:nvCxnSpPr>
        <p:spPr>
          <a:xfrm rot="5400000">
            <a:off x="1714500" y="33528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8"/>
          <p:cNvCxnSpPr>
            <a:stCxn id="30" idx="2"/>
            <a:endCxn id="31" idx="0"/>
          </p:cNvCxnSpPr>
          <p:nvPr/>
        </p:nvCxnSpPr>
        <p:spPr>
          <a:xfrm rot="5400000">
            <a:off x="800100" y="45720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9"/>
          <p:cNvCxnSpPr>
            <a:stCxn id="30" idx="2"/>
            <a:endCxn id="32" idx="0"/>
          </p:cNvCxnSpPr>
          <p:nvPr/>
        </p:nvCxnSpPr>
        <p:spPr>
          <a:xfrm rot="5400000">
            <a:off x="1332672" y="51045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15"/>
          <p:cNvCxnSpPr>
            <a:stCxn id="30" idx="2"/>
            <a:endCxn id="37" idx="0"/>
          </p:cNvCxnSpPr>
          <p:nvPr/>
        </p:nvCxnSpPr>
        <p:spPr>
          <a:xfrm rot="16200000" flipH="1">
            <a:off x="1924050" y="45148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1"/>
          <p:cNvSpPr/>
          <p:nvPr/>
        </p:nvSpPr>
        <p:spPr>
          <a:xfrm>
            <a:off x="2514600" y="5486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Pause</a:t>
            </a:r>
            <a:endParaRPr lang="en-US" dirty="0"/>
          </a:p>
        </p:txBody>
      </p:sp>
      <p:sp>
        <p:nvSpPr>
          <p:cNvPr id="38" name="Rectangle 12"/>
          <p:cNvSpPr/>
          <p:nvPr/>
        </p:nvSpPr>
        <p:spPr>
          <a:xfrm>
            <a:off x="3733800" y="1219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9" name="Straight Connector 13"/>
          <p:cNvCxnSpPr>
            <a:stCxn id="38" idx="2"/>
            <a:endCxn id="29" idx="0"/>
          </p:cNvCxnSpPr>
          <p:nvPr/>
        </p:nvCxnSpPr>
        <p:spPr>
          <a:xfrm rot="5400000">
            <a:off x="3009900" y="12954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3733800" y="4191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41" name="Rectangle 15"/>
          <p:cNvSpPr/>
          <p:nvPr/>
        </p:nvSpPr>
        <p:spPr>
          <a:xfrm>
            <a:off x="3733800" y="5486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Equalizer</a:t>
            </a:r>
            <a:endParaRPr lang="en-US" dirty="0"/>
          </a:p>
        </p:txBody>
      </p:sp>
      <p:cxnSp>
        <p:nvCxnSpPr>
          <p:cNvPr id="42" name="Straight Connector 16"/>
          <p:cNvCxnSpPr>
            <a:stCxn id="40" idx="2"/>
            <a:endCxn id="41" idx="0"/>
          </p:cNvCxnSpPr>
          <p:nvPr/>
        </p:nvCxnSpPr>
        <p:spPr>
          <a:xfrm rot="5400000">
            <a:off x="4152900" y="5105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7"/>
          <p:cNvCxnSpPr>
            <a:endCxn id="40" idx="0"/>
          </p:cNvCxnSpPr>
          <p:nvPr/>
        </p:nvCxnSpPr>
        <p:spPr>
          <a:xfrm>
            <a:off x="2667000" y="33528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8"/>
          <p:cNvSpPr/>
          <p:nvPr/>
        </p:nvSpPr>
        <p:spPr>
          <a:xfrm>
            <a:off x="5867400" y="5334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</a:t>
            </a:r>
            <a:endParaRPr lang="en-US" dirty="0"/>
          </a:p>
        </p:txBody>
      </p:sp>
      <p:cxnSp>
        <p:nvCxnSpPr>
          <p:cNvPr id="45" name="Straight Connector 19"/>
          <p:cNvCxnSpPr>
            <a:stCxn id="51" idx="2"/>
            <a:endCxn id="44" idx="0"/>
          </p:cNvCxnSpPr>
          <p:nvPr/>
        </p:nvCxnSpPr>
        <p:spPr>
          <a:xfrm rot="5400000">
            <a:off x="5943600" y="3771900"/>
            <a:ext cx="2286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5"/>
          <p:cNvSpPr/>
          <p:nvPr/>
        </p:nvSpPr>
        <p:spPr>
          <a:xfrm>
            <a:off x="7086600" y="4572000"/>
            <a:ext cx="16002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Radio</a:t>
            </a:r>
            <a:endParaRPr lang="en-US" dirty="0"/>
          </a:p>
        </p:txBody>
      </p:sp>
      <p:cxnSp>
        <p:nvCxnSpPr>
          <p:cNvPr id="50" name="Straight Connector 28"/>
          <p:cNvCxnSpPr>
            <a:stCxn id="51" idx="2"/>
            <a:endCxn id="49" idx="0"/>
          </p:cNvCxnSpPr>
          <p:nvPr/>
        </p:nvCxnSpPr>
        <p:spPr>
          <a:xfrm rot="16200000" flipH="1">
            <a:off x="6934200" y="3619500"/>
            <a:ext cx="1524000" cy="381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Rectangle 34"/>
          <p:cNvSpPr/>
          <p:nvPr/>
        </p:nvSpPr>
        <p:spPr>
          <a:xfrm>
            <a:off x="67056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Playing</a:t>
            </a:r>
            <a:endParaRPr lang="en-US" dirty="0"/>
          </a:p>
        </p:txBody>
      </p:sp>
      <p:cxnSp>
        <p:nvCxnSpPr>
          <p:cNvPr id="52" name="Straight Connector 39"/>
          <p:cNvCxnSpPr>
            <a:endCxn id="51" idx="0"/>
          </p:cNvCxnSpPr>
          <p:nvPr/>
        </p:nvCxnSpPr>
        <p:spPr>
          <a:xfrm>
            <a:off x="4648200" y="17526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7"/>
          <p:cNvCxnSpPr>
            <a:stCxn id="38" idx="2"/>
            <a:endCxn id="44" idx="0"/>
          </p:cNvCxnSpPr>
          <p:nvPr/>
        </p:nvCxnSpPr>
        <p:spPr>
          <a:xfrm rot="16200000" flipH="1">
            <a:off x="3810000" y="2476500"/>
            <a:ext cx="3581400" cy="2133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5000" y="3316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Keep: A</a:t>
            </a:r>
          </a:p>
          <a:p>
            <a:r>
              <a:rPr lang="en-US" dirty="0" smtClean="0"/>
              <a:t>Discard:  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24800" y="3657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Keep: B</a:t>
            </a:r>
          </a:p>
          <a:p>
            <a:r>
              <a:rPr lang="en-US" dirty="0" smtClean="0"/>
              <a:t>Discard: A</a:t>
            </a:r>
            <a:endParaRPr lang="en-US" dirty="0"/>
          </a:p>
        </p:txBody>
      </p:sp>
      <p:cxnSp>
        <p:nvCxnSpPr>
          <p:cNvPr id="56" name="Straight Arrow Connector 36"/>
          <p:cNvCxnSpPr/>
          <p:nvPr/>
        </p:nvCxnSpPr>
        <p:spPr>
          <a:xfrm rot="10800000" flipV="1">
            <a:off x="3352800" y="27813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2971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4582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5.2 Current private feature model of User A, and again it has failed the verification therefore needs further reviews by User 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752600" y="2819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30" name="Rectangle 4"/>
          <p:cNvSpPr/>
          <p:nvPr/>
        </p:nvSpPr>
        <p:spPr>
          <a:xfrm>
            <a:off x="914400" y="4191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31" name="Rectangle 5"/>
          <p:cNvSpPr/>
          <p:nvPr/>
        </p:nvSpPr>
        <p:spPr>
          <a:xfrm>
            <a:off x="228600" y="5486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1331844" y="5486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</a:t>
            </a:r>
            <a:endParaRPr lang="en-US" dirty="0"/>
          </a:p>
        </p:txBody>
      </p:sp>
      <p:cxnSp>
        <p:nvCxnSpPr>
          <p:cNvPr id="33" name="Straight Connector 7"/>
          <p:cNvCxnSpPr>
            <a:stCxn id="29" idx="2"/>
            <a:endCxn id="30" idx="0"/>
          </p:cNvCxnSpPr>
          <p:nvPr/>
        </p:nvCxnSpPr>
        <p:spPr>
          <a:xfrm rot="5400000">
            <a:off x="1714500" y="33528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8"/>
          <p:cNvCxnSpPr>
            <a:stCxn id="30" idx="2"/>
            <a:endCxn id="31" idx="0"/>
          </p:cNvCxnSpPr>
          <p:nvPr/>
        </p:nvCxnSpPr>
        <p:spPr>
          <a:xfrm rot="5400000">
            <a:off x="800100" y="45720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9"/>
          <p:cNvCxnSpPr>
            <a:stCxn id="30" idx="2"/>
            <a:endCxn id="32" idx="0"/>
          </p:cNvCxnSpPr>
          <p:nvPr/>
        </p:nvCxnSpPr>
        <p:spPr>
          <a:xfrm rot="5400000">
            <a:off x="1332672" y="51045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15"/>
          <p:cNvCxnSpPr>
            <a:stCxn id="30" idx="2"/>
            <a:endCxn id="37" idx="0"/>
          </p:cNvCxnSpPr>
          <p:nvPr/>
        </p:nvCxnSpPr>
        <p:spPr>
          <a:xfrm rot="16200000" flipH="1">
            <a:off x="1924050" y="45148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1"/>
          <p:cNvSpPr/>
          <p:nvPr/>
        </p:nvSpPr>
        <p:spPr>
          <a:xfrm>
            <a:off x="2514600" y="5486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Pause</a:t>
            </a:r>
            <a:endParaRPr lang="en-US" dirty="0"/>
          </a:p>
        </p:txBody>
      </p:sp>
      <p:sp>
        <p:nvSpPr>
          <p:cNvPr id="38" name="Rectangle 12"/>
          <p:cNvSpPr/>
          <p:nvPr/>
        </p:nvSpPr>
        <p:spPr>
          <a:xfrm>
            <a:off x="3733800" y="1219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9" name="Straight Connector 13"/>
          <p:cNvCxnSpPr>
            <a:stCxn id="38" idx="2"/>
            <a:endCxn id="29" idx="0"/>
          </p:cNvCxnSpPr>
          <p:nvPr/>
        </p:nvCxnSpPr>
        <p:spPr>
          <a:xfrm rot="5400000">
            <a:off x="3009900" y="12954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3733800" y="4191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41" name="Rectangle 15"/>
          <p:cNvSpPr/>
          <p:nvPr/>
        </p:nvSpPr>
        <p:spPr>
          <a:xfrm>
            <a:off x="3733800" y="5486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Equalizer</a:t>
            </a:r>
            <a:endParaRPr lang="en-US" dirty="0"/>
          </a:p>
        </p:txBody>
      </p:sp>
      <p:cxnSp>
        <p:nvCxnSpPr>
          <p:cNvPr id="42" name="Straight Connector 16"/>
          <p:cNvCxnSpPr>
            <a:stCxn id="40" idx="2"/>
            <a:endCxn id="41" idx="0"/>
          </p:cNvCxnSpPr>
          <p:nvPr/>
        </p:nvCxnSpPr>
        <p:spPr>
          <a:xfrm rot="5400000">
            <a:off x="4152900" y="5105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7"/>
          <p:cNvCxnSpPr>
            <a:endCxn id="40" idx="0"/>
          </p:cNvCxnSpPr>
          <p:nvPr/>
        </p:nvCxnSpPr>
        <p:spPr>
          <a:xfrm>
            <a:off x="2667000" y="33528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8"/>
          <p:cNvSpPr/>
          <p:nvPr/>
        </p:nvSpPr>
        <p:spPr>
          <a:xfrm>
            <a:off x="5867400" y="5334000"/>
            <a:ext cx="16002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</a:t>
            </a:r>
            <a:endParaRPr lang="en-US" dirty="0"/>
          </a:p>
        </p:txBody>
      </p:sp>
      <p:cxnSp>
        <p:nvCxnSpPr>
          <p:cNvPr id="45" name="Straight Connector 19"/>
          <p:cNvCxnSpPr>
            <a:stCxn id="51" idx="2"/>
            <a:endCxn id="44" idx="0"/>
          </p:cNvCxnSpPr>
          <p:nvPr/>
        </p:nvCxnSpPr>
        <p:spPr>
          <a:xfrm rot="5400000">
            <a:off x="5943600" y="3771900"/>
            <a:ext cx="2286000" cy="8382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4"/>
          <p:cNvSpPr/>
          <p:nvPr/>
        </p:nvSpPr>
        <p:spPr>
          <a:xfrm>
            <a:off x="6705600" y="2514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Playing</a:t>
            </a:r>
            <a:endParaRPr lang="en-US" dirty="0"/>
          </a:p>
        </p:txBody>
      </p:sp>
      <p:cxnSp>
        <p:nvCxnSpPr>
          <p:cNvPr id="52" name="Straight Connector 39"/>
          <p:cNvCxnSpPr>
            <a:endCxn id="51" idx="0"/>
          </p:cNvCxnSpPr>
          <p:nvPr/>
        </p:nvCxnSpPr>
        <p:spPr>
          <a:xfrm>
            <a:off x="4648200" y="17526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7"/>
          <p:cNvCxnSpPr>
            <a:stCxn id="38" idx="2"/>
            <a:endCxn id="44" idx="0"/>
          </p:cNvCxnSpPr>
          <p:nvPr/>
        </p:nvCxnSpPr>
        <p:spPr>
          <a:xfrm rot="16200000" flipH="1">
            <a:off x="3810000" y="2476500"/>
            <a:ext cx="3581400" cy="2133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36"/>
          <p:cNvCxnSpPr/>
          <p:nvPr/>
        </p:nvCxnSpPr>
        <p:spPr>
          <a:xfrm rot="10800000" flipV="1">
            <a:off x="3352800" y="27813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29400" y="1447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sz="2400" b="1" dirty="0" smtClean="0"/>
              <a:t>A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2971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4582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6. If another user C joins…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7526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6" name="Rectangle 4"/>
          <p:cNvSpPr/>
          <p:nvPr/>
        </p:nvSpPr>
        <p:spPr>
          <a:xfrm>
            <a:off x="9144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27" name="Rectangle 5"/>
          <p:cNvSpPr/>
          <p:nvPr/>
        </p:nvSpPr>
        <p:spPr>
          <a:xfrm>
            <a:off x="228600" y="5334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6" name="Rectangle 6"/>
          <p:cNvSpPr/>
          <p:nvPr/>
        </p:nvSpPr>
        <p:spPr>
          <a:xfrm>
            <a:off x="1331844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7" name="Straight Connector 7"/>
          <p:cNvCxnSpPr>
            <a:stCxn id="25" idx="2"/>
            <a:endCxn id="26" idx="0"/>
          </p:cNvCxnSpPr>
          <p:nvPr/>
        </p:nvCxnSpPr>
        <p:spPr>
          <a:xfrm rot="5400000">
            <a:off x="17145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8"/>
          <p:cNvCxnSpPr>
            <a:stCxn id="26" idx="2"/>
            <a:endCxn id="27" idx="0"/>
          </p:cNvCxnSpPr>
          <p:nvPr/>
        </p:nvCxnSpPr>
        <p:spPr>
          <a:xfrm rot="5400000">
            <a:off x="800100" y="4419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"/>
          <p:cNvCxnSpPr>
            <a:stCxn id="26" idx="2"/>
            <a:endCxn id="46" idx="0"/>
          </p:cNvCxnSpPr>
          <p:nvPr/>
        </p:nvCxnSpPr>
        <p:spPr>
          <a:xfrm rot="5400000">
            <a:off x="1332672" y="4952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5"/>
          <p:cNvCxnSpPr>
            <a:stCxn id="26" idx="2"/>
            <a:endCxn id="54" idx="0"/>
          </p:cNvCxnSpPr>
          <p:nvPr/>
        </p:nvCxnSpPr>
        <p:spPr>
          <a:xfrm rot="16200000" flipH="1">
            <a:off x="1924050" y="4362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1"/>
          <p:cNvSpPr/>
          <p:nvPr/>
        </p:nvSpPr>
        <p:spPr>
          <a:xfrm>
            <a:off x="2514600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5" name="Rectangle 12"/>
          <p:cNvSpPr/>
          <p:nvPr/>
        </p:nvSpPr>
        <p:spPr>
          <a:xfrm>
            <a:off x="3733800" y="1066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57" name="Straight Connector 13"/>
          <p:cNvCxnSpPr>
            <a:stCxn id="55" idx="2"/>
            <a:endCxn id="25" idx="0"/>
          </p:cNvCxnSpPr>
          <p:nvPr/>
        </p:nvCxnSpPr>
        <p:spPr>
          <a:xfrm rot="5400000">
            <a:off x="3009900" y="1143000"/>
            <a:ext cx="1066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4"/>
          <p:cNvSpPr/>
          <p:nvPr/>
        </p:nvSpPr>
        <p:spPr>
          <a:xfrm>
            <a:off x="37338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Control</a:t>
            </a:r>
            <a:endParaRPr lang="en-US" dirty="0"/>
          </a:p>
        </p:txBody>
      </p:sp>
      <p:sp>
        <p:nvSpPr>
          <p:cNvPr id="59" name="Rectangle 15"/>
          <p:cNvSpPr/>
          <p:nvPr/>
        </p:nvSpPr>
        <p:spPr>
          <a:xfrm>
            <a:off x="3733800" y="5334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Equalizer</a:t>
            </a:r>
            <a:endParaRPr lang="en-US" dirty="0"/>
          </a:p>
        </p:txBody>
      </p:sp>
      <p:cxnSp>
        <p:nvCxnSpPr>
          <p:cNvPr id="60" name="Straight Connector 16"/>
          <p:cNvCxnSpPr>
            <a:stCxn id="58" idx="2"/>
            <a:endCxn id="59" idx="0"/>
          </p:cNvCxnSpPr>
          <p:nvPr/>
        </p:nvCxnSpPr>
        <p:spPr>
          <a:xfrm rot="5400000">
            <a:off x="41529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7"/>
          <p:cNvCxnSpPr>
            <a:endCxn id="58" idx="0"/>
          </p:cNvCxnSpPr>
          <p:nvPr/>
        </p:nvCxnSpPr>
        <p:spPr>
          <a:xfrm>
            <a:off x="2667000" y="3200400"/>
            <a:ext cx="1866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8"/>
          <p:cNvSpPr/>
          <p:nvPr/>
        </p:nvSpPr>
        <p:spPr>
          <a:xfrm>
            <a:off x="5867400" y="5181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Song</a:t>
            </a:r>
            <a:endParaRPr lang="en-US" dirty="0"/>
          </a:p>
        </p:txBody>
      </p:sp>
      <p:cxnSp>
        <p:nvCxnSpPr>
          <p:cNvPr id="63" name="Straight Connector 19"/>
          <p:cNvCxnSpPr>
            <a:stCxn id="66" idx="2"/>
            <a:endCxn id="62" idx="0"/>
          </p:cNvCxnSpPr>
          <p:nvPr/>
        </p:nvCxnSpPr>
        <p:spPr>
          <a:xfrm rot="5400000">
            <a:off x="5943600" y="3619500"/>
            <a:ext cx="2286000" cy="83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21"/>
          <p:cNvSpPr/>
          <p:nvPr/>
        </p:nvSpPr>
        <p:spPr>
          <a:xfrm>
            <a:off x="7086600" y="4419600"/>
            <a:ext cx="1600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Radio</a:t>
            </a:r>
            <a:endParaRPr lang="en-US" dirty="0"/>
          </a:p>
        </p:txBody>
      </p:sp>
      <p:cxnSp>
        <p:nvCxnSpPr>
          <p:cNvPr id="65" name="Straight Connector 22"/>
          <p:cNvCxnSpPr>
            <a:stCxn id="66" idx="2"/>
            <a:endCxn id="64" idx="0"/>
          </p:cNvCxnSpPr>
          <p:nvPr/>
        </p:nvCxnSpPr>
        <p:spPr>
          <a:xfrm rot="16200000" flipH="1">
            <a:off x="6934200" y="3467100"/>
            <a:ext cx="1524000" cy="381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23"/>
          <p:cNvSpPr/>
          <p:nvPr/>
        </p:nvSpPr>
        <p:spPr>
          <a:xfrm>
            <a:off x="6705600" y="2362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Playing</a:t>
            </a:r>
            <a:endParaRPr lang="en-US" dirty="0"/>
          </a:p>
        </p:txBody>
      </p:sp>
      <p:cxnSp>
        <p:nvCxnSpPr>
          <p:cNvPr id="67" name="Straight Connector 24"/>
          <p:cNvCxnSpPr>
            <a:endCxn id="66" idx="0"/>
          </p:cNvCxnSpPr>
          <p:nvPr/>
        </p:nvCxnSpPr>
        <p:spPr>
          <a:xfrm>
            <a:off x="4648200" y="1600200"/>
            <a:ext cx="28575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5"/>
          <p:cNvCxnSpPr>
            <a:stCxn id="55" idx="2"/>
            <a:endCxn id="62" idx="0"/>
          </p:cNvCxnSpPr>
          <p:nvPr/>
        </p:nvCxnSpPr>
        <p:spPr>
          <a:xfrm rot="16200000" flipH="1">
            <a:off x="3810000" y="2324100"/>
            <a:ext cx="358140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27"/>
          <p:cNvCxnSpPr/>
          <p:nvPr/>
        </p:nvCxnSpPr>
        <p:spPr>
          <a:xfrm rot="10800000" flipV="1">
            <a:off x="3352800" y="2628900"/>
            <a:ext cx="3352800" cy="30480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0" y="1066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3200" b="1" dirty="0" smtClean="0"/>
              <a:t>FM</a:t>
            </a:r>
            <a:r>
              <a:rPr lang="en-US" altLang="zh-CN" sz="2000" b="1" dirty="0" smtClean="0"/>
              <a:t>C </a:t>
            </a:r>
            <a:endParaRPr lang="en-US" sz="4000" dirty="0"/>
          </a:p>
        </p:txBody>
      </p:sp>
      <p:sp>
        <p:nvSpPr>
          <p:cNvPr id="73" name="TextBox 72"/>
          <p:cNvSpPr txBox="1"/>
          <p:nvPr/>
        </p:nvSpPr>
        <p:spPr>
          <a:xfrm>
            <a:off x="3962400" y="2831068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912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Keep: A</a:t>
            </a:r>
          </a:p>
          <a:p>
            <a:r>
              <a:rPr lang="en-US" dirty="0" smtClean="0"/>
              <a:t>Discard:  B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24800" y="3657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Keep: B</a:t>
            </a:r>
          </a:p>
          <a:p>
            <a:r>
              <a:rPr lang="en-US" dirty="0" smtClean="0"/>
              <a:t>Discard: 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An Example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参考一下</a:t>
            </a:r>
            <a:r>
              <a:rPr lang="en-US" altLang="zh-CN" dirty="0" smtClean="0"/>
              <a:t>Reviewer</a:t>
            </a:r>
            <a:r>
              <a:rPr lang="zh-CN" altLang="en-US" smtClean="0"/>
              <a:t>意见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Feature-Oriented Domain Modeling</a:t>
            </a:r>
          </a:p>
          <a:p>
            <a:pPr lvl="1"/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Relationship</a:t>
            </a:r>
          </a:p>
          <a:p>
            <a:pPr lvl="2"/>
            <a:r>
              <a:rPr lang="en-US" dirty="0" smtClean="0"/>
              <a:t>Refinement</a:t>
            </a:r>
          </a:p>
          <a:p>
            <a:pPr lvl="2"/>
            <a:r>
              <a:rPr lang="en-US" dirty="0" smtClean="0"/>
              <a:t>Constraint</a:t>
            </a:r>
          </a:p>
          <a:p>
            <a:pPr lvl="3"/>
            <a:r>
              <a:rPr lang="en-US" dirty="0" smtClean="0"/>
              <a:t>Binary</a:t>
            </a:r>
          </a:p>
          <a:p>
            <a:pPr lvl="3"/>
            <a:r>
              <a:rPr lang="en-US" dirty="0" smtClean="0"/>
              <a:t>Group</a:t>
            </a:r>
          </a:p>
          <a:p>
            <a:pPr lvl="3"/>
            <a:r>
              <a:rPr lang="en-US" dirty="0" smtClean="0"/>
              <a:t>Composite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Domain is too complex to be modeled by one domain expert</a:t>
            </a:r>
          </a:p>
          <a:p>
            <a:pPr lvl="1"/>
            <a:r>
              <a:rPr lang="en-US" smtClean="0"/>
              <a:t>Domain changes frequently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Collaborative Feature Modeling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首先介绍元模型（可自定义属性）</a:t>
            </a:r>
            <a:endParaRPr lang="en-US" altLang="zh-CN" dirty="0" smtClean="0"/>
          </a:p>
          <a:p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传播规则，（</a:t>
            </a:r>
            <a:r>
              <a:rPr lang="en-US" altLang="zh-CN" dirty="0" smtClean="0"/>
              <a:t>Anti-Vandalism</a:t>
            </a:r>
            <a:r>
              <a:rPr lang="zh-CN" altLang="en-US" dirty="0" smtClean="0"/>
              <a:t>）先用一个图介绍投票不一致的问题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然后用图介绍规则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Using Global View to</a:t>
            </a:r>
            <a:r>
              <a:rPr lang="zh-CN" altLang="en-US" dirty="0" smtClean="0"/>
              <a:t>。。。 （各个视图的用处）</a:t>
            </a:r>
            <a:endParaRPr lang="en-US" altLang="zh-CN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zh-CN" altLang="en-US" dirty="0" smtClean="0"/>
              <a:t>并发</a:t>
            </a:r>
            <a:r>
              <a:rPr lang="zh-CN" altLang="en-US" dirty="0" smtClean="0"/>
              <a:t>控制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People share their domain knowledge in terms of feature model, i.e. features and relationships between them</a:t>
            </a:r>
            <a:endParaRPr lang="en-US" b="1" i="1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For each part of this shared knowledge, people can show their opinions about whether to </a:t>
            </a:r>
            <a:r>
              <a:rPr lang="en-US" b="1" dirty="0" smtClean="0"/>
              <a:t>keep or discard</a:t>
            </a:r>
            <a:r>
              <a:rPr lang="en-US" dirty="0" smtClean="0"/>
              <a:t> it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Global Feature Model</a:t>
            </a:r>
          </a:p>
          <a:p>
            <a:pPr lvl="1"/>
            <a:r>
              <a:rPr lang="en-US" dirty="0" smtClean="0"/>
              <a:t>It consists of all parts that at least one person wants to keep, as well as the reviews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Private Feature Model</a:t>
            </a:r>
          </a:p>
          <a:p>
            <a:pPr lvl="1"/>
            <a:r>
              <a:rPr lang="en-US" dirty="0" smtClean="0"/>
              <a:t>PFM for a person = GFM – { parts that this person discards }</a:t>
            </a:r>
          </a:p>
          <a:p>
            <a:pPr lvl="1"/>
            <a:r>
              <a:rPr lang="en-US" dirty="0" smtClean="0"/>
              <a:t>A PFM shows the owner’s specific understanding of the domain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dirty="0" smtClean="0"/>
              <a:t>Verify the consistency of </a:t>
            </a:r>
            <a:r>
              <a:rPr lang="en-US" b="1" dirty="0" smtClean="0"/>
              <a:t>every PFM</a:t>
            </a:r>
          </a:p>
          <a:p>
            <a:endParaRPr lang="en-US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2057400" y="2362200"/>
            <a:ext cx="3810000" cy="3733800"/>
            <a:chOff x="2590800" y="2590800"/>
            <a:chExt cx="2527002" cy="3124200"/>
          </a:xfrm>
        </p:grpSpPr>
        <p:sp>
          <p:nvSpPr>
            <p:cNvPr id="4" name="矩形 3"/>
            <p:cNvSpPr/>
            <p:nvPr/>
          </p:nvSpPr>
          <p:spPr>
            <a:xfrm>
              <a:off x="2590800" y="2590800"/>
              <a:ext cx="25146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current PFM</a:t>
              </a:r>
            </a:p>
          </p:txBody>
        </p:sp>
        <p:sp>
          <p:nvSpPr>
            <p:cNvPr id="5" name="菱形 4"/>
            <p:cNvSpPr/>
            <p:nvPr/>
          </p:nvSpPr>
          <p:spPr>
            <a:xfrm>
              <a:off x="2895600" y="3352800"/>
              <a:ext cx="1905000" cy="76200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Passed?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03202" y="4495800"/>
              <a:ext cx="25146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Guide its owner to change current reviews of the GFM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601433" y="5410200"/>
              <a:ext cx="25146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a new PFM</a:t>
              </a: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>
            <a:xfrm rot="5400000">
              <a:off x="3619500" y="31242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 rot="16200000" flipH="1">
              <a:off x="3663801" y="4299099"/>
              <a:ext cx="381000" cy="12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6" idx="2"/>
              <a:endCxn id="7" idx="0"/>
            </p:cNvCxnSpPr>
            <p:nvPr/>
          </p:nvCxnSpPr>
          <p:spPr>
            <a:xfrm rot="5400000">
              <a:off x="3669118" y="5218816"/>
              <a:ext cx="381000" cy="17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肘形连接符 18"/>
            <p:cNvCxnSpPr>
              <a:stCxn id="7" idx="3"/>
              <a:endCxn id="4" idx="3"/>
            </p:cNvCxnSpPr>
            <p:nvPr/>
          </p:nvCxnSpPr>
          <p:spPr>
            <a:xfrm flipH="1" flipV="1">
              <a:off x="5105400" y="2743200"/>
              <a:ext cx="10633" cy="2819400"/>
            </a:xfrm>
            <a:prstGeom prst="bentConnector3">
              <a:avLst>
                <a:gd name="adj1" fmla="val -21499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86200" y="4114800"/>
              <a:ext cx="838200" cy="30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NO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Commonality &amp; Variability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keep/discard suggestions</a:t>
            </a:r>
          </a:p>
          <a:p>
            <a:r>
              <a:rPr lang="en-US" dirty="0" smtClean="0"/>
              <a:t>Commonality</a:t>
            </a:r>
          </a:p>
          <a:p>
            <a:pPr lvl="1"/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Parts without any reviews</a:t>
            </a:r>
          </a:p>
          <a:p>
            <a:r>
              <a:rPr lang="en-US" dirty="0" smtClean="0"/>
              <a:t>Variability</a:t>
            </a:r>
          </a:p>
          <a:p>
            <a:pPr lvl="1"/>
            <a:r>
              <a:rPr lang="en-US" dirty="0" smtClean="0"/>
              <a:t>Controversy</a:t>
            </a:r>
          </a:p>
          <a:p>
            <a:pPr lvl="1"/>
            <a:r>
              <a:rPr lang="en-US" dirty="0" smtClean="0"/>
              <a:t>Hotspots (maybe)</a:t>
            </a:r>
          </a:p>
          <a:p>
            <a:pPr lvl="2"/>
            <a:r>
              <a:rPr lang="en-US" dirty="0" smtClean="0"/>
              <a:t>Intensively debated parts often reflect new techniques in the domain, therefore they may change frequently in the future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654</Words>
  <Application>Microsoft Office PowerPoint</Application>
  <PresentationFormat>全屏显示(4:3)</PresentationFormat>
  <Paragraphs>203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 Feature-based Collaborative Approach to Identifying Domain Commonality and Variability</vt:lpstr>
      <vt:lpstr>Agenda</vt:lpstr>
      <vt:lpstr>Background</vt:lpstr>
      <vt:lpstr>幻灯片 4</vt:lpstr>
      <vt:lpstr>Our Approach</vt:lpstr>
      <vt:lpstr>Activities</vt:lpstr>
      <vt:lpstr>Views</vt:lpstr>
      <vt:lpstr>Verification</vt:lpstr>
      <vt:lpstr>Identifying Commonality &amp; Variability</vt:lpstr>
      <vt:lpstr>An Example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Future Work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Feature-based Collaborative Approach to Identifying Domain Commonality and Variability</dc:title>
  <dc:creator>Yi Li</dc:creator>
  <cp:lastModifiedBy>Yi Li</cp:lastModifiedBy>
  <cp:revision>110</cp:revision>
  <dcterms:created xsi:type="dcterms:W3CDTF">2009-11-13T14:02:10Z</dcterms:created>
  <dcterms:modified xsi:type="dcterms:W3CDTF">2010-05-02T07:39:01Z</dcterms:modified>
</cp:coreProperties>
</file>