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4" r:id="rId30"/>
    <p:sldId id="288" r:id="rId31"/>
    <p:sldId id="289" r:id="rId32"/>
    <p:sldId id="290" r:id="rId33"/>
    <p:sldId id="291" r:id="rId34"/>
    <p:sldId id="270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5099-F198-4959-9324-817CEE134BE6}" type="datetimeFigureOut">
              <a:rPr lang="en-US" smtClean="0"/>
              <a:t>11/19/2009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469F-30CA-4784-9C24-8738A86C8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Object/Relational Persistence and </a:t>
            </a:r>
            <a:r>
              <a:rPr lang="en-US" i="1" dirty="0" smtClean="0"/>
              <a:t>Hibernate</a:t>
            </a:r>
            <a:endParaRPr 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smtClean="0"/>
              <a:t>2009.11.20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Subtypes</a:t>
            </a:r>
            <a:r>
              <a:rPr lang="en-US" dirty="0" smtClean="0"/>
              <a:t> Mismatch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276600"/>
          </a:xfrm>
        </p:spPr>
        <p:txBody>
          <a:bodyPr/>
          <a:lstStyle/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Type inheritance</a:t>
            </a:r>
          </a:p>
          <a:p>
            <a:pPr lvl="1"/>
            <a:r>
              <a:rPr lang="en-US" dirty="0" smtClean="0"/>
              <a:t>Polymorphism and polymorphic association</a:t>
            </a:r>
          </a:p>
          <a:p>
            <a:r>
              <a:rPr lang="en-US" dirty="0" smtClean="0"/>
              <a:t>Relational DB</a:t>
            </a:r>
          </a:p>
          <a:p>
            <a:pPr lvl="1"/>
            <a:r>
              <a:rPr lang="en-US" dirty="0" smtClean="0"/>
              <a:t>Table inheritance ? </a:t>
            </a:r>
          </a:p>
          <a:p>
            <a:pPr lvl="1"/>
            <a:r>
              <a:rPr lang="en-US" dirty="0" smtClean="0"/>
              <a:t>Polymorphic query ?</a:t>
            </a:r>
          </a:p>
          <a:p>
            <a:pPr lvl="1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410200" y="4800600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BillingDetails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267200" y="6096000"/>
            <a:ext cx="1752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CreditCard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05600" y="6096000"/>
            <a:ext cx="1752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6096000" y="5257800"/>
            <a:ext cx="3048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肘形连接符 10"/>
          <p:cNvCxnSpPr>
            <a:stCxn id="9" idx="3"/>
            <a:endCxn id="6" idx="0"/>
          </p:cNvCxnSpPr>
          <p:nvPr/>
        </p:nvCxnSpPr>
        <p:spPr>
          <a:xfrm rot="5400000">
            <a:off x="5391150" y="5238750"/>
            <a:ext cx="609600" cy="1104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肘形连接符 13"/>
          <p:cNvCxnSpPr>
            <a:stCxn id="9" idx="3"/>
            <a:endCxn id="8" idx="0"/>
          </p:cNvCxnSpPr>
          <p:nvPr/>
        </p:nvCxnSpPr>
        <p:spPr>
          <a:xfrm rot="16200000" flipH="1">
            <a:off x="6610350" y="5124450"/>
            <a:ext cx="609600" cy="1333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矩形 15"/>
          <p:cNvSpPr/>
          <p:nvPr/>
        </p:nvSpPr>
        <p:spPr>
          <a:xfrm>
            <a:off x="2743200" y="4800600"/>
            <a:ext cx="1143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8" name="直接连接符 17"/>
          <p:cNvCxnSpPr>
            <a:stCxn id="16" idx="3"/>
            <a:endCxn id="5" idx="1"/>
          </p:cNvCxnSpPr>
          <p:nvPr/>
        </p:nvCxnSpPr>
        <p:spPr>
          <a:xfrm>
            <a:off x="3886200" y="50292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4876800" y="4648200"/>
            <a:ext cx="5325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r>
              <a:rPr lang="en-US" dirty="0" smtClean="0"/>
              <a:t> Mismatch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identity:  a == b</a:t>
            </a:r>
          </a:p>
          <a:p>
            <a:pPr lvl="1"/>
            <a:r>
              <a:rPr lang="en-US" dirty="0" smtClean="0"/>
              <a:t>equality:  </a:t>
            </a:r>
            <a:r>
              <a:rPr lang="en-US" dirty="0" err="1" smtClean="0"/>
              <a:t>a.equals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identity:  </a:t>
            </a:r>
            <a:r>
              <a:rPr lang="en-US" dirty="0" err="1" smtClean="0"/>
              <a:t>a.table_and_row</a:t>
            </a:r>
            <a:r>
              <a:rPr lang="en-US" dirty="0" smtClean="0"/>
              <a:t> == </a:t>
            </a:r>
            <a:r>
              <a:rPr lang="en-US" dirty="0" err="1" smtClean="0"/>
              <a:t>b.table_and_row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91000" y="4495800"/>
          <a:ext cx="4064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6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矩形 7"/>
          <p:cNvSpPr/>
          <p:nvPr/>
        </p:nvSpPr>
        <p:spPr>
          <a:xfrm>
            <a:off x="2667000" y="3810000"/>
            <a:ext cx="762000" cy="457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743200" y="6248400"/>
            <a:ext cx="762000" cy="457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cxnSp>
        <p:nvCxnSpPr>
          <p:cNvPr id="12" name="直接连接符 11"/>
          <p:cNvCxnSpPr>
            <a:stCxn id="6" idx="3"/>
          </p:cNvCxnSpPr>
          <p:nvPr/>
        </p:nvCxnSpPr>
        <p:spPr>
          <a:xfrm>
            <a:off x="2286000" y="4800600"/>
            <a:ext cx="19050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2286000" y="5410200"/>
            <a:ext cx="1905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上箭头 15"/>
          <p:cNvSpPr/>
          <p:nvPr/>
        </p:nvSpPr>
        <p:spPr>
          <a:xfrm rot="3860176">
            <a:off x="2077721" y="3859629"/>
            <a:ext cx="381000" cy="699501"/>
          </a:xfrm>
          <a:prstGeom prst="upArrow">
            <a:avLst>
              <a:gd name="adj1" fmla="val 50000"/>
              <a:gd name="adj2" fmla="val 74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上箭头 16"/>
          <p:cNvSpPr/>
          <p:nvPr/>
        </p:nvSpPr>
        <p:spPr>
          <a:xfrm rot="6896511">
            <a:off x="2026848" y="5949042"/>
            <a:ext cx="381000" cy="699501"/>
          </a:xfrm>
          <a:prstGeom prst="upArrow">
            <a:avLst>
              <a:gd name="adj1" fmla="val 50000"/>
              <a:gd name="adj2" fmla="val 74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Associations</a:t>
            </a:r>
            <a:r>
              <a:rPr lang="en-US" dirty="0" smtClean="0"/>
              <a:t> Mismatch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Relational DB</a:t>
            </a:r>
          </a:p>
          <a:p>
            <a:pPr lvl="1"/>
            <a:r>
              <a:rPr lang="en-US" dirty="0" smtClean="0"/>
              <a:t>foreign key (actually a many-to-one)</a:t>
            </a:r>
          </a:p>
          <a:p>
            <a:pPr lvl="1"/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5105400"/>
          <a:ext cx="3962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303"/>
                <a:gridCol w="1091010"/>
                <a:gridCol w="2295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SCHOOL_ID &lt;&lt;FK&gt;&gt;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57800" y="5105400"/>
          <a:ext cx="27698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9316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EECS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2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48006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48006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School</a:t>
            </a:r>
            <a:endParaRPr 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886200" y="5638800"/>
            <a:ext cx="1371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62400" y="5791200"/>
            <a:ext cx="1295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Navigation </a:t>
            </a:r>
            <a:r>
              <a:rPr lang="en-US" dirty="0" smtClean="0"/>
              <a:t>Mismatch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one by one: follow the pointers between objects</a:t>
            </a:r>
          </a:p>
          <a:p>
            <a:r>
              <a:rPr lang="en-US" dirty="0" smtClean="0"/>
              <a:t>Relational DB</a:t>
            </a:r>
          </a:p>
          <a:p>
            <a:pPr lvl="1"/>
            <a:r>
              <a:rPr lang="en-US" dirty="0" smtClean="0"/>
              <a:t>strive to minimize the number of requests to DB</a:t>
            </a:r>
          </a:p>
          <a:p>
            <a:pPr lvl="1"/>
            <a:r>
              <a:rPr lang="en-US" dirty="0" smtClean="0"/>
              <a:t>sophisticated mechanisms for retrieving and updating data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6800" y="4191000"/>
            <a:ext cx="4953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aUser.getBillingDetails</a:t>
            </a:r>
            <a:r>
              <a:rPr lang="en-US" dirty="0" smtClean="0"/>
              <a:t>().</a:t>
            </a:r>
            <a:r>
              <a:rPr lang="en-US" dirty="0" err="1" smtClean="0"/>
              <a:t>getAccountNumber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66800" y="4953000"/>
            <a:ext cx="64008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       from USERS u</a:t>
            </a:r>
          </a:p>
          <a:p>
            <a:r>
              <a:rPr lang="en-US" dirty="0" smtClean="0"/>
              <a:t>       left outer join BILLING_DETAILS </a:t>
            </a:r>
            <a:r>
              <a:rPr lang="en-US" dirty="0" err="1" smtClean="0"/>
              <a:t>bd</a:t>
            </a:r>
            <a:r>
              <a:rPr lang="en-US" dirty="0" smtClean="0"/>
              <a:t> on </a:t>
            </a:r>
            <a:r>
              <a:rPr lang="en-US" dirty="0" err="1" smtClean="0"/>
              <a:t>bd.USER_ID</a:t>
            </a:r>
            <a:r>
              <a:rPr lang="en-US" dirty="0" smtClean="0"/>
              <a:t> = </a:t>
            </a:r>
            <a:r>
              <a:rPr lang="en-US" dirty="0" err="1" smtClean="0"/>
              <a:t>u.USER_ID</a:t>
            </a:r>
            <a:endParaRPr lang="en-US" dirty="0" smtClean="0"/>
          </a:p>
          <a:p>
            <a:r>
              <a:rPr lang="en-US" dirty="0" smtClean="0"/>
              <a:t>       where </a:t>
            </a:r>
            <a:r>
              <a:rPr lang="en-US" dirty="0" err="1" smtClean="0"/>
              <a:t>u.USER_ID</a:t>
            </a:r>
            <a:r>
              <a:rPr lang="en-US" dirty="0" smtClean="0"/>
              <a:t> =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Mismatch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authors’ experience, 30% of Java application code is to handle the problems, </a:t>
            </a:r>
            <a:r>
              <a:rPr lang="en-US" dirty="0" smtClean="0">
                <a:solidFill>
                  <a:srgbClr val="FF0000"/>
                </a:solidFill>
              </a:rPr>
              <a:t>and result doesn’t feel right</a:t>
            </a:r>
          </a:p>
          <a:p>
            <a:endParaRPr lang="en-US" dirty="0" smtClean="0"/>
          </a:p>
          <a:p>
            <a:r>
              <a:rPr lang="en-US" dirty="0" smtClean="0"/>
              <a:t>Bended and twisted </a:t>
            </a:r>
            <a:r>
              <a:rPr lang="en-US" dirty="0" smtClean="0">
                <a:solidFill>
                  <a:srgbClr val="FF0000"/>
                </a:solidFill>
              </a:rPr>
              <a:t>business entities </a:t>
            </a:r>
            <a:r>
              <a:rPr lang="en-US" dirty="0" smtClean="0"/>
              <a:t>to match the SQL database schema, which often doesn’t follow OO principles very well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5 problems fall into 2 categories</a:t>
            </a:r>
          </a:p>
          <a:p>
            <a:pPr lvl="1"/>
            <a:r>
              <a:rPr lang="en-US" dirty="0" smtClean="0"/>
              <a:t>Structural (static)</a:t>
            </a:r>
          </a:p>
          <a:p>
            <a:pPr lvl="1"/>
            <a:r>
              <a:rPr lang="en-US" dirty="0" smtClean="0"/>
              <a:t>Behavioral (dynamic)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solution is Object / Relational Mapping (</a:t>
            </a:r>
            <a:r>
              <a:rPr lang="en-US" b="1" dirty="0" smtClean="0"/>
              <a:t>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metadata to describe object/table mapping</a:t>
            </a:r>
          </a:p>
          <a:p>
            <a:pPr lvl="1"/>
            <a:r>
              <a:rPr lang="en-US" dirty="0" smtClean="0"/>
              <a:t>Persistent object management, transaction and concurrency support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Automated and transparent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Alternatives &amp; Why Not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smtClean="0">
                <a:solidFill>
                  <a:srgbClr val="FF0000"/>
                </a:solidFill>
              </a:rPr>
              <a:t>serialization</a:t>
            </a:r>
          </a:p>
          <a:p>
            <a:pPr lvl="1"/>
            <a:r>
              <a:rPr lang="en-US" dirty="0" smtClean="0"/>
              <a:t>a serialized network of interconnected objects can only be accessed as a whole</a:t>
            </a:r>
          </a:p>
          <a:p>
            <a:pPr lvl="2"/>
            <a:r>
              <a:rPr lang="en-US" dirty="0" smtClean="0"/>
              <a:t>large datasets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access / update a subset of objects 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high concurrency support 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Why not </a:t>
            </a:r>
            <a:r>
              <a:rPr lang="en-US" dirty="0" smtClean="0">
                <a:solidFill>
                  <a:srgbClr val="FF0000"/>
                </a:solidFill>
              </a:rPr>
              <a:t>object-oriented database systems</a:t>
            </a:r>
          </a:p>
          <a:p>
            <a:pPr lvl="1"/>
            <a:r>
              <a:rPr lang="en-US" dirty="0" smtClean="0"/>
              <a:t>data independence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current deployment environments 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Why not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XML persistence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 management </a:t>
            </a:r>
          </a:p>
          <a:p>
            <a:pPr lvl="1"/>
            <a:r>
              <a:rPr lang="en-US" dirty="0" smtClean="0"/>
              <a:t>object/hierarchical mismatch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Hibernate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is a full ORM tool</a:t>
            </a:r>
          </a:p>
          <a:p>
            <a:pPr lvl="1"/>
            <a:r>
              <a:rPr lang="en-US" dirty="0" smtClean="0"/>
              <a:t>Complete mapping support</a:t>
            </a:r>
          </a:p>
          <a:p>
            <a:pPr lvl="2"/>
            <a:r>
              <a:rPr lang="en-US" dirty="0" smtClean="0"/>
              <a:t>Composition, inheritance, polymorphism</a:t>
            </a:r>
          </a:p>
          <a:p>
            <a:pPr lvl="1"/>
            <a:r>
              <a:rPr lang="en-US" dirty="0" smtClean="0"/>
              <a:t>Fully Transparent</a:t>
            </a:r>
          </a:p>
          <a:p>
            <a:pPr lvl="2"/>
            <a:r>
              <a:rPr lang="en-US" dirty="0" smtClean="0"/>
              <a:t>No persistence-specific base classes &amp; interfaces needed in business layer</a:t>
            </a:r>
          </a:p>
          <a:p>
            <a:pPr lvl="1"/>
            <a:r>
              <a:rPr lang="en-US" dirty="0" smtClean="0"/>
              <a:t> High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and the Standards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industry standards</a:t>
            </a:r>
          </a:p>
          <a:p>
            <a:pPr lvl="1"/>
            <a:r>
              <a:rPr lang="en-US" dirty="0" smtClean="0"/>
              <a:t>Java Persistence API Specification (JPA)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Developers from the Hibernate team joined the specification expert group early </a:t>
            </a:r>
          </a:p>
          <a:p>
            <a:endParaRPr lang="en-US" dirty="0" smtClean="0"/>
          </a:p>
          <a:p>
            <a:r>
              <a:rPr lang="en-US" sz="2800" dirty="0" smtClean="0"/>
              <a:t>Hibernate is the recommended implementation for JPA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with Hibernate</a:t>
            </a:r>
          </a:p>
          <a:p>
            <a:pPr lvl="1"/>
            <a:r>
              <a:rPr lang="en-US" dirty="0" smtClean="0"/>
              <a:t>Gavin King, the founder of Hibernate open source project</a:t>
            </a:r>
          </a:p>
          <a:p>
            <a:pPr lvl="1"/>
            <a:r>
              <a:rPr lang="en-US" dirty="0" smtClean="0"/>
              <a:t>Christian Bauer, core developer</a:t>
            </a:r>
            <a:endParaRPr lang="en-US" dirty="0"/>
          </a:p>
        </p:txBody>
      </p:sp>
      <p:pic>
        <p:nvPicPr>
          <p:cNvPr id="4" name="图片 3" descr="hibernate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895600"/>
            <a:ext cx="2296287" cy="3124200"/>
          </a:xfrm>
          <a:prstGeom prst="rect">
            <a:avLst/>
          </a:prstGeom>
        </p:spPr>
      </p:pic>
      <p:pic>
        <p:nvPicPr>
          <p:cNvPr id="5" name="图片 4" descr="gavin_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962400"/>
            <a:ext cx="3878443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6324600"/>
            <a:ext cx="117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Gavin King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Hibernate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(Examples)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Polymorphism</a:t>
            </a:r>
          </a:p>
          <a:p>
            <a:r>
              <a:rPr lang="en-US" dirty="0" smtClean="0"/>
              <a:t>Persistent Object Processing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-3016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 Concepts of Mapping 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business model</a:t>
            </a:r>
          </a:p>
          <a:p>
            <a:pPr lvl="1"/>
            <a:r>
              <a:rPr lang="en-US" dirty="0" smtClean="0"/>
              <a:t>More classes than tables</a:t>
            </a:r>
          </a:p>
          <a:p>
            <a:r>
              <a:rPr lang="en-US" dirty="0" smtClean="0"/>
              <a:t>Surrogate </a:t>
            </a:r>
            <a:r>
              <a:rPr lang="en-US" dirty="0"/>
              <a:t>p</a:t>
            </a:r>
            <a:r>
              <a:rPr lang="en-US" dirty="0" smtClean="0"/>
              <a:t>rimary key</a:t>
            </a:r>
          </a:p>
          <a:p>
            <a:r>
              <a:rPr lang="en-US" dirty="0" smtClean="0"/>
              <a:t>Entity and value type</a:t>
            </a:r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181600" y="2362200"/>
            <a:ext cx="17526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&lt;&lt;Entity&gt;&gt;</a:t>
            </a:r>
          </a:p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181600" y="4495800"/>
            <a:ext cx="17526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&lt;&lt;Value&gt;&gt;</a:t>
            </a:r>
          </a:p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181600" y="5105400"/>
            <a:ext cx="17526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zipcode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street: String</a:t>
            </a:r>
          </a:p>
          <a:p>
            <a:r>
              <a:rPr lang="en-US" dirty="0" smtClean="0"/>
              <a:t>city: String</a:t>
            </a:r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38200" y="3733800"/>
            <a:ext cx="2667001" cy="2514600"/>
            <a:chOff x="4114800" y="3048001"/>
            <a:chExt cx="3352801" cy="2438400"/>
          </a:xfrm>
        </p:grpSpPr>
        <p:sp>
          <p:nvSpPr>
            <p:cNvPr id="10" name="矩形 9"/>
            <p:cNvSpPr/>
            <p:nvPr/>
          </p:nvSpPr>
          <p:spPr>
            <a:xfrm>
              <a:off x="4114801" y="3048001"/>
              <a:ext cx="3352800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ID    &lt;&lt;PK&gt;&gt;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ADDRESS_STREET</a:t>
              </a:r>
            </a:p>
            <a:p>
              <a:r>
                <a:rPr lang="en-US" dirty="0" smtClean="0"/>
                <a:t>ADDRESS_CITY</a:t>
              </a:r>
            </a:p>
            <a:p>
              <a:r>
                <a:rPr lang="en-US" dirty="0" smtClean="0"/>
                <a:t>ADDRESS_ZIPCODE</a:t>
              </a:r>
              <a:endParaRPr 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5181600" y="3048000"/>
            <a:ext cx="1752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id: Long</a:t>
            </a:r>
          </a:p>
          <a:p>
            <a:r>
              <a:rPr lang="en-US" dirty="0" smtClean="0"/>
              <a:t>name: String</a:t>
            </a:r>
            <a:endParaRPr lang="en-US" dirty="0"/>
          </a:p>
        </p:txBody>
      </p:sp>
      <p:sp>
        <p:nvSpPr>
          <p:cNvPr id="16" name="矩形标注 15"/>
          <p:cNvSpPr/>
          <p:nvPr/>
        </p:nvSpPr>
        <p:spPr>
          <a:xfrm>
            <a:off x="7162800" y="2362200"/>
            <a:ext cx="1676400" cy="457200"/>
          </a:xfrm>
          <a:prstGeom prst="wedgeRectCallout">
            <a:avLst>
              <a:gd name="adj1" fmla="val -111069"/>
              <a:gd name="adj2" fmla="val 1587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Surrogate PK</a:t>
            </a:r>
            <a:endParaRPr lang="en-US" dirty="0"/>
          </a:p>
        </p:txBody>
      </p:sp>
      <p:sp>
        <p:nvSpPr>
          <p:cNvPr id="23" name="左箭头 22"/>
          <p:cNvSpPr/>
          <p:nvPr/>
        </p:nvSpPr>
        <p:spPr>
          <a:xfrm>
            <a:off x="3733800" y="3581400"/>
            <a:ext cx="1219200" cy="60960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菱形 33"/>
          <p:cNvSpPr/>
          <p:nvPr/>
        </p:nvSpPr>
        <p:spPr>
          <a:xfrm>
            <a:off x="5943600" y="3886200"/>
            <a:ext cx="228600" cy="228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stCxn id="34" idx="2"/>
            <a:endCxn id="6" idx="0"/>
          </p:cNvCxnSpPr>
          <p:nvPr/>
        </p:nvCxnSpPr>
        <p:spPr>
          <a:xfrm rot="5400000">
            <a:off x="5867400" y="4305300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Mapping Class Inheritance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52600"/>
            <a:ext cx="4572000" cy="21359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Mapping strategies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Table per </a:t>
            </a:r>
            <a:r>
              <a:rPr lang="en-US" sz="2800" dirty="0" smtClean="0">
                <a:solidFill>
                  <a:prstClr val="black"/>
                </a:solidFill>
              </a:rPr>
              <a:t>concrete class</a:t>
            </a: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Table per class hierarchy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Table per </a:t>
            </a:r>
            <a:r>
              <a:rPr lang="en-US" sz="2800" dirty="0" smtClean="0">
                <a:solidFill>
                  <a:prstClr val="black"/>
                </a:solidFill>
              </a:rPr>
              <a:t>class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per Concrete Class</a:t>
            </a:r>
            <a:endParaRPr lang="en-US" sz="3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52400" y="533400"/>
            <a:ext cx="5943600" cy="2667000"/>
            <a:chOff x="1371600" y="1219200"/>
            <a:chExt cx="5943600" cy="2819400"/>
          </a:xfrm>
        </p:grpSpPr>
        <p:sp>
          <p:nvSpPr>
            <p:cNvPr id="6" name="矩形 5"/>
            <p:cNvSpPr/>
            <p:nvPr/>
          </p:nvSpPr>
          <p:spPr>
            <a:xfrm>
              <a:off x="4038600" y="1295400"/>
              <a:ext cx="175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BillingDetails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67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CreditCard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334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BankAccount</a:t>
              </a:r>
              <a:endParaRPr lang="en-US" dirty="0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800600" y="2133600"/>
              <a:ext cx="304800" cy="2286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肘形连接符 9"/>
            <p:cNvCxnSpPr>
              <a:stCxn id="9" idx="3"/>
              <a:endCxn id="7" idx="0"/>
            </p:cNvCxnSpPr>
            <p:nvPr/>
          </p:nvCxnSpPr>
          <p:spPr>
            <a:xfrm rot="5400000">
              <a:off x="4076700" y="1943100"/>
              <a:ext cx="457200" cy="12954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9" idx="3"/>
              <a:endCxn id="8" idx="0"/>
            </p:cNvCxnSpPr>
            <p:nvPr/>
          </p:nvCxnSpPr>
          <p:spPr>
            <a:xfrm rot="16200000" flipH="1">
              <a:off x="5410200" y="1905000"/>
              <a:ext cx="457200" cy="1371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71600" y="1478844"/>
              <a:ext cx="1143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3" name="直接连接符 12"/>
            <p:cNvCxnSpPr>
              <a:stCxn id="12" idx="3"/>
              <a:endCxn id="6" idx="1"/>
            </p:cNvCxnSpPr>
            <p:nvPr/>
          </p:nvCxnSpPr>
          <p:spPr>
            <a:xfrm>
              <a:off x="2514600" y="1707444"/>
              <a:ext cx="1524000" cy="7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5200" y="121920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38600" y="1676400"/>
              <a:ext cx="1752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owner: String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number: String</a:t>
              </a:r>
            </a:p>
            <a:p>
              <a:r>
                <a:rPr lang="en-US" dirty="0" err="1" smtClean="0"/>
                <a:t>expMonth</a:t>
              </a:r>
              <a:r>
                <a:rPr lang="en-US" dirty="0" smtClean="0"/>
                <a:t>: String</a:t>
              </a:r>
            </a:p>
            <a:p>
              <a:r>
                <a:rPr lang="en-US" dirty="0" err="1" smtClean="0"/>
                <a:t>expYear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34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account: String</a:t>
              </a:r>
            </a:p>
            <a:p>
              <a:r>
                <a:rPr lang="en-US" dirty="0" err="1" smtClean="0"/>
                <a:t>bankname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29401" y="4236156"/>
            <a:ext cx="1828800" cy="2286000"/>
            <a:chOff x="4114800" y="3048001"/>
            <a:chExt cx="3352801" cy="2438400"/>
          </a:xfrm>
        </p:grpSpPr>
        <p:sp>
          <p:nvSpPr>
            <p:cNvPr id="19" name="矩形 18"/>
            <p:cNvSpPr/>
            <p:nvPr/>
          </p:nvSpPr>
          <p:spPr>
            <a:xfrm>
              <a:off x="4114802" y="3048001"/>
              <a:ext cx="3352799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BANK_ACCOUNT</a:t>
              </a:r>
              <a:endParaRPr 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BA_ID  &lt;&lt;PK&gt;&gt;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OWNER</a:t>
              </a:r>
            </a:p>
            <a:p>
              <a:r>
                <a:rPr lang="en-US" dirty="0" smtClean="0"/>
                <a:t>ACCOUNT</a:t>
              </a:r>
            </a:p>
            <a:p>
              <a:r>
                <a:rPr lang="en-US" dirty="0" smtClean="0"/>
                <a:t>BANKNAME</a:t>
              </a:r>
              <a:endParaRPr 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38600" y="4191000"/>
            <a:ext cx="2133601" cy="2438400"/>
            <a:chOff x="4114800" y="3048001"/>
            <a:chExt cx="3352803" cy="2438400"/>
          </a:xfrm>
        </p:grpSpPr>
        <p:sp>
          <p:nvSpPr>
            <p:cNvPr id="22" name="矩形 21"/>
            <p:cNvSpPr/>
            <p:nvPr/>
          </p:nvSpPr>
          <p:spPr>
            <a:xfrm>
              <a:off x="4114803" y="3048001"/>
              <a:ext cx="3352800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CREDIT_CARD</a:t>
              </a:r>
              <a:endParaRPr 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CC_ID    &lt;&lt;PK&gt;&gt;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OWNER</a:t>
              </a:r>
            </a:p>
            <a:p>
              <a:r>
                <a:rPr lang="en-US" dirty="0" smtClean="0"/>
                <a:t>NUMBER</a:t>
              </a:r>
            </a:p>
            <a:p>
              <a:r>
                <a:rPr lang="en-US" dirty="0" smtClean="0"/>
                <a:t>EXP_MONTH</a:t>
              </a:r>
            </a:p>
            <a:p>
              <a:r>
                <a:rPr lang="en-US" dirty="0" smtClean="0"/>
                <a:t>EXP_YEAR</a:t>
              </a:r>
              <a:endParaRPr lang="en-US" dirty="0"/>
            </a:p>
          </p:txBody>
        </p:sp>
      </p:grpSp>
      <p:sp>
        <p:nvSpPr>
          <p:cNvPr id="24" name="下箭头 23"/>
          <p:cNvSpPr/>
          <p:nvPr/>
        </p:nvSpPr>
        <p:spPr>
          <a:xfrm>
            <a:off x="4953000" y="3276600"/>
            <a:ext cx="838200" cy="7620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0" y="3505201"/>
            <a:ext cx="38862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Advantage</a:t>
            </a:r>
            <a:endParaRPr lang="en-US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</a:rPr>
              <a:t>Simplest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Drawbacks</a:t>
            </a:r>
            <a:endParaRPr lang="en-US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i="1" dirty="0" smtClean="0">
                <a:solidFill>
                  <a:srgbClr val="00B050"/>
                </a:solidFill>
              </a:rPr>
              <a:t>Poly-associations * </a:t>
            </a:r>
            <a:r>
              <a:rPr lang="en-US" sz="2000" dirty="0" smtClean="0">
                <a:solidFill>
                  <a:prstClr val="black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</a:rPr>
              <a:t>Poly-query </a:t>
            </a:r>
            <a:r>
              <a:rPr lang="en-US" sz="2000" dirty="0" smtClean="0">
                <a:solidFill>
                  <a:prstClr val="black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prstClr val="black"/>
                </a:solidFill>
              </a:rPr>
              <a:t>Schema evolution </a:t>
            </a:r>
            <a:r>
              <a:rPr lang="en-US" sz="2000" dirty="0" smtClean="0">
                <a:solidFill>
                  <a:prstClr val="black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6248400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*: Hibernate can implement this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</a:t>
            </a:r>
            <a:r>
              <a:rPr lang="en-US" sz="3600" dirty="0"/>
              <a:t>p</a:t>
            </a:r>
            <a:r>
              <a:rPr lang="en-US" sz="3600" dirty="0" smtClean="0"/>
              <a:t>er Class Hierarchy</a:t>
            </a:r>
            <a:endParaRPr lang="en-US" sz="3600" dirty="0"/>
          </a:p>
        </p:txBody>
      </p:sp>
      <p:grpSp>
        <p:nvGrpSpPr>
          <p:cNvPr id="3" name="组合 4"/>
          <p:cNvGrpSpPr/>
          <p:nvPr/>
        </p:nvGrpSpPr>
        <p:grpSpPr>
          <a:xfrm>
            <a:off x="152400" y="609600"/>
            <a:ext cx="5257800" cy="2667000"/>
            <a:chOff x="2057400" y="1219200"/>
            <a:chExt cx="5257800" cy="2819400"/>
          </a:xfrm>
        </p:grpSpPr>
        <p:sp>
          <p:nvSpPr>
            <p:cNvPr id="6" name="矩形 5"/>
            <p:cNvSpPr/>
            <p:nvPr/>
          </p:nvSpPr>
          <p:spPr>
            <a:xfrm>
              <a:off x="4038600" y="1295400"/>
              <a:ext cx="175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BillingDetails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67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CreditCard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334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BankAccount</a:t>
              </a:r>
              <a:endParaRPr lang="en-US" dirty="0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800600" y="2133600"/>
              <a:ext cx="304800" cy="2286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肘形连接符 9"/>
            <p:cNvCxnSpPr>
              <a:stCxn id="9" idx="3"/>
              <a:endCxn id="7" idx="0"/>
            </p:cNvCxnSpPr>
            <p:nvPr/>
          </p:nvCxnSpPr>
          <p:spPr>
            <a:xfrm rot="5400000">
              <a:off x="4076700" y="1943100"/>
              <a:ext cx="457200" cy="12954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9" idx="3"/>
              <a:endCxn id="8" idx="0"/>
            </p:cNvCxnSpPr>
            <p:nvPr/>
          </p:nvCxnSpPr>
          <p:spPr>
            <a:xfrm rot="16200000" flipH="1">
              <a:off x="5410200" y="1905000"/>
              <a:ext cx="457200" cy="1371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057400" y="1486989"/>
              <a:ext cx="914400" cy="4571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3" name="直接连接符 12"/>
            <p:cNvCxnSpPr>
              <a:stCxn id="12" idx="3"/>
              <a:endCxn id="6" idx="1"/>
            </p:cNvCxnSpPr>
            <p:nvPr/>
          </p:nvCxnSpPr>
          <p:spPr>
            <a:xfrm flipV="1">
              <a:off x="2971800" y="1714500"/>
              <a:ext cx="1066800" cy="1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5200" y="121920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38600" y="1676400"/>
              <a:ext cx="1752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owner: String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number: String</a:t>
              </a:r>
            </a:p>
            <a:p>
              <a:r>
                <a:rPr lang="en-US" dirty="0" err="1" smtClean="0"/>
                <a:t>expMonth</a:t>
              </a:r>
              <a:r>
                <a:rPr lang="en-US" dirty="0" smtClean="0"/>
                <a:t>: String</a:t>
              </a:r>
            </a:p>
            <a:p>
              <a:r>
                <a:rPr lang="en-US" dirty="0" err="1" smtClean="0"/>
                <a:t>expYear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34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account: String</a:t>
              </a:r>
            </a:p>
            <a:p>
              <a:r>
                <a:rPr lang="en-US" dirty="0" err="1" smtClean="0"/>
                <a:t>bankname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5562600" y="3352800"/>
            <a:ext cx="3124200" cy="3276600"/>
            <a:chOff x="4114800" y="3048001"/>
            <a:chExt cx="3352803" cy="1872343"/>
          </a:xfrm>
        </p:grpSpPr>
        <p:sp>
          <p:nvSpPr>
            <p:cNvPr id="22" name="矩形 21"/>
            <p:cNvSpPr/>
            <p:nvPr/>
          </p:nvSpPr>
          <p:spPr>
            <a:xfrm>
              <a:off x="4114803" y="3048001"/>
              <a:ext cx="3352800" cy="18723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BILLING_DETAILS</a:t>
              </a:r>
              <a:endParaRPr 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14800" y="3396344"/>
              <a:ext cx="33528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BD_ID       &lt;&lt;PK&gt;&gt;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BD_TYPE   &lt;&lt;Discriminator&gt;&gt;</a:t>
              </a:r>
            </a:p>
            <a:p>
              <a:r>
                <a:rPr lang="en-US" dirty="0" smtClean="0"/>
                <a:t>OWNER</a:t>
              </a:r>
            </a:p>
            <a:p>
              <a:r>
                <a:rPr lang="en-US" dirty="0" smtClean="0"/>
                <a:t>CC_NUMBER</a:t>
              </a:r>
            </a:p>
            <a:p>
              <a:r>
                <a:rPr lang="en-US" dirty="0" smtClean="0"/>
                <a:t>CC_EXP_MONTH</a:t>
              </a:r>
            </a:p>
            <a:p>
              <a:r>
                <a:rPr lang="en-US" dirty="0" smtClean="0"/>
                <a:t>CC_EXP_YEAR</a:t>
              </a:r>
            </a:p>
            <a:p>
              <a:r>
                <a:rPr lang="en-US" dirty="0" smtClean="0"/>
                <a:t>BA_ACCOUNT</a:t>
              </a:r>
            </a:p>
            <a:p>
              <a:r>
                <a:rPr lang="en-US" dirty="0" smtClean="0"/>
                <a:t>BA_BANKNAME</a:t>
              </a:r>
              <a:endParaRPr lang="en-US" dirty="0"/>
            </a:p>
          </p:txBody>
        </p:sp>
      </p:grpSp>
      <p:sp>
        <p:nvSpPr>
          <p:cNvPr id="28" name="下箭头 27"/>
          <p:cNvSpPr/>
          <p:nvPr/>
        </p:nvSpPr>
        <p:spPr>
          <a:xfrm rot="18826520">
            <a:off x="5721192" y="2497345"/>
            <a:ext cx="486937" cy="7620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0" y="3344239"/>
            <a:ext cx="5181600" cy="325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Advantage</a:t>
            </a: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Performance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Simplicity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Polymorphism support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Drawbacks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Loss of data integrity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err="1" smtClean="0">
                <a:solidFill>
                  <a:prstClr val="black"/>
                </a:solidFill>
              </a:rPr>
              <a:t>Denormalized</a:t>
            </a:r>
            <a:r>
              <a:rPr lang="en-US" sz="2400" dirty="0" smtClean="0">
                <a:solidFill>
                  <a:prstClr val="black"/>
                </a:solidFill>
              </a:rPr>
              <a:t>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</a:t>
            </a:r>
            <a:r>
              <a:rPr lang="en-US" sz="3600" dirty="0"/>
              <a:t>p</a:t>
            </a:r>
            <a:r>
              <a:rPr lang="en-US" sz="3600" dirty="0" smtClean="0"/>
              <a:t>er Class</a:t>
            </a:r>
            <a:endParaRPr lang="en-US" sz="3600" dirty="0"/>
          </a:p>
        </p:txBody>
      </p:sp>
      <p:grpSp>
        <p:nvGrpSpPr>
          <p:cNvPr id="3" name="组合 4"/>
          <p:cNvGrpSpPr/>
          <p:nvPr/>
        </p:nvGrpSpPr>
        <p:grpSpPr>
          <a:xfrm>
            <a:off x="152400" y="457200"/>
            <a:ext cx="4876800" cy="2667000"/>
            <a:chOff x="2438400" y="1219200"/>
            <a:chExt cx="4876800" cy="2819400"/>
          </a:xfrm>
        </p:grpSpPr>
        <p:sp>
          <p:nvSpPr>
            <p:cNvPr id="6" name="矩形 5"/>
            <p:cNvSpPr/>
            <p:nvPr/>
          </p:nvSpPr>
          <p:spPr>
            <a:xfrm>
              <a:off x="4038600" y="1295400"/>
              <a:ext cx="17526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BillingDetails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67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CreditCard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334000" y="2819400"/>
              <a:ext cx="1981200" cy="1219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BankAccount</a:t>
              </a:r>
              <a:endParaRPr lang="en-US" dirty="0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800600" y="2133600"/>
              <a:ext cx="304800" cy="2286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肘形连接符 9"/>
            <p:cNvCxnSpPr>
              <a:stCxn id="9" idx="3"/>
              <a:endCxn id="7" idx="0"/>
            </p:cNvCxnSpPr>
            <p:nvPr/>
          </p:nvCxnSpPr>
          <p:spPr>
            <a:xfrm rot="5400000">
              <a:off x="4076700" y="1943100"/>
              <a:ext cx="457200" cy="12954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9" idx="3"/>
              <a:endCxn id="8" idx="0"/>
            </p:cNvCxnSpPr>
            <p:nvPr/>
          </p:nvCxnSpPr>
          <p:spPr>
            <a:xfrm rot="16200000" flipH="1">
              <a:off x="5410200" y="1905000"/>
              <a:ext cx="457200" cy="1371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438400" y="1478844"/>
              <a:ext cx="838200" cy="4571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3" name="直接连接符 12"/>
            <p:cNvCxnSpPr>
              <a:stCxn id="12" idx="3"/>
              <a:endCxn id="6" idx="1"/>
            </p:cNvCxnSpPr>
            <p:nvPr/>
          </p:nvCxnSpPr>
          <p:spPr>
            <a:xfrm>
              <a:off x="3276600" y="1707444"/>
              <a:ext cx="762000" cy="7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05200" y="121920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38600" y="1676400"/>
              <a:ext cx="1752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owner: String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number: String</a:t>
              </a:r>
            </a:p>
            <a:p>
              <a:r>
                <a:rPr lang="en-US" dirty="0" err="1" smtClean="0"/>
                <a:t>expMonth</a:t>
              </a:r>
              <a:r>
                <a:rPr lang="en-US" dirty="0" smtClean="0"/>
                <a:t>: String</a:t>
              </a:r>
            </a:p>
            <a:p>
              <a:r>
                <a:rPr lang="en-US" dirty="0" err="1" smtClean="0"/>
                <a:t>expYear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34000" y="3200400"/>
              <a:ext cx="1981200" cy="838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account: String</a:t>
              </a:r>
            </a:p>
            <a:p>
              <a:r>
                <a:rPr lang="en-US" dirty="0" err="1" smtClean="0"/>
                <a:t>bankname</a:t>
              </a:r>
              <a:r>
                <a:rPr lang="en-US" dirty="0" smtClean="0"/>
                <a:t>: String</a:t>
              </a:r>
              <a:endParaRPr lang="en-US" dirty="0"/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6705600" y="3733800"/>
            <a:ext cx="2362200" cy="2286000"/>
            <a:chOff x="4114800" y="3048001"/>
            <a:chExt cx="3352801" cy="2438400"/>
          </a:xfrm>
        </p:grpSpPr>
        <p:sp>
          <p:nvSpPr>
            <p:cNvPr id="19" name="矩形 18"/>
            <p:cNvSpPr/>
            <p:nvPr/>
          </p:nvSpPr>
          <p:spPr>
            <a:xfrm>
              <a:off x="4114801" y="3048001"/>
              <a:ext cx="3352800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BANK_ACCOUNT</a:t>
              </a:r>
              <a:endParaRPr 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BA_ID  &lt;&lt;PK&gt;&gt; &lt;&lt;FK&gt;&gt;</a:t>
              </a:r>
            </a:p>
            <a:p>
              <a:r>
                <a:rPr lang="en-US" dirty="0" smtClean="0"/>
                <a:t>ACCOUNT</a:t>
              </a:r>
            </a:p>
            <a:p>
              <a:r>
                <a:rPr lang="en-US" dirty="0" smtClean="0"/>
                <a:t>BANKNAME</a:t>
              </a:r>
              <a:endParaRPr lang="en-US" dirty="0"/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4038600" y="3733800"/>
            <a:ext cx="2514600" cy="2438400"/>
            <a:chOff x="4114800" y="3048001"/>
            <a:chExt cx="3352804" cy="2438400"/>
          </a:xfrm>
        </p:grpSpPr>
        <p:sp>
          <p:nvSpPr>
            <p:cNvPr id="22" name="矩形 21"/>
            <p:cNvSpPr/>
            <p:nvPr/>
          </p:nvSpPr>
          <p:spPr>
            <a:xfrm>
              <a:off x="4114804" y="3048001"/>
              <a:ext cx="3352800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CREDIT_CARD</a:t>
              </a:r>
              <a:endParaRPr 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CC_ID   &lt;&lt;PK&gt;&gt; &lt;&lt;FK&gt;&gt;</a:t>
              </a:r>
            </a:p>
            <a:p>
              <a:r>
                <a:rPr lang="en-US" dirty="0" smtClean="0"/>
                <a:t>NUMBER</a:t>
              </a:r>
            </a:p>
            <a:p>
              <a:r>
                <a:rPr lang="en-US" dirty="0" smtClean="0"/>
                <a:t>EXP_MONTH</a:t>
              </a:r>
            </a:p>
            <a:p>
              <a:r>
                <a:rPr lang="en-US" dirty="0" smtClean="0"/>
                <a:t>EXP_YEAR</a:t>
              </a:r>
              <a:endParaRPr lang="en-US" dirty="0"/>
            </a:p>
          </p:txBody>
        </p:sp>
      </p:grpSp>
      <p:grpSp>
        <p:nvGrpSpPr>
          <p:cNvPr id="28" name="组合 20"/>
          <p:cNvGrpSpPr/>
          <p:nvPr/>
        </p:nvGrpSpPr>
        <p:grpSpPr>
          <a:xfrm>
            <a:off x="5638800" y="1219200"/>
            <a:ext cx="2133601" cy="1524000"/>
            <a:chOff x="4114800" y="3048001"/>
            <a:chExt cx="3352803" cy="1524000"/>
          </a:xfrm>
        </p:grpSpPr>
        <p:sp>
          <p:nvSpPr>
            <p:cNvPr id="29" name="矩形 28"/>
            <p:cNvSpPr/>
            <p:nvPr/>
          </p:nvSpPr>
          <p:spPr>
            <a:xfrm>
              <a:off x="4114803" y="3048001"/>
              <a:ext cx="3352800" cy="1524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BILLING_DETAILS</a:t>
              </a:r>
              <a:endParaRPr 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14800" y="3657600"/>
              <a:ext cx="3352800" cy="9144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BD_ID    &lt;&lt;PK&gt;&gt;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OWNER</a:t>
              </a:r>
            </a:p>
          </p:txBody>
        </p:sp>
      </p:grpSp>
      <p:cxnSp>
        <p:nvCxnSpPr>
          <p:cNvPr id="32" name="肘形连接符 31"/>
          <p:cNvCxnSpPr/>
          <p:nvPr/>
        </p:nvCxnSpPr>
        <p:spPr>
          <a:xfrm rot="5400000">
            <a:off x="5505451" y="2533651"/>
            <a:ext cx="990600" cy="14096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6200000" flipH="1">
            <a:off x="6800850" y="2647949"/>
            <a:ext cx="990600" cy="11811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-76200" y="3573720"/>
            <a:ext cx="5181600" cy="281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Advantage</a:t>
            </a: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Normalized schema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Data integrity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Polymorphism support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Drawbacks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Performance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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4938131" y="1277587"/>
            <a:ext cx="486937" cy="7620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1-to-1 Association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Shared Primary Key Strategy</a:t>
            </a:r>
            <a:endParaRPr lang="en-US" sz="2800" dirty="0"/>
          </a:p>
        </p:txBody>
      </p:sp>
      <p:grpSp>
        <p:nvGrpSpPr>
          <p:cNvPr id="4" name="组合 20"/>
          <p:cNvGrpSpPr/>
          <p:nvPr/>
        </p:nvGrpSpPr>
        <p:grpSpPr>
          <a:xfrm>
            <a:off x="1143000" y="1219199"/>
            <a:ext cx="2362200" cy="2286001"/>
            <a:chOff x="4114800" y="3048001"/>
            <a:chExt cx="3352803" cy="1248229"/>
          </a:xfrm>
        </p:grpSpPr>
        <p:sp>
          <p:nvSpPr>
            <p:cNvPr id="5" name="矩形 4"/>
            <p:cNvSpPr/>
            <p:nvPr/>
          </p:nvSpPr>
          <p:spPr>
            <a:xfrm>
              <a:off x="4114803" y="3048001"/>
              <a:ext cx="3352800" cy="12482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14800" y="3396344"/>
              <a:ext cx="3352800" cy="899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USER_ID       &lt;&lt;PK&gt;&gt;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AGE</a:t>
              </a:r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4419600" y="1219201"/>
            <a:ext cx="2819400" cy="1752600"/>
            <a:chOff x="4114800" y="3048002"/>
            <a:chExt cx="3352803" cy="956975"/>
          </a:xfrm>
        </p:grpSpPr>
        <p:sp>
          <p:nvSpPr>
            <p:cNvPr id="8" name="矩形 7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CONTACT_INFO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CI_ID       &lt;&lt;PK&gt;&gt; &lt;&lt;FK&gt;&gt;</a:t>
              </a:r>
            </a:p>
            <a:p>
              <a:r>
                <a:rPr lang="en-US" dirty="0" smtClean="0"/>
                <a:t>EMAIL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505200" y="2057398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457200" y="3657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Foreign Key Strategy</a:t>
            </a:r>
          </a:p>
        </p:txBody>
      </p:sp>
      <p:grpSp>
        <p:nvGrpSpPr>
          <p:cNvPr id="14" name="组合 20"/>
          <p:cNvGrpSpPr/>
          <p:nvPr/>
        </p:nvGrpSpPr>
        <p:grpSpPr>
          <a:xfrm>
            <a:off x="381000" y="4343400"/>
            <a:ext cx="4419600" cy="2286001"/>
            <a:chOff x="4114800" y="3048001"/>
            <a:chExt cx="3352803" cy="1248229"/>
          </a:xfrm>
        </p:grpSpPr>
        <p:sp>
          <p:nvSpPr>
            <p:cNvPr id="15" name="矩形 14"/>
            <p:cNvSpPr/>
            <p:nvPr/>
          </p:nvSpPr>
          <p:spPr>
            <a:xfrm>
              <a:off x="4114803" y="3048001"/>
              <a:ext cx="3352800" cy="12482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114800" y="3396344"/>
              <a:ext cx="3352800" cy="899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USER_ID       &lt;&lt;PK&gt;&gt;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USER_CONTACT_ID &lt;&lt;FK&gt;&gt; &lt;&lt;UNIQUE&gt;&gt;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AGE</a:t>
              </a:r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17" name="组合 20"/>
          <p:cNvGrpSpPr/>
          <p:nvPr/>
        </p:nvGrpSpPr>
        <p:grpSpPr>
          <a:xfrm>
            <a:off x="5715000" y="4343402"/>
            <a:ext cx="2819400" cy="1752600"/>
            <a:chOff x="4114800" y="3048002"/>
            <a:chExt cx="3352803" cy="956975"/>
          </a:xfrm>
        </p:grpSpPr>
        <p:sp>
          <p:nvSpPr>
            <p:cNvPr id="18" name="矩形 17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CONTACT_INFO</a:t>
              </a:r>
              <a:endParaRPr 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CI_ID       &lt;&lt;PK&gt;&gt;</a:t>
              </a:r>
            </a:p>
            <a:p>
              <a:r>
                <a:rPr lang="en-US" dirty="0" smtClean="0"/>
                <a:t>EMAIL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4800600" y="51816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Mapping One-to-many Associations with Join Tables</a:t>
            </a:r>
            <a:endParaRPr lang="en-US" sz="2800" dirty="0"/>
          </a:p>
        </p:txBody>
      </p:sp>
      <p:grpSp>
        <p:nvGrpSpPr>
          <p:cNvPr id="4" name="组合 20"/>
          <p:cNvGrpSpPr/>
          <p:nvPr/>
        </p:nvGrpSpPr>
        <p:grpSpPr>
          <a:xfrm>
            <a:off x="2209800" y="1828799"/>
            <a:ext cx="2362200" cy="2286001"/>
            <a:chOff x="4114800" y="3048001"/>
            <a:chExt cx="3352803" cy="1248229"/>
          </a:xfrm>
        </p:grpSpPr>
        <p:sp>
          <p:nvSpPr>
            <p:cNvPr id="5" name="矩形 4"/>
            <p:cNvSpPr/>
            <p:nvPr/>
          </p:nvSpPr>
          <p:spPr>
            <a:xfrm>
              <a:off x="4114803" y="3048001"/>
              <a:ext cx="3352800" cy="12482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ITEM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14800" y="3396344"/>
              <a:ext cx="3352800" cy="899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ITEM_ID    &lt;&lt;PK&gt;&gt;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smtClean="0"/>
                <a:t>PRICE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5486400" y="1828801"/>
            <a:ext cx="2819400" cy="1752600"/>
            <a:chOff x="4114800" y="3048002"/>
            <a:chExt cx="3352803" cy="956975"/>
          </a:xfrm>
        </p:grpSpPr>
        <p:sp>
          <p:nvSpPr>
            <p:cNvPr id="8" name="矩形 7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USER_ID     &lt;&lt;PK&gt;&gt;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11" name="组合 20"/>
          <p:cNvGrpSpPr/>
          <p:nvPr/>
        </p:nvGrpSpPr>
        <p:grpSpPr>
          <a:xfrm>
            <a:off x="3733800" y="4648200"/>
            <a:ext cx="4724400" cy="1752600"/>
            <a:chOff x="4114800" y="3048002"/>
            <a:chExt cx="3352803" cy="956975"/>
          </a:xfrm>
        </p:grpSpPr>
        <p:sp>
          <p:nvSpPr>
            <p:cNvPr id="12" name="矩形 11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ITEM_BUYER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ITEM_ID     &lt;&lt;PK&gt;&gt;  &lt;&lt;FK&gt;&gt;   &lt;&lt;UNIQUE&gt;&gt;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USER_ID     &lt;&lt;PK&gt;&gt;  &lt;&lt;FK&gt;&gt;</a:t>
              </a:r>
              <a:endParaRPr lang="en-US" dirty="0" smtClean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752600" y="838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724400" y="838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8" name="直接连接符 17"/>
          <p:cNvCxnSpPr>
            <a:stCxn id="15" idx="3"/>
            <a:endCxn id="16" idx="1"/>
          </p:cNvCxnSpPr>
          <p:nvPr/>
        </p:nvCxnSpPr>
        <p:spPr>
          <a:xfrm>
            <a:off x="3048000" y="102870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685800"/>
            <a:ext cx="5325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68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2" name="形状 21"/>
          <p:cNvCxnSpPr>
            <a:stCxn id="6" idx="2"/>
            <a:endCxn id="13" idx="1"/>
          </p:cNvCxnSpPr>
          <p:nvPr/>
        </p:nvCxnSpPr>
        <p:spPr>
          <a:xfrm rot="16200000" flipH="1">
            <a:off x="2698011" y="4807687"/>
            <a:ext cx="1728677" cy="342901"/>
          </a:xfrm>
          <a:prstGeom prst="bentConnector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肘形连接符 23"/>
          <p:cNvCxnSpPr>
            <a:stCxn id="9" idx="3"/>
            <a:endCxn id="13" idx="3"/>
          </p:cNvCxnSpPr>
          <p:nvPr/>
        </p:nvCxnSpPr>
        <p:spPr>
          <a:xfrm>
            <a:off x="8305797" y="3024078"/>
            <a:ext cx="152397" cy="2819399"/>
          </a:xfrm>
          <a:prstGeom prst="bentConnector3">
            <a:avLst>
              <a:gd name="adj1" fmla="val 2500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33400" y="49530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41972" y="4572000"/>
            <a:ext cx="143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ITEM_BUYER</a:t>
            </a:r>
            <a:endParaRPr lang="en-US" b="1" dirty="0"/>
          </a:p>
        </p:txBody>
      </p:sp>
      <p:sp>
        <p:nvSpPr>
          <p:cNvPr id="31" name="下箭头 30"/>
          <p:cNvSpPr/>
          <p:nvPr/>
        </p:nvSpPr>
        <p:spPr>
          <a:xfrm>
            <a:off x="3857675" y="1125188"/>
            <a:ext cx="486937" cy="55121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Mapping Many-to-many Associations with Join Tables</a:t>
            </a:r>
            <a:endParaRPr lang="en-US" sz="2800" dirty="0"/>
          </a:p>
        </p:txBody>
      </p:sp>
      <p:grpSp>
        <p:nvGrpSpPr>
          <p:cNvPr id="3" name="组合 20"/>
          <p:cNvGrpSpPr/>
          <p:nvPr/>
        </p:nvGrpSpPr>
        <p:grpSpPr>
          <a:xfrm>
            <a:off x="2743200" y="1828799"/>
            <a:ext cx="2362200" cy="2286001"/>
            <a:chOff x="4114800" y="3048001"/>
            <a:chExt cx="3352803" cy="1248229"/>
          </a:xfrm>
        </p:grpSpPr>
        <p:sp>
          <p:nvSpPr>
            <p:cNvPr id="5" name="矩形 4"/>
            <p:cNvSpPr/>
            <p:nvPr/>
          </p:nvSpPr>
          <p:spPr>
            <a:xfrm>
              <a:off x="4114803" y="3048001"/>
              <a:ext cx="3352800" cy="12482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ITEM</a:t>
              </a:r>
              <a:endParaRPr 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14800" y="3396344"/>
              <a:ext cx="3352800" cy="899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ITEM_ID    &lt;&lt;PK&gt;&gt;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smtClean="0"/>
                <a:t>PRICE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5486400" y="1828801"/>
            <a:ext cx="2819400" cy="1752600"/>
            <a:chOff x="4114800" y="3048002"/>
            <a:chExt cx="3352803" cy="956975"/>
          </a:xfrm>
        </p:grpSpPr>
        <p:sp>
          <p:nvSpPr>
            <p:cNvPr id="8" name="矩形 7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CATEGORY</a:t>
              </a:r>
              <a:endParaRPr 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CATEGORY_ID     &lt;&lt;PK&gt;&gt;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4419600" y="4648200"/>
            <a:ext cx="3429000" cy="1752600"/>
            <a:chOff x="4114800" y="3048002"/>
            <a:chExt cx="3352803" cy="956975"/>
          </a:xfrm>
        </p:grpSpPr>
        <p:sp>
          <p:nvSpPr>
            <p:cNvPr id="12" name="矩形 11"/>
            <p:cNvSpPr/>
            <p:nvPr/>
          </p:nvSpPr>
          <p:spPr>
            <a:xfrm>
              <a:off x="4114804" y="3048002"/>
              <a:ext cx="3352799" cy="9569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CATEGORIZED_ITEM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14800" y="3396345"/>
              <a:ext cx="3352799" cy="608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ITEM_ID     &lt;&lt;PK&gt;&gt;  &lt;&lt;FK&gt;&gt; 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CATEGORY_ID     &lt;&lt;PK&gt;&gt;  &lt;&lt;FK&gt;&gt;</a:t>
              </a:r>
              <a:endParaRPr lang="en-US" dirty="0" smtClean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752600" y="838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724400" y="838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cxnSp>
        <p:nvCxnSpPr>
          <p:cNvPr id="18" name="直接连接符 17"/>
          <p:cNvCxnSpPr>
            <a:stCxn id="15" idx="3"/>
            <a:endCxn id="16" idx="1"/>
          </p:cNvCxnSpPr>
          <p:nvPr/>
        </p:nvCxnSpPr>
        <p:spPr>
          <a:xfrm>
            <a:off x="3048000" y="1028700"/>
            <a:ext cx="1676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685800"/>
            <a:ext cx="5325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685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2" name="形状 21"/>
          <p:cNvCxnSpPr>
            <a:stCxn id="6" idx="2"/>
            <a:endCxn id="13" idx="1"/>
          </p:cNvCxnSpPr>
          <p:nvPr/>
        </p:nvCxnSpPr>
        <p:spPr>
          <a:xfrm rot="16200000" flipH="1">
            <a:off x="3307611" y="4731487"/>
            <a:ext cx="1728677" cy="495301"/>
          </a:xfrm>
          <a:prstGeom prst="bentConnector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肘形连接符 23"/>
          <p:cNvCxnSpPr>
            <a:stCxn id="9" idx="3"/>
            <a:endCxn id="13" idx="3"/>
          </p:cNvCxnSpPr>
          <p:nvPr/>
        </p:nvCxnSpPr>
        <p:spPr>
          <a:xfrm flipH="1">
            <a:off x="7848596" y="3024078"/>
            <a:ext cx="457201" cy="2819399"/>
          </a:xfrm>
          <a:prstGeom prst="bentConnector3">
            <a:avLst>
              <a:gd name="adj1" fmla="val -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52400" y="4953000"/>
          <a:ext cx="2971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2489" y="4572000"/>
            <a:ext cx="21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CATEGORIZED_ITEM</a:t>
            </a:r>
          </a:p>
        </p:txBody>
      </p:sp>
      <p:sp>
        <p:nvSpPr>
          <p:cNvPr id="31" name="下箭头 30"/>
          <p:cNvSpPr/>
          <p:nvPr/>
        </p:nvSpPr>
        <p:spPr>
          <a:xfrm>
            <a:off x="3857675" y="1125188"/>
            <a:ext cx="486937" cy="55121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Features of Hibernate Mapping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Schema exporting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Automated support of polymorphic associations</a:t>
            </a:r>
          </a:p>
          <a:p>
            <a:endParaRPr lang="en-US" dirty="0" smtClean="0"/>
          </a:p>
          <a:p>
            <a:r>
              <a:rPr lang="en-US" dirty="0" smtClean="0"/>
              <a:t>Flexible type mapping system</a:t>
            </a:r>
          </a:p>
          <a:p>
            <a:pPr lvl="1"/>
            <a:r>
              <a:rPr lang="en-US" dirty="0" smtClean="0"/>
              <a:t>Built-in types</a:t>
            </a:r>
          </a:p>
          <a:p>
            <a:pPr lvl="1"/>
            <a:r>
              <a:rPr lang="en-US" dirty="0" smtClean="0"/>
              <a:t>Custom mapping types</a:t>
            </a:r>
          </a:p>
          <a:p>
            <a:pPr lvl="1"/>
            <a:endParaRPr lang="en-US" dirty="0"/>
          </a:p>
          <a:p>
            <a:r>
              <a:rPr lang="en-US" dirty="0" smtClean="0"/>
              <a:t>Fully customizable SQL and stored procedures</a:t>
            </a:r>
            <a:r>
              <a:rPr lang="en-US" dirty="0"/>
              <a:t> </a:t>
            </a:r>
            <a:r>
              <a:rPr lang="en-US" dirty="0" smtClean="0"/>
              <a:t>allow developers to </a:t>
            </a:r>
            <a:r>
              <a:rPr lang="en-US" dirty="0" smtClean="0">
                <a:solidFill>
                  <a:srgbClr val="FF0000"/>
                </a:solidFill>
              </a:rPr>
              <a:t>integrate legacy databases without changing business objects</a:t>
            </a:r>
          </a:p>
          <a:p>
            <a:pPr lvl="1"/>
            <a:r>
              <a:rPr lang="en-US" dirty="0" smtClean="0"/>
              <a:t>Only the mapping metadata needs to be changed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Object/Relational </a:t>
            </a:r>
            <a:r>
              <a:rPr lang="en-US" dirty="0" smtClean="0"/>
              <a:t>Persistence</a:t>
            </a:r>
          </a:p>
          <a:p>
            <a:r>
              <a:rPr lang="en-US" dirty="0" smtClean="0"/>
              <a:t>Understanding Hibernate</a:t>
            </a:r>
          </a:p>
          <a:p>
            <a:pPr lvl="1"/>
            <a:r>
              <a:rPr lang="en-US" dirty="0" smtClean="0"/>
              <a:t>Part I:  Mapping </a:t>
            </a:r>
          </a:p>
          <a:p>
            <a:pPr lvl="1"/>
            <a:r>
              <a:rPr lang="en-US" dirty="0" smtClean="0"/>
              <a:t>Part II: Processing</a:t>
            </a:r>
          </a:p>
          <a:p>
            <a:r>
              <a:rPr lang="en-US" dirty="0" smtClean="0"/>
              <a:t>Designing the Persistence 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Issues in Persistent Object Processing:</a:t>
            </a:r>
            <a:br>
              <a:rPr lang="en-US" sz="3600" dirty="0" smtClean="0"/>
            </a:br>
            <a:r>
              <a:rPr lang="en-US" sz="3600" dirty="0" smtClean="0"/>
              <a:t> At a Glance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Transparent dirty checking</a:t>
            </a:r>
          </a:p>
          <a:p>
            <a:r>
              <a:rPr lang="en-US" dirty="0" smtClean="0"/>
              <a:t>2. Object identity == database identity</a:t>
            </a:r>
          </a:p>
          <a:p>
            <a:pPr lvl="1"/>
            <a:r>
              <a:rPr lang="en-US" dirty="0" smtClean="0"/>
              <a:t>What if the application modifies two different instances that both represent the same row in the end of a transaction?</a:t>
            </a:r>
          </a:p>
          <a:p>
            <a:r>
              <a:rPr lang="en-US" dirty="0" smtClean="0"/>
              <a:t>3. Database transaction support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4. Concurrent access control</a:t>
            </a:r>
          </a:p>
          <a:p>
            <a:pPr lvl="1"/>
            <a:r>
              <a:rPr lang="en-US" dirty="0" smtClean="0"/>
              <a:t>Deal with the transaction isolation issues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47700" y="14859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857500" y="14859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914400" y="1524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647700" y="29337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857500" y="29337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4400" y="29718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矩形 11"/>
          <p:cNvSpPr/>
          <p:nvPr/>
        </p:nvSpPr>
        <p:spPr>
          <a:xfrm>
            <a:off x="1371600" y="20574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133600" y="20574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371600" y="175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21717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1143000" y="1143000"/>
            <a:ext cx="1050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1. UPDATE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3048000"/>
            <a:ext cx="1050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2. UPDATE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1219200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</a:p>
          <a:p>
            <a:r>
              <a:rPr lang="en-US" sz="1600" dirty="0" smtClean="0"/>
              <a:t>COMMIT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590800"/>
            <a:ext cx="1048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</a:t>
            </a:r>
          </a:p>
          <a:p>
            <a:r>
              <a:rPr lang="en-US" sz="1600" dirty="0" smtClean="0"/>
              <a:t>ROLLBACK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295400"/>
            <a:ext cx="52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2819400"/>
            <a:ext cx="521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086056" y="1528346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7295856" y="1528346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52756" y="1566446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086056" y="2976146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7295856" y="2976146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52756" y="3014246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矩形 30"/>
          <p:cNvSpPr/>
          <p:nvPr/>
        </p:nvSpPr>
        <p:spPr>
          <a:xfrm>
            <a:off x="5809956" y="2099846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6571956" y="2099846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6553994" y="1828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5830094" y="2780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3048000"/>
            <a:ext cx="1050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1. UPDATE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1219200"/>
            <a:ext cx="9767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2. SELECT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8756" y="1261646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</a:t>
            </a:r>
          </a:p>
          <a:p>
            <a:r>
              <a:rPr lang="en-US" sz="1600" dirty="0" smtClean="0"/>
              <a:t>COMMIT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638756" y="2633246"/>
            <a:ext cx="1048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</a:p>
          <a:p>
            <a:r>
              <a:rPr lang="en-US" sz="1600" dirty="0" smtClean="0"/>
              <a:t>ROLLBACK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819356" y="1337846"/>
            <a:ext cx="52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819356" y="2861846"/>
            <a:ext cx="521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266700" y="42291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2857500" y="42291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直接箭头连接符 42"/>
          <p:cNvCxnSpPr>
            <a:stCxn id="55" idx="3"/>
          </p:cNvCxnSpPr>
          <p:nvPr/>
        </p:nvCxnSpPr>
        <p:spPr>
          <a:xfrm flipV="1">
            <a:off x="528286" y="4267200"/>
            <a:ext cx="2595914" cy="1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1181100" y="57531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2171700" y="57531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447800" y="5791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914400" y="4843046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1676400" y="4843046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914400" y="453745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1715294" y="5523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685800" y="3928646"/>
            <a:ext cx="9767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1. SELECT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5867400"/>
            <a:ext cx="10504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2. UPDATE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486400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</a:p>
          <a:p>
            <a:r>
              <a:rPr lang="en-US" sz="1600" dirty="0" smtClean="0"/>
              <a:t>COMMIT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114800"/>
            <a:ext cx="52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14400" y="5638800"/>
            <a:ext cx="521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2428875" y="4829175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2428875" y="452358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2209800" y="3928646"/>
            <a:ext cx="9767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4. SELECT</a:t>
            </a:r>
            <a:endParaRPr lang="en-US" sz="1600" dirty="0"/>
          </a:p>
        </p:txBody>
      </p:sp>
      <p:cxnSp>
        <p:nvCxnSpPr>
          <p:cNvPr id="68" name="直接连接符 67"/>
          <p:cNvCxnSpPr/>
          <p:nvPr/>
        </p:nvCxnSpPr>
        <p:spPr>
          <a:xfrm rot="5400000">
            <a:off x="4824833" y="4262854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7415633" y="4262854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直接箭头连接符 69"/>
          <p:cNvCxnSpPr>
            <a:stCxn id="81" idx="3"/>
          </p:cNvCxnSpPr>
          <p:nvPr/>
        </p:nvCxnSpPr>
        <p:spPr>
          <a:xfrm flipV="1">
            <a:off x="5086419" y="4300954"/>
            <a:ext cx="2595914" cy="1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直接连接符 70"/>
          <p:cNvCxnSpPr/>
          <p:nvPr/>
        </p:nvCxnSpPr>
        <p:spPr>
          <a:xfrm rot="5400000">
            <a:off x="5739233" y="5786854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6729833" y="5786854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6005933" y="582495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4" name="矩形 73"/>
          <p:cNvSpPr/>
          <p:nvPr/>
        </p:nvSpPr>
        <p:spPr>
          <a:xfrm>
            <a:off x="5472533" y="4876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6234533" y="487680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D2</a:t>
            </a:r>
            <a:endParaRPr lang="en-US" sz="1600" dirty="0"/>
          </a:p>
        </p:txBody>
      </p:sp>
      <p:cxnSp>
        <p:nvCxnSpPr>
          <p:cNvPr id="76" name="直接箭头连接符 75"/>
          <p:cNvCxnSpPr/>
          <p:nvPr/>
        </p:nvCxnSpPr>
        <p:spPr>
          <a:xfrm rot="5400000">
            <a:off x="5472533" y="4571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直接箭头连接符 76"/>
          <p:cNvCxnSpPr/>
          <p:nvPr/>
        </p:nvCxnSpPr>
        <p:spPr>
          <a:xfrm rot="5400000" flipH="1" flipV="1">
            <a:off x="6273427" y="555746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5243933" y="3962400"/>
            <a:ext cx="9767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1. SELECT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005933" y="5901154"/>
            <a:ext cx="97616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2. INSERT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996533" y="5520154"/>
            <a:ext cx="92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</a:p>
          <a:p>
            <a:r>
              <a:rPr lang="en-US" sz="1600" dirty="0" smtClean="0"/>
              <a:t>COMMIT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558133" y="4148554"/>
            <a:ext cx="528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472533" y="5672554"/>
            <a:ext cx="521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Tx</a:t>
            </a:r>
            <a:r>
              <a:rPr lang="en-US" sz="1600" dirty="0" smtClean="0"/>
              <a:t> B</a:t>
            </a:r>
            <a:endParaRPr 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6987008" y="4862929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</a:p>
          <a:p>
            <a:pPr algn="ctr"/>
            <a:r>
              <a:rPr lang="en-US" sz="1600" dirty="0" smtClean="0"/>
              <a:t>D2</a:t>
            </a:r>
            <a:endParaRPr lang="en-US" sz="1600" dirty="0"/>
          </a:p>
        </p:txBody>
      </p:sp>
      <p:cxnSp>
        <p:nvCxnSpPr>
          <p:cNvPr id="84" name="直接箭头连接符 83"/>
          <p:cNvCxnSpPr/>
          <p:nvPr/>
        </p:nvCxnSpPr>
        <p:spPr>
          <a:xfrm rot="5400000">
            <a:off x="6987008" y="45573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5" name="TextBox 84"/>
          <p:cNvSpPr txBox="1"/>
          <p:nvPr/>
        </p:nvSpPr>
        <p:spPr>
          <a:xfrm>
            <a:off x="6767933" y="3962400"/>
            <a:ext cx="97674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4. SELECT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66800" y="3276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Lost Update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14400" y="6172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Unrepeatable Read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715000" y="3352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Dirty Read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486400" y="62116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Phantom Read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5. Sharing objects in different connections</a:t>
            </a:r>
          </a:p>
          <a:p>
            <a:r>
              <a:rPr lang="en-US" dirty="0" smtClean="0"/>
              <a:t>6. Transitive persistence</a:t>
            </a:r>
          </a:p>
          <a:p>
            <a:r>
              <a:rPr lang="en-US" dirty="0" smtClean="0"/>
              <a:t>7. Batch operations</a:t>
            </a:r>
          </a:p>
          <a:p>
            <a:r>
              <a:rPr lang="en-US" dirty="0" smtClean="0"/>
              <a:t>8. Data filtering and interception</a:t>
            </a:r>
          </a:p>
          <a:p>
            <a:r>
              <a:rPr lang="en-US" dirty="0" smtClean="0"/>
              <a:t>9. Optimizing data fetching and caching strategies</a:t>
            </a:r>
          </a:p>
          <a:p>
            <a:pPr lvl="1"/>
            <a:r>
              <a:rPr lang="en-US" dirty="0" smtClean="0"/>
              <a:t>In the context of concurrency</a:t>
            </a:r>
          </a:p>
          <a:p>
            <a:r>
              <a:rPr lang="en-US" dirty="0" smtClean="0"/>
              <a:t>10. Object-based query language</a:t>
            </a:r>
          </a:p>
          <a:p>
            <a:pPr lvl="1"/>
            <a:r>
              <a:rPr lang="en-US" dirty="0" smtClean="0"/>
              <a:t>‘SQL’ in terms of object</a:t>
            </a:r>
          </a:p>
          <a:p>
            <a:r>
              <a:rPr lang="en-US" dirty="0" smtClean="0"/>
              <a:t>11. Optimizing query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But Not the Least…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is a </a:t>
            </a:r>
            <a:r>
              <a:rPr lang="en-US" dirty="0" smtClean="0">
                <a:solidFill>
                  <a:srgbClr val="FF0000"/>
                </a:solidFill>
              </a:rPr>
              <a:t>fully transparent </a:t>
            </a:r>
            <a:r>
              <a:rPr lang="en-US" dirty="0" smtClean="0"/>
              <a:t>solution to object persistence</a:t>
            </a:r>
          </a:p>
          <a:p>
            <a:pPr lvl="1"/>
            <a:r>
              <a:rPr lang="en-US" dirty="0" smtClean="0"/>
              <a:t>You can design and implement business entities and business logic as if there is no Hibernate at all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Persistence Layer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typical layered architecture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752600" y="2743200"/>
            <a:ext cx="3429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52600" y="3657600"/>
            <a:ext cx="3429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752600" y="4572000"/>
            <a:ext cx="3429000" cy="381000"/>
          </a:xfrm>
          <a:prstGeom prst="rect">
            <a:avLst/>
          </a:prstGeom>
          <a:solidFill>
            <a:srgbClr val="0066FF">
              <a:alpha val="4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Layer</a:t>
            </a:r>
            <a:endParaRPr lang="en-US" dirty="0"/>
          </a:p>
        </p:txBody>
      </p:sp>
      <p:sp>
        <p:nvSpPr>
          <p:cNvPr id="7" name="圆柱形 6"/>
          <p:cNvSpPr/>
          <p:nvPr/>
        </p:nvSpPr>
        <p:spPr>
          <a:xfrm>
            <a:off x="2705806" y="5410200"/>
            <a:ext cx="1524000" cy="8382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096000" y="31242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Interceptors, Utility, and Helper Classes</a:t>
            </a:r>
            <a:endParaRPr 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3200400" y="3390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rot="5400000">
            <a:off x="3200400" y="4305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6" idx="2"/>
            <a:endCxn id="7" idx="1"/>
          </p:cNvCxnSpPr>
          <p:nvPr/>
        </p:nvCxnSpPr>
        <p:spPr>
          <a:xfrm rot="16200000" flipH="1">
            <a:off x="3238853" y="5181247"/>
            <a:ext cx="457200" cy="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5181600" y="2933700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>
            <a:stCxn id="5" idx="3"/>
            <a:endCxn id="8" idx="1"/>
          </p:cNvCxnSpPr>
          <p:nvPr/>
        </p:nvCxnSpPr>
        <p:spPr>
          <a:xfrm>
            <a:off x="5181600" y="3848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直接箭头连接符 19"/>
          <p:cNvCxnSpPr>
            <a:stCxn id="6" idx="3"/>
          </p:cNvCxnSpPr>
          <p:nvPr/>
        </p:nvCxnSpPr>
        <p:spPr>
          <a:xfrm flipV="1">
            <a:off x="5181600" y="403860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矩形标注 20"/>
          <p:cNvSpPr/>
          <p:nvPr/>
        </p:nvSpPr>
        <p:spPr>
          <a:xfrm>
            <a:off x="4800600" y="5181600"/>
            <a:ext cx="3124200" cy="1143000"/>
          </a:xfrm>
          <a:prstGeom prst="wedgeRectCallout">
            <a:avLst>
              <a:gd name="adj1" fmla="val -52269"/>
              <a:gd name="adj2" fmla="val -668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abstraction and unified data access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Persistent Layer: the Generic DAO Pattern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1828800"/>
            <a:ext cx="2514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GenericDAO</a:t>
            </a:r>
            <a:r>
              <a:rPr lang="en-US" i="1" dirty="0" smtClean="0"/>
              <a:t>&lt;T, ID&gt;</a:t>
            </a:r>
            <a:endParaRPr lang="en-US" i="1" dirty="0"/>
          </a:p>
        </p:txBody>
      </p:sp>
      <p:sp>
        <p:nvSpPr>
          <p:cNvPr id="5" name="矩形 4"/>
          <p:cNvSpPr/>
          <p:nvPr/>
        </p:nvSpPr>
        <p:spPr>
          <a:xfrm>
            <a:off x="914400" y="2133600"/>
            <a:ext cx="2514600" cy="1295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/>
              <a:t>findById</a:t>
            </a:r>
            <a:r>
              <a:rPr lang="en-US" dirty="0" smtClean="0"/>
              <a:t>(ID 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findByExample</a:t>
            </a:r>
            <a:r>
              <a:rPr lang="en-US" dirty="0" smtClean="0"/>
              <a:t>(T </a:t>
            </a:r>
            <a:r>
              <a:rPr lang="en-US" dirty="0" err="1" smtClean="0"/>
              <a:t>exm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makePersistent</a:t>
            </a:r>
            <a:r>
              <a:rPr lang="en-US" dirty="0" smtClean="0"/>
              <a:t>(T entity)</a:t>
            </a:r>
            <a:endParaRPr 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1981200" y="3429000"/>
            <a:ext cx="3048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66800" y="4572000"/>
            <a:ext cx="2514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ItemDAO</a:t>
            </a:r>
            <a:r>
              <a:rPr lang="en-US" i="1" dirty="0" smtClean="0"/>
              <a:t>&lt;Item, Long&gt;</a:t>
            </a:r>
            <a:endParaRPr lang="en-US" i="1" dirty="0"/>
          </a:p>
        </p:txBody>
      </p:sp>
      <p:sp>
        <p:nvSpPr>
          <p:cNvPr id="8" name="矩形 7"/>
          <p:cNvSpPr/>
          <p:nvPr/>
        </p:nvSpPr>
        <p:spPr>
          <a:xfrm>
            <a:off x="1066800" y="4876800"/>
            <a:ext cx="2514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 smtClean="0"/>
              <a:t>getComments</a:t>
            </a:r>
            <a:r>
              <a:rPr lang="en-US" dirty="0" smtClean="0"/>
              <a:t>(Long id)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66800" y="5562600"/>
            <a:ext cx="25146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UserDAO</a:t>
            </a:r>
            <a:r>
              <a:rPr lang="en-US" i="1" dirty="0" smtClean="0"/>
              <a:t>&lt;Item, Long&gt;</a:t>
            </a:r>
            <a:endParaRPr lang="en-US" i="1" dirty="0"/>
          </a:p>
        </p:txBody>
      </p:sp>
      <p:cxnSp>
        <p:nvCxnSpPr>
          <p:cNvPr id="12" name="形状 11"/>
          <p:cNvCxnSpPr>
            <a:stCxn id="6" idx="3"/>
            <a:endCxn id="8" idx="1"/>
          </p:cNvCxnSpPr>
          <p:nvPr/>
        </p:nvCxnSpPr>
        <p:spPr>
          <a:xfrm rot="5400000">
            <a:off x="895350" y="3829050"/>
            <a:ext cx="1409700" cy="1066800"/>
          </a:xfrm>
          <a:prstGeom prst="bentConnector4">
            <a:avLst>
              <a:gd name="adj1" fmla="val 43243"/>
              <a:gd name="adj2" fmla="val 12142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形状 13"/>
          <p:cNvCxnSpPr>
            <a:stCxn id="6" idx="3"/>
            <a:endCxn id="9" idx="1"/>
          </p:cNvCxnSpPr>
          <p:nvPr/>
        </p:nvCxnSpPr>
        <p:spPr>
          <a:xfrm rot="5400000">
            <a:off x="571500" y="4152900"/>
            <a:ext cx="2057400" cy="1066800"/>
          </a:xfrm>
          <a:prstGeom prst="bentConnector4">
            <a:avLst>
              <a:gd name="adj1" fmla="val 30384"/>
              <a:gd name="adj2" fmla="val 12142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114800" y="2286000"/>
            <a:ext cx="3429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GenericDAOHibernateImpl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4191000" y="4724400"/>
            <a:ext cx="3429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ItemDAOHibernateImpl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4191000" y="5562600"/>
            <a:ext cx="3429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UserDAOHibernateImpl</a:t>
            </a:r>
            <a:endParaRPr lang="en-US" dirty="0"/>
          </a:p>
        </p:txBody>
      </p:sp>
      <p:sp>
        <p:nvSpPr>
          <p:cNvPr id="20" name="等腰三角形 19"/>
          <p:cNvSpPr/>
          <p:nvPr/>
        </p:nvSpPr>
        <p:spPr>
          <a:xfrm>
            <a:off x="5562600" y="2590800"/>
            <a:ext cx="3048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形状 21"/>
          <p:cNvCxnSpPr>
            <a:stCxn id="20" idx="3"/>
            <a:endCxn id="18" idx="3"/>
          </p:cNvCxnSpPr>
          <p:nvPr/>
        </p:nvCxnSpPr>
        <p:spPr>
          <a:xfrm rot="16200000" flipH="1">
            <a:off x="5638800" y="2895600"/>
            <a:ext cx="2057400" cy="1905000"/>
          </a:xfrm>
          <a:prstGeom prst="bentConnector4">
            <a:avLst>
              <a:gd name="adj1" fmla="val 46296"/>
              <a:gd name="adj2" fmla="val 112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3"/>
            <a:endCxn id="19" idx="3"/>
          </p:cNvCxnSpPr>
          <p:nvPr/>
        </p:nvCxnSpPr>
        <p:spPr>
          <a:xfrm rot="16200000" flipH="1">
            <a:off x="5219700" y="3314700"/>
            <a:ext cx="2895600" cy="1905000"/>
          </a:xfrm>
          <a:prstGeom prst="bentConnector4">
            <a:avLst>
              <a:gd name="adj1" fmla="val 32923"/>
              <a:gd name="adj2" fmla="val 112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1"/>
          </p:cNvCxnSpPr>
          <p:nvPr/>
        </p:nvCxnSpPr>
        <p:spPr>
          <a:xfrm>
            <a:off x="3581400" y="24384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429000" y="23622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连接符 32"/>
          <p:cNvCxnSpPr>
            <a:endCxn id="18" idx="1"/>
          </p:cNvCxnSpPr>
          <p:nvPr/>
        </p:nvCxnSpPr>
        <p:spPr>
          <a:xfrm>
            <a:off x="3733800" y="4876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581400" y="48006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连接符 35"/>
          <p:cNvCxnSpPr>
            <a:endCxn id="19" idx="1"/>
          </p:cNvCxnSpPr>
          <p:nvPr/>
        </p:nvCxnSpPr>
        <p:spPr>
          <a:xfrm>
            <a:off x="3733800" y="5715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581400" y="56388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47800" y="6172200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Interfaces</a:t>
            </a:r>
            <a:endParaRPr lang="en-US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6172200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Concrete Classes</a:t>
            </a: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Using Data Access Objects in Business Logic 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80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itemId</a:t>
            </a:r>
            <a:r>
              <a:rPr lang="en-US" dirty="0" smtClean="0"/>
              <a:t> = …;</a:t>
            </a:r>
          </a:p>
          <a:p>
            <a:pPr>
              <a:buNone/>
            </a:pPr>
            <a:r>
              <a:rPr lang="en-US" dirty="0" err="1" smtClean="0"/>
              <a:t>DAOFactory</a:t>
            </a:r>
            <a:r>
              <a:rPr lang="en-US" dirty="0" smtClean="0"/>
              <a:t> factory = </a:t>
            </a:r>
            <a:r>
              <a:rPr lang="en-US" dirty="0" err="1" smtClean="0"/>
              <a:t>DAOFactory.getFactory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ItemDAO</a:t>
            </a:r>
            <a:r>
              <a:rPr lang="en-US" dirty="0" smtClean="0"/>
              <a:t> </a:t>
            </a:r>
            <a:r>
              <a:rPr lang="en-US" dirty="0" err="1" smtClean="0"/>
              <a:t>itemDAO</a:t>
            </a:r>
            <a:r>
              <a:rPr lang="en-US" dirty="0" smtClean="0"/>
              <a:t> = </a:t>
            </a:r>
            <a:r>
              <a:rPr lang="en-US" dirty="0" err="1" smtClean="0"/>
              <a:t>factory.getItemDAO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Item </a:t>
            </a:r>
            <a:r>
              <a:rPr lang="en-US" dirty="0" err="1" smtClean="0"/>
              <a:t>item</a:t>
            </a:r>
            <a:r>
              <a:rPr lang="en-US" dirty="0" smtClean="0"/>
              <a:t> = </a:t>
            </a:r>
            <a:r>
              <a:rPr lang="en-US" dirty="0" err="1" smtClean="0"/>
              <a:t>itemDAO.findById</a:t>
            </a:r>
            <a:r>
              <a:rPr lang="en-US" dirty="0" smtClean="0"/>
              <a:t>(</a:t>
            </a:r>
            <a:r>
              <a:rPr lang="en-US" dirty="0" err="1" smtClean="0"/>
              <a:t>itemId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List comments = </a:t>
            </a:r>
            <a:r>
              <a:rPr lang="en-US" dirty="0" err="1" smtClean="0"/>
              <a:t>itemDAO.getComments</a:t>
            </a:r>
            <a:r>
              <a:rPr lang="en-US" dirty="0" smtClean="0"/>
              <a:t>(</a:t>
            </a:r>
            <a:r>
              <a:rPr lang="en-US" dirty="0" err="1" smtClean="0"/>
              <a:t>itemId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648200"/>
            <a:ext cx="82296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dao</a:t>
            </a:r>
            <a:r>
              <a:rPr lang="en-US" sz="3200" dirty="0" smtClean="0"/>
              <a:t>-factory&gt;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&lt;class = “</a:t>
            </a:r>
            <a:r>
              <a:rPr lang="en-US" sz="3200" dirty="0" err="1" smtClean="0"/>
              <a:t>com.xxx.dao.HibernateFactory</a:t>
            </a:r>
            <a:r>
              <a:rPr lang="en-US" sz="3200" dirty="0" smtClean="0"/>
              <a:t>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&lt;</a:t>
            </a:r>
            <a:r>
              <a:rPr lang="en-US" sz="3200" dirty="0" err="1" smtClean="0"/>
              <a:t>param</a:t>
            </a:r>
            <a:r>
              <a:rPr lang="en-US" sz="3200" dirty="0"/>
              <a:t> </a:t>
            </a:r>
            <a:r>
              <a:rPr lang="en-US" sz="3200" dirty="0" smtClean="0"/>
              <a:t>name=“option1”&gt;true&lt;/</a:t>
            </a:r>
            <a:r>
              <a:rPr lang="en-US" sz="3200" dirty="0" err="1" smtClean="0"/>
              <a:t>param</a:t>
            </a:r>
            <a:r>
              <a:rPr lang="en-US" sz="3200" dirty="0" smtClean="0"/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-factory&gt;</a:t>
            </a:r>
          </a:p>
        </p:txBody>
      </p:sp>
      <p:cxnSp>
        <p:nvCxnSpPr>
          <p:cNvPr id="9" name="肘形连接符 8"/>
          <p:cNvCxnSpPr/>
          <p:nvPr/>
        </p:nvCxnSpPr>
        <p:spPr>
          <a:xfrm rot="16200000" flipH="1">
            <a:off x="6134100" y="2628900"/>
            <a:ext cx="2895600" cy="1143000"/>
          </a:xfrm>
          <a:prstGeom prst="bentConnector3">
            <a:avLst>
              <a:gd name="adj1" fmla="val 204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505200" y="3962400"/>
            <a:ext cx="457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new </a:t>
            </a:r>
            <a:r>
              <a:rPr lang="en-US" dirty="0" err="1" smtClean="0"/>
              <a:t>HibernateFactory</a:t>
            </a:r>
            <a:r>
              <a:rPr lang="en-US" dirty="0" smtClean="0"/>
              <a:t>(true);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" y="4191000"/>
            <a:ext cx="1295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Understanding Object/Relational Persistence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r>
              <a:rPr lang="en-US" dirty="0"/>
              <a:t> </a:t>
            </a:r>
            <a:r>
              <a:rPr lang="en-US" dirty="0" smtClean="0"/>
              <a:t>in object-oriented applications</a:t>
            </a:r>
          </a:p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Introducing Hibernate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Object/Relational Persistence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states of interconnected </a:t>
            </a:r>
            <a:r>
              <a:rPr lang="en-US" dirty="0" smtClean="0">
                <a:solidFill>
                  <a:srgbClr val="FF0000"/>
                </a:solidFill>
              </a:rPr>
              <a:t>objects </a:t>
            </a:r>
            <a:r>
              <a:rPr lang="en-US" dirty="0" smtClean="0"/>
              <a:t>need to be stored to a </a:t>
            </a:r>
            <a:r>
              <a:rPr lang="en-US" dirty="0" smtClean="0">
                <a:solidFill>
                  <a:srgbClr val="FF0000"/>
                </a:solidFill>
              </a:rPr>
              <a:t>relational</a:t>
            </a:r>
            <a:r>
              <a:rPr lang="en-US" dirty="0" smtClean="0"/>
              <a:t> database using SQL, and objects with the same state can be re-created at some point in the future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 and Relational DB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Object-oriented concepts largely improves code reuse and maintainability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Business Data</a:t>
            </a:r>
          </a:p>
          <a:p>
            <a:pPr lvl="1"/>
            <a:r>
              <a:rPr lang="en-US" dirty="0" smtClean="0"/>
              <a:t>Relational databases are flexible and robust approach to data management, due to the complete and consistent theoretical foundation of the relational data model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Mismatch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business domain model</a:t>
            </a:r>
          </a:p>
          <a:p>
            <a:pPr lvl="1"/>
            <a:r>
              <a:rPr lang="en-US" dirty="0" smtClean="0"/>
              <a:t>class, object</a:t>
            </a:r>
          </a:p>
          <a:p>
            <a:pPr lvl="1"/>
            <a:r>
              <a:rPr lang="en-US" dirty="0" smtClean="0"/>
              <a:t>composition, inheritance, polymorphism…</a:t>
            </a:r>
          </a:p>
          <a:p>
            <a:endParaRPr lang="en-US" dirty="0"/>
          </a:p>
          <a:p>
            <a:r>
              <a:rPr lang="en-US" dirty="0" smtClean="0"/>
              <a:t>Relational persistent model</a:t>
            </a:r>
          </a:p>
          <a:p>
            <a:pPr lvl="1"/>
            <a:r>
              <a:rPr lang="en-US" dirty="0" smtClean="0"/>
              <a:t>table, row, column</a:t>
            </a:r>
          </a:p>
          <a:p>
            <a:pPr lvl="1"/>
            <a:r>
              <a:rPr lang="en-US" dirty="0" smtClean="0"/>
              <a:t>restriction, projection, join…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Object/Relational Paradigm Mismatch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of…</a:t>
            </a:r>
          </a:p>
          <a:p>
            <a:pPr lvl="1"/>
            <a:r>
              <a:rPr lang="en-US" dirty="0" smtClean="0"/>
              <a:t>Granularity</a:t>
            </a:r>
          </a:p>
          <a:p>
            <a:pPr lvl="1"/>
            <a:r>
              <a:rPr lang="en-US" dirty="0" smtClean="0"/>
              <a:t>Subtypes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Data navigation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Mismatch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Class: several levels of granularity</a:t>
            </a:r>
          </a:p>
          <a:p>
            <a:r>
              <a:rPr lang="en-US" dirty="0" smtClean="0"/>
              <a:t>Database: only 2 levels (table and column)</a:t>
            </a:r>
          </a:p>
          <a:p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66800" y="3048000"/>
            <a:ext cx="1752600" cy="2819400"/>
            <a:chOff x="685800" y="3048000"/>
            <a:chExt cx="1143000" cy="2819400"/>
          </a:xfrm>
        </p:grpSpPr>
        <p:sp>
          <p:nvSpPr>
            <p:cNvPr id="4" name="矩形 3"/>
            <p:cNvSpPr/>
            <p:nvPr/>
          </p:nvSpPr>
          <p:spPr>
            <a:xfrm>
              <a:off x="685800" y="3048000"/>
              <a:ext cx="1143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85800" y="4114800"/>
              <a:ext cx="1143000" cy="175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 rot="5400000">
              <a:off x="952500" y="3810000"/>
              <a:ext cx="609600" cy="1588"/>
            </a:xfrm>
            <a:prstGeom prst="straightConnector1">
              <a:avLst/>
            </a:prstGeom>
            <a:ln>
              <a:headEnd type="diamond" w="lg" len="lg"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85800" y="4495800"/>
              <a:ext cx="1143000" cy="137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 smtClean="0"/>
                <a:t>zipcode</a:t>
              </a:r>
              <a:r>
                <a:rPr lang="en-US" dirty="0" smtClean="0"/>
                <a:t>: String</a:t>
              </a:r>
            </a:p>
            <a:p>
              <a:r>
                <a:rPr lang="en-US" dirty="0" smtClean="0"/>
                <a:t>street: String</a:t>
              </a:r>
            </a:p>
            <a:p>
              <a:r>
                <a:rPr lang="en-US" dirty="0" smtClean="0"/>
                <a:t>city: String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14800" y="3048000"/>
            <a:ext cx="3352800" cy="2438400"/>
            <a:chOff x="4114800" y="3048000"/>
            <a:chExt cx="3352800" cy="2438400"/>
          </a:xfrm>
        </p:grpSpPr>
        <p:sp>
          <p:nvSpPr>
            <p:cNvPr id="19" name="矩形 18"/>
            <p:cNvSpPr/>
            <p:nvPr/>
          </p:nvSpPr>
          <p:spPr>
            <a:xfrm>
              <a:off x="4114800" y="3048000"/>
              <a:ext cx="3352800" cy="2438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&lt;&lt;Table&gt;&gt;</a:t>
              </a:r>
            </a:p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14800" y="3657600"/>
              <a:ext cx="33528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USERNAME</a:t>
              </a:r>
            </a:p>
            <a:p>
              <a:r>
                <a:rPr lang="en-US" dirty="0" smtClean="0"/>
                <a:t>ADDRESS_STREET</a:t>
              </a:r>
            </a:p>
            <a:p>
              <a:r>
                <a:rPr lang="en-US" dirty="0" smtClean="0"/>
                <a:t>ADDRESS_CITY</a:t>
              </a:r>
            </a:p>
            <a:p>
              <a:r>
                <a:rPr lang="en-US" dirty="0" smtClean="0"/>
                <a:t>ADDRESS_STATE</a:t>
              </a:r>
            </a:p>
            <a:p>
              <a:r>
                <a:rPr lang="en-US" dirty="0" smtClean="0"/>
                <a:t>ADDRESS_COUNTRY</a:t>
              </a:r>
            </a:p>
            <a:p>
              <a:r>
                <a:rPr lang="en-US" dirty="0" smtClean="0"/>
                <a:t>ADDRESS_ZIPCODE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1461</Words>
  <Application>Microsoft Office PowerPoint</Application>
  <PresentationFormat>全屏显示(4:3)</PresentationFormat>
  <Paragraphs>499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An Introduction to Object/Relational Persistence and Hibernate</vt:lpstr>
      <vt:lpstr>The Book</vt:lpstr>
      <vt:lpstr>Outline</vt:lpstr>
      <vt:lpstr>Understanding Object/Relational Persistence</vt:lpstr>
      <vt:lpstr>What is Object/Relational Persistence</vt:lpstr>
      <vt:lpstr>Why Object and Relational DB</vt:lpstr>
      <vt:lpstr>A Mismatch Problem</vt:lpstr>
      <vt:lpstr>The Object/Relational Paradigm Mismatch Problem</vt:lpstr>
      <vt:lpstr>Granularity Mismatch</vt:lpstr>
      <vt:lpstr>Subtypes Mismatch</vt:lpstr>
      <vt:lpstr>Identity Mismatch</vt:lpstr>
      <vt:lpstr>Associations Mismatch</vt:lpstr>
      <vt:lpstr>Data Navigation Mismatch</vt:lpstr>
      <vt:lpstr>Cost of the Mismatch Problem</vt:lpstr>
      <vt:lpstr>The solution</vt:lpstr>
      <vt:lpstr>Possible Alternatives &amp; Why Not</vt:lpstr>
      <vt:lpstr>幻灯片 17</vt:lpstr>
      <vt:lpstr>Introducing Hibernate</vt:lpstr>
      <vt:lpstr>Hibernate and the Standards</vt:lpstr>
      <vt:lpstr>Understanding Hibernate</vt:lpstr>
      <vt:lpstr>Fundamental Concepts of Mapping  </vt:lpstr>
      <vt:lpstr>Mapping Class Inheritance</vt:lpstr>
      <vt:lpstr>Table per Concrete Class</vt:lpstr>
      <vt:lpstr>Table per Class Hierarchy</vt:lpstr>
      <vt:lpstr>Table per Class</vt:lpstr>
      <vt:lpstr>Mapping 1-to-1 Association</vt:lpstr>
      <vt:lpstr>Mapping One-to-many Associations with Join Tables</vt:lpstr>
      <vt:lpstr>Mapping Many-to-many Associations with Join Tables</vt:lpstr>
      <vt:lpstr>Other Features of Hibernate Mapping</vt:lpstr>
      <vt:lpstr>Issues in Persistent Object Processing:  At a Glance</vt:lpstr>
      <vt:lpstr>幻灯片 31</vt:lpstr>
      <vt:lpstr>幻灯片 32</vt:lpstr>
      <vt:lpstr>The Last But Not the Least…</vt:lpstr>
      <vt:lpstr>You Need a Persistence Layer</vt:lpstr>
      <vt:lpstr>Design Persistent Layer: the Generic DAO Pattern</vt:lpstr>
      <vt:lpstr>Using Data Access Objects in Business Logic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Hibernate</dc:title>
  <dc:creator>Yi Li</dc:creator>
  <cp:lastModifiedBy>Yi Li</cp:lastModifiedBy>
  <cp:revision>173</cp:revision>
  <dcterms:created xsi:type="dcterms:W3CDTF">2009-11-19T09:59:46Z</dcterms:created>
  <dcterms:modified xsi:type="dcterms:W3CDTF">2009-11-20T05:41:56Z</dcterms:modified>
</cp:coreProperties>
</file>