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7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7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2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7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6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0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5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9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9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5C62-A32C-48E6-8617-CAEF73FCC111}" type="datetimeFigureOut">
              <a:rPr lang="zh-CN" altLang="en-US" smtClean="0"/>
              <a:t>2012-5-1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7E47-C839-4CA3-BFB2-4081498C2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Social Computing in </a:t>
            </a:r>
            <a:r>
              <a:rPr lang="en-US" altLang="zh-CN" dirty="0" err="1" smtClean="0"/>
              <a:t>CoFM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Version 0.1</a:t>
            </a:r>
          </a:p>
          <a:p>
            <a:r>
              <a:rPr lang="en-US" altLang="zh-CN" dirty="0" smtClean="0"/>
              <a:t>2012-5-1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09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Current Features </a:t>
            </a:r>
            <a:r>
              <a:rPr lang="en-US" altLang="zh-CN" dirty="0" smtClean="0">
                <a:sym typeface="Wingdings" pitchFamily="2" charset="2"/>
              </a:rPr>
              <a:t> More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6264696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Support</a:t>
            </a:r>
            <a:r>
              <a:rPr lang="en-US" altLang="zh-CN" dirty="0" smtClean="0"/>
              <a:t> of a feature set</a:t>
            </a:r>
          </a:p>
          <a:p>
            <a:endParaRPr lang="en-US" altLang="zh-CN" dirty="0"/>
          </a:p>
          <a:p>
            <a:r>
              <a:rPr lang="en-US" altLang="zh-CN" i="1" dirty="0" smtClean="0"/>
              <a:t>Confidence of </a:t>
            </a:r>
            <a:r>
              <a:rPr lang="en-US" altLang="zh-CN" dirty="0" smtClean="0"/>
              <a:t>a feature set association (Add a feature set to another)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Repeat </a:t>
            </a:r>
          </a:p>
          <a:p>
            <a:pPr lvl="1"/>
            <a:r>
              <a:rPr lang="en-US" altLang="zh-CN" dirty="0" smtClean="0"/>
              <a:t>Current Features = </a:t>
            </a:r>
            <a:r>
              <a:rPr lang="en-US" altLang="zh-CN" i="1" dirty="0" smtClean="0"/>
              <a:t>fs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      </a:t>
            </a:r>
          </a:p>
          <a:p>
            <a:pPr lvl="1"/>
            <a:r>
              <a:rPr lang="en-US" altLang="zh-CN" i="1" dirty="0" smtClean="0"/>
              <a:t>fs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a single feature  (Add 1 more feature each time)</a:t>
            </a:r>
            <a:endParaRPr lang="en-US" altLang="zh-CN" i="1" dirty="0" smtClean="0"/>
          </a:p>
          <a:p>
            <a:pPr marL="0" indent="0">
              <a:buNone/>
            </a:pPr>
            <a:r>
              <a:rPr lang="en-US" altLang="zh-CN" i="1" dirty="0" smtClean="0"/>
              <a:t> </a:t>
            </a:r>
            <a:r>
              <a:rPr lang="en-US" altLang="zh-CN" dirty="0" smtClean="0"/>
              <a:t> </a:t>
            </a:r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59632" y="1673177"/>
                <a:ext cx="6246325" cy="73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𝑆𝑢𝑝𝑝𝑜𝑟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𝑓𝑠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𝑝𝑟𝑜𝑑𝑢𝑐𝑡𝑠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h𝑎𝑣𝑖𝑛𝑔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𝑎𝑙𝑙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𝑓𝑒𝑎𝑡𝑢𝑟𝑒𝑠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𝑓𝑠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𝑎𝑙𝑙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𝑝𝑟𝑜𝑑𝑢𝑐𝑡𝑠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73177"/>
                <a:ext cx="6246325" cy="7314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31639" y="3356992"/>
                <a:ext cx="4320735" cy="769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𝐶𝑜𝑛𝑓𝑖𝑑𝑒𝑛𝑐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𝑆𝑢𝑝𝑝𝑜𝑟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𝑆𝑢𝑝𝑝𝑜𝑟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3356992"/>
                <a:ext cx="4320735" cy="7696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89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Social 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Supporting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computations</a:t>
            </a:r>
            <a:r>
              <a:rPr lang="en-US" altLang="zh-CN" dirty="0"/>
              <a:t>” that are carried out by </a:t>
            </a:r>
            <a:r>
              <a:rPr lang="en-US" altLang="zh-CN" dirty="0">
                <a:solidFill>
                  <a:srgbClr val="FF0000"/>
                </a:solidFill>
              </a:rPr>
              <a:t>groups</a:t>
            </a:r>
            <a:r>
              <a:rPr lang="en-US" altLang="zh-CN" dirty="0"/>
              <a:t> of </a:t>
            </a:r>
            <a:r>
              <a:rPr lang="en-US" altLang="zh-CN" dirty="0" smtClean="0"/>
              <a:t>people</a:t>
            </a:r>
            <a:br>
              <a:rPr lang="en-US" altLang="zh-CN" dirty="0" smtClean="0"/>
            </a:br>
            <a:r>
              <a:rPr lang="en-US" altLang="zh-CN" dirty="0" smtClean="0"/>
              <a:t>   --- </a:t>
            </a:r>
            <a:r>
              <a:rPr lang="en-US" altLang="zh-CN" sz="2800" dirty="0" smtClean="0"/>
              <a:t>James </a:t>
            </a:r>
            <a:r>
              <a:rPr lang="en-US" altLang="zh-CN" sz="2800" dirty="0" err="1" smtClean="0"/>
              <a:t>Surowiecki</a:t>
            </a:r>
            <a:r>
              <a:rPr lang="en-US" altLang="zh-CN" sz="2800" dirty="0" smtClean="0"/>
              <a:t>. The Wisdom of Crowds [Book]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2004.  (Cite count: 3400+)</a:t>
            </a:r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96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Four elements required to form a </a:t>
            </a:r>
            <a:r>
              <a:rPr lang="en-US" altLang="zh-CN" dirty="0" smtClean="0">
                <a:solidFill>
                  <a:srgbClr val="FF0000"/>
                </a:solidFill>
              </a:rPr>
              <a:t>wise crowd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8184" y="6021288"/>
            <a:ext cx="240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The Wisdom of Crowds </a:t>
            </a:r>
            <a:endParaRPr lang="zh-CN" altLang="en-US" i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55131"/>
              </p:ext>
            </p:extLst>
          </p:nvPr>
        </p:nvGraphicFramePr>
        <p:xfrm>
          <a:off x="374848" y="2348880"/>
          <a:ext cx="8229600" cy="3528392"/>
        </p:xfrm>
        <a:graphic>
          <a:graphicData uri="http://schemas.openxmlformats.org/drawingml/2006/table">
            <a:tbl>
              <a:tblPr/>
              <a:tblGrid>
                <a:gridCol w="2108920"/>
                <a:gridCol w="6120680"/>
              </a:tblGrid>
              <a:tr h="35872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Criteria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1436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Diversity </a:t>
                      </a:r>
                      <a:r>
                        <a:rPr lang="en-US" dirty="0" smtClean="0">
                          <a:effectLst/>
                        </a:rPr>
                        <a:t>of </a:t>
                      </a:r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Opinion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Each person should have </a:t>
                      </a:r>
                      <a:r>
                        <a:rPr lang="en-US" dirty="0" smtClean="0">
                          <a:effectLst/>
                        </a:rPr>
                        <a:t>personal</a:t>
                      </a:r>
                      <a:r>
                        <a:rPr lang="en-US" baseline="0" dirty="0" smtClean="0">
                          <a:effectLst/>
                        </a:rPr>
                        <a:t> opinion </a:t>
                      </a:r>
                      <a:r>
                        <a:rPr lang="en-US" dirty="0" smtClean="0">
                          <a:effectLst/>
                        </a:rPr>
                        <a:t>even it's eccentric.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Independence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People's opinions aren't determined by the opinions of those around them.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Decentralization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People are able to </a:t>
                      </a:r>
                      <a:r>
                        <a:rPr lang="en-US" dirty="0" smtClean="0">
                          <a:effectLst/>
                        </a:rPr>
                        <a:t>specialize.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Aggregation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Some mechanism exists for turning private judgments into a collective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decision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42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Typical Computations</a:t>
            </a:r>
          </a:p>
          <a:p>
            <a:pPr lvl="1"/>
            <a:r>
              <a:rPr lang="en-US" altLang="zh-CN" dirty="0" smtClean="0"/>
              <a:t>Collaborative filtering (Recommender system)</a:t>
            </a:r>
          </a:p>
          <a:p>
            <a:pPr lvl="1"/>
            <a:r>
              <a:rPr lang="en-US" altLang="zh-CN" dirty="0" smtClean="0"/>
              <a:t>Reputation system (Explicit rating/voting by users)</a:t>
            </a:r>
          </a:p>
          <a:p>
            <a:pPr lvl="1"/>
            <a:r>
              <a:rPr lang="en-US" altLang="zh-CN" dirty="0" smtClean="0"/>
              <a:t>Tagging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55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 on Feature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ICSE ‘12. </a:t>
            </a:r>
            <a:r>
              <a:rPr lang="en-US" altLang="zh-CN" dirty="0" err="1"/>
              <a:t>Horatiu</a:t>
            </a:r>
            <a:r>
              <a:rPr lang="en-US" altLang="zh-CN" dirty="0"/>
              <a:t> </a:t>
            </a:r>
            <a:r>
              <a:rPr lang="en-US" altLang="zh-CN" dirty="0" err="1" smtClean="0"/>
              <a:t>Dumitru</a:t>
            </a:r>
            <a:r>
              <a:rPr lang="en-US" altLang="zh-CN" dirty="0" smtClean="0"/>
              <a:t> et al. </a:t>
            </a:r>
            <a:br>
              <a:rPr lang="en-US" altLang="zh-CN" dirty="0" smtClean="0"/>
            </a:br>
            <a:r>
              <a:rPr lang="en-US" altLang="zh-CN" dirty="0" smtClean="0"/>
              <a:t>On-demand</a:t>
            </a:r>
            <a:r>
              <a:rPr lang="en-US" altLang="zh-CN" dirty="0"/>
              <a:t> feature recommendations derived from mining public product descriptions.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91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Example Usage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5" y="980728"/>
            <a:ext cx="6488871" cy="564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>
          <a:xfrm>
            <a:off x="2000573" y="4293096"/>
            <a:ext cx="237626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38255" y="6237312"/>
            <a:ext cx="1974686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6" idx="6"/>
          </p:cNvCxnSpPr>
          <p:nvPr/>
        </p:nvCxnSpPr>
        <p:spPr>
          <a:xfrm>
            <a:off x="4376837" y="4437112"/>
            <a:ext cx="30034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6"/>
          </p:cNvCxnSpPr>
          <p:nvPr/>
        </p:nvCxnSpPr>
        <p:spPr>
          <a:xfrm flipV="1">
            <a:off x="5312941" y="4725144"/>
            <a:ext cx="2067371" cy="16561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0312" y="429309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Not in the paper!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0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84784"/>
            <a:ext cx="728662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80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Raw Description </a:t>
            </a:r>
            <a:r>
              <a:rPr lang="en-US" altLang="zh-CN" dirty="0" smtClean="0">
                <a:sym typeface="Wingdings" pitchFamily="2" charset="2"/>
              </a:rPr>
              <a:t>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184576"/>
          </a:xfrm>
        </p:spPr>
        <p:txBody>
          <a:bodyPr/>
          <a:lstStyle/>
          <a:p>
            <a:r>
              <a:rPr lang="en-US" altLang="zh-CN" dirty="0" smtClean="0"/>
              <a:t>Raw descriptions come from Softpedia.com</a:t>
            </a:r>
          </a:p>
          <a:p>
            <a:pPr lvl="1"/>
            <a:r>
              <a:rPr lang="en-US" altLang="zh-CN" dirty="0" smtClean="0"/>
              <a:t>796,536 products, over 1.5 billion downloads</a:t>
            </a:r>
          </a:p>
          <a:p>
            <a:pPr lvl="1"/>
            <a:r>
              <a:rPr lang="en-US" altLang="zh-CN" dirty="0" smtClean="0"/>
              <a:t>292 domains</a:t>
            </a:r>
            <a:br>
              <a:rPr lang="en-US" altLang="zh-CN" dirty="0" smtClean="0"/>
            </a:br>
            <a:r>
              <a:rPr lang="en-US" altLang="zh-CN" dirty="0" smtClean="0"/>
              <a:t>(August, 2010)</a:t>
            </a:r>
          </a:p>
          <a:p>
            <a:r>
              <a:rPr lang="en-US" altLang="zh-CN" dirty="0" smtClean="0"/>
              <a:t>Clustering in each domain</a:t>
            </a:r>
          </a:p>
          <a:p>
            <a:r>
              <a:rPr lang="en-US" altLang="zh-CN" dirty="0" smtClean="0"/>
              <a:t>Merge clusters over all domains (Cluster similarity &gt; 0.6)</a:t>
            </a:r>
          </a:p>
          <a:p>
            <a:r>
              <a:rPr lang="en-US" altLang="zh-CN" dirty="0" smtClean="0"/>
              <a:t>Feature Name = Center Raw Description (</a:t>
            </a:r>
            <a:r>
              <a:rPr lang="en-US" altLang="zh-CN" i="1" dirty="0" err="1" smtClean="0"/>
              <a:t>Medoid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051720" y="5319876"/>
            <a:ext cx="1440160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39752" y="5661248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492152" y="5813648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05409" y="59358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857809" y="60882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76673" y="62406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11760" y="6270848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10209" y="62406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83768" y="5517232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636168" y="5669632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49425" y="5791861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01825" y="5944261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20689" y="6096661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16633" y="6096661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54225" y="6096661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99792" y="5445224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52192" y="5597624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065449" y="5719853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17849" y="5872253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336713" y="6024653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832657" y="6024653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70249" y="6024653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339752" y="5805264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492152" y="5957664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705409" y="6079893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857809" y="6232293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915816" y="6414864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411760" y="6414864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49352" y="6414864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267744" y="5841836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420144" y="5994236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633401" y="6116465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785801" y="6268865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843808" y="6451436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339752" y="6451436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77344" y="6451436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267744" y="5661248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420144" y="5813648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633401" y="59358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785801" y="60882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904665" y="62406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39752" y="6270848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938201" y="62406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808372" y="5517232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56414" y="5431234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174029" y="5791861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326429" y="5944261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631501" y="6525344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41237" y="6096661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178100" y="6102506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483768" y="5661248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697025" y="57834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849425" y="59358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001825" y="60882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120689" y="62406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616633" y="62406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154225" y="6240677"/>
            <a:ext cx="73908" cy="73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2808372" y="5981215"/>
            <a:ext cx="2195676" cy="86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48064" y="5709499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Medoid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0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00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New Product Description </a:t>
            </a:r>
            <a:r>
              <a:rPr lang="en-US" altLang="zh-CN" dirty="0" smtClean="0">
                <a:sym typeface="Wingdings" pitchFamily="2" charset="2"/>
              </a:rPr>
              <a:t> Recommended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 smtClean="0"/>
              <a:t>Product-Feature Matrix: 0-1 Matrix</a:t>
            </a:r>
          </a:p>
          <a:p>
            <a:pPr lvl="1"/>
            <a:r>
              <a:rPr lang="en-US" altLang="zh-CN" dirty="0" smtClean="0"/>
              <a:t>Does a product contain a feature?</a:t>
            </a:r>
          </a:p>
          <a:p>
            <a:endParaRPr lang="zh-CN" altLang="en-US" dirty="0"/>
          </a:p>
        </p:txBody>
      </p:sp>
      <p:sp>
        <p:nvSpPr>
          <p:cNvPr id="4" name="折角形 3"/>
          <p:cNvSpPr/>
          <p:nvPr/>
        </p:nvSpPr>
        <p:spPr>
          <a:xfrm>
            <a:off x="971600" y="2996952"/>
            <a:ext cx="1584176" cy="7200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Product Description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2555776" y="335699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19872" y="2924944"/>
            <a:ext cx="144016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k-Nearest Neighbors Algorithm</a:t>
            </a:r>
            <a:endParaRPr lang="zh-CN" altLang="en-US" dirty="0"/>
          </a:p>
        </p:txBody>
      </p:sp>
      <p:sp>
        <p:nvSpPr>
          <p:cNvPr id="9" name="折角形 8"/>
          <p:cNvSpPr/>
          <p:nvPr/>
        </p:nvSpPr>
        <p:spPr>
          <a:xfrm>
            <a:off x="5724128" y="2996952"/>
            <a:ext cx="1584176" cy="7200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Neighbor Products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4860032" y="335699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96136" y="4437112"/>
            <a:ext cx="144016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Standard Collaborative Filtering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9" idx="2"/>
            <a:endCxn id="12" idx="0"/>
          </p:cNvCxnSpPr>
          <p:nvPr/>
        </p:nvCxnSpPr>
        <p:spPr>
          <a:xfrm>
            <a:off x="6516216" y="371703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折角形 14"/>
          <p:cNvSpPr/>
          <p:nvPr/>
        </p:nvSpPr>
        <p:spPr>
          <a:xfrm>
            <a:off x="5652120" y="5949280"/>
            <a:ext cx="1728192" cy="72008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Recommended Features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2" idx="2"/>
            <a:endCxn id="15" idx="0"/>
          </p:cNvCxnSpPr>
          <p:nvPr/>
        </p:nvCxnSpPr>
        <p:spPr>
          <a:xfrm>
            <a:off x="6516216" y="530120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标注 17"/>
          <p:cNvSpPr/>
          <p:nvPr/>
        </p:nvSpPr>
        <p:spPr>
          <a:xfrm>
            <a:off x="179512" y="4437112"/>
            <a:ext cx="5184576" cy="1296144"/>
          </a:xfrm>
          <a:prstGeom prst="wedgeRectCallout">
            <a:avLst>
              <a:gd name="adj1" fmla="val 57039"/>
              <a:gd name="adj2" fmla="val -367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6" y="4678275"/>
            <a:ext cx="5063513" cy="76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19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280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Social Computing in CoFM</vt:lpstr>
      <vt:lpstr>What is Social Computing</vt:lpstr>
      <vt:lpstr>The Group</vt:lpstr>
      <vt:lpstr>The Computation</vt:lpstr>
      <vt:lpstr>Related Work on Feature Models</vt:lpstr>
      <vt:lpstr>Example Usage</vt:lpstr>
      <vt:lpstr>Overview</vt:lpstr>
      <vt:lpstr>Raw Description  Feature</vt:lpstr>
      <vt:lpstr>New Product Description  Recommended Features</vt:lpstr>
      <vt:lpstr>Current Features  More Features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Computing in CoFM</dc:title>
  <dc:creator>Li Yi</dc:creator>
  <cp:lastModifiedBy>Li Yi</cp:lastModifiedBy>
  <cp:revision>13</cp:revision>
  <dcterms:created xsi:type="dcterms:W3CDTF">2012-05-01T14:42:53Z</dcterms:created>
  <dcterms:modified xsi:type="dcterms:W3CDTF">2012-05-02T00:59:30Z</dcterms:modified>
</cp:coreProperties>
</file>