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1602700" cy="21602700"/>
  <p:notesSz cx="6858000" cy="9144000"/>
  <p:defaultTextStyle>
    <a:defPPr>
      <a:defRPr lang="zh-CN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9429" autoAdjust="0"/>
  </p:normalViewPr>
  <p:slideViewPr>
    <p:cSldViewPr>
      <p:cViewPr>
        <p:scale>
          <a:sx n="100" d="100"/>
          <a:sy n="100" d="100"/>
        </p:scale>
        <p:origin x="744" y="2478"/>
      </p:cViewPr>
      <p:guideLst>
        <p:guide orient="horz" pos="6804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6710840"/>
            <a:ext cx="18362295" cy="463057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2241530"/>
            <a:ext cx="15121890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1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7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865111"/>
            <a:ext cx="4860608" cy="184323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5" y="865111"/>
            <a:ext cx="14221778" cy="1843230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4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13881737"/>
            <a:ext cx="18362295" cy="4290536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9156148"/>
            <a:ext cx="18362295" cy="472558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5040632"/>
            <a:ext cx="9541193" cy="14256783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2" y="5040632"/>
            <a:ext cx="9541193" cy="14256783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8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4835606"/>
            <a:ext cx="9544944" cy="201525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4" cy="12446557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4835606"/>
            <a:ext cx="9548693" cy="201525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6850856"/>
            <a:ext cx="9548693" cy="12446557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860107"/>
            <a:ext cx="7107139" cy="3660458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860109"/>
            <a:ext cx="12076509" cy="18437306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4520567"/>
            <a:ext cx="7107139" cy="14776848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15121890"/>
            <a:ext cx="12961620" cy="178522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1930241"/>
            <a:ext cx="12961620" cy="1296162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16907115"/>
            <a:ext cx="12961620" cy="2535315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865110"/>
            <a:ext cx="19442430" cy="360045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5040632"/>
            <a:ext cx="19442430" cy="14256783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20022504"/>
            <a:ext cx="5040630" cy="1150144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2BB-CD92-4917-A812-CF0E0E7FAD82}" type="datetimeFigureOut">
              <a:rPr lang="zh-CN" altLang="en-US" smtClean="0"/>
              <a:t>2011/3/17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20022504"/>
            <a:ext cx="6840855" cy="1150144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20022504"/>
            <a:ext cx="5040630" cy="1150144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EF58-152A-435B-8E1A-89AEF585B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0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0572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Mobile Phone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520311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Screen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534" y="2282311"/>
            <a:ext cx="1325878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Low Resolution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600200" y="2282311"/>
            <a:ext cx="1287782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High Resolution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1514475" y="1444111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861064" y="1146745"/>
            <a:ext cx="689611" cy="52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8" idx="0"/>
          </p:cNvCxnSpPr>
          <p:nvPr/>
        </p:nvCxnSpPr>
        <p:spPr>
          <a:xfrm>
            <a:off x="1550672" y="1146745"/>
            <a:ext cx="11428" cy="29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 flipH="1">
            <a:off x="712473" y="1825111"/>
            <a:ext cx="849627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1562100" y="1825111"/>
            <a:ext cx="68199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7106" y="1981200"/>
            <a:ext cx="4991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276" y="1512318"/>
            <a:ext cx="360986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6396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Mobile Phone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941898" y="152774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Screen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362779" y="228974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Touch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4475298" y="228974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Non-Touch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4313373" y="1451545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800"/>
          </a:p>
        </p:txBody>
      </p:sp>
      <p:cxnSp>
        <p:nvCxnSpPr>
          <p:cNvPr id="20" name="Straight Connector 19"/>
          <p:cNvCxnSpPr>
            <a:stCxn id="15" idx="2"/>
            <a:endCxn id="19" idx="0"/>
          </p:cNvCxnSpPr>
          <p:nvPr/>
        </p:nvCxnSpPr>
        <p:spPr>
          <a:xfrm flipH="1">
            <a:off x="4360998" y="1146745"/>
            <a:ext cx="485498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7" idx="0"/>
          </p:cNvCxnSpPr>
          <p:nvPr/>
        </p:nvCxnSpPr>
        <p:spPr>
          <a:xfrm flipH="1">
            <a:off x="3829504" y="1832545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2"/>
            <a:endCxn id="18" idx="0"/>
          </p:cNvCxnSpPr>
          <p:nvPr/>
        </p:nvCxnSpPr>
        <p:spPr>
          <a:xfrm>
            <a:off x="4360998" y="1832545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3830" y="1989747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70530" y="1495034"/>
            <a:ext cx="360986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25" name="Straight Connector 24"/>
          <p:cNvCxnSpPr>
            <a:stCxn id="15" idx="2"/>
          </p:cNvCxnSpPr>
          <p:nvPr/>
        </p:nvCxnSpPr>
        <p:spPr>
          <a:xfrm>
            <a:off x="4846496" y="1146745"/>
            <a:ext cx="47271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276" y="3082419"/>
            <a:ext cx="16721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800" b="1" dirty="0" smtClean="0"/>
              <a:t>(a) Source FM 1</a:t>
            </a:r>
            <a:endParaRPr lang="en-US" sz="1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72394" y="3082419"/>
            <a:ext cx="1681797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800" b="1" dirty="0" smtClean="0"/>
              <a:t>(b) Source FM 2</a:t>
            </a:r>
            <a:endParaRPr lang="en-US" sz="1800" b="1" dirty="0"/>
          </a:p>
        </p:txBody>
      </p:sp>
      <p:sp>
        <p:nvSpPr>
          <p:cNvPr id="28" name="Rectangle 27"/>
          <p:cNvSpPr/>
          <p:nvPr/>
        </p:nvSpPr>
        <p:spPr>
          <a:xfrm>
            <a:off x="6453447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Mobile Phone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7505006" y="137534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Screen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6159466" y="2655876"/>
            <a:ext cx="6381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7199534" y="2655876"/>
            <a:ext cx="74199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2" name="Oval 31"/>
          <p:cNvSpPr/>
          <p:nvPr/>
        </p:nvSpPr>
        <p:spPr>
          <a:xfrm>
            <a:off x="7876481" y="1299145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800"/>
          </a:p>
        </p:txBody>
      </p:sp>
      <p:cxnSp>
        <p:nvCxnSpPr>
          <p:cNvPr id="33" name="Straight Connector 32"/>
          <p:cNvCxnSpPr>
            <a:stCxn id="28" idx="2"/>
          </p:cNvCxnSpPr>
          <p:nvPr/>
        </p:nvCxnSpPr>
        <p:spPr>
          <a:xfrm flipH="1">
            <a:off x="6642272" y="1146745"/>
            <a:ext cx="611275" cy="38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2"/>
            <a:endCxn id="32" idx="0"/>
          </p:cNvCxnSpPr>
          <p:nvPr/>
        </p:nvCxnSpPr>
        <p:spPr>
          <a:xfrm>
            <a:off x="7253550" y="1146745"/>
            <a:ext cx="67055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2" idx="2"/>
            <a:endCxn id="30" idx="0"/>
          </p:cNvCxnSpPr>
          <p:nvPr/>
        </p:nvCxnSpPr>
        <p:spPr>
          <a:xfrm flipH="1">
            <a:off x="6478554" y="2291552"/>
            <a:ext cx="671173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2" idx="2"/>
            <a:endCxn id="31" idx="0"/>
          </p:cNvCxnSpPr>
          <p:nvPr/>
        </p:nvCxnSpPr>
        <p:spPr>
          <a:xfrm>
            <a:off x="7149724" y="2291552"/>
            <a:ext cx="420808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39000" y="2518345"/>
            <a:ext cx="6898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61652" y="1425006"/>
            <a:ext cx="360986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39" name="Straight Connector 38"/>
          <p:cNvCxnSpPr>
            <a:stCxn id="43" idx="2"/>
            <a:endCxn id="48" idx="0"/>
          </p:cNvCxnSpPr>
          <p:nvPr/>
        </p:nvCxnSpPr>
        <p:spPr>
          <a:xfrm flipH="1">
            <a:off x="8654000" y="2281886"/>
            <a:ext cx="113447" cy="37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3" idx="2"/>
            <a:endCxn id="49" idx="0"/>
          </p:cNvCxnSpPr>
          <p:nvPr/>
        </p:nvCxnSpPr>
        <p:spPr>
          <a:xfrm>
            <a:off x="8767449" y="2281886"/>
            <a:ext cx="1202769" cy="36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710725" y="2502919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27743" y="1986752"/>
            <a:ext cx="124396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Resolution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>
          <a:xfrm>
            <a:off x="8053647" y="1977085"/>
            <a:ext cx="14275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Touch-ability</a:t>
            </a:r>
            <a:endParaRPr lang="en-US" sz="1800" dirty="0"/>
          </a:p>
        </p:txBody>
      </p:sp>
      <p:cxnSp>
        <p:nvCxnSpPr>
          <p:cNvPr id="44" name="Straight Connector 43"/>
          <p:cNvCxnSpPr>
            <a:stCxn id="29" idx="2"/>
          </p:cNvCxnSpPr>
          <p:nvPr/>
        </p:nvCxnSpPr>
        <p:spPr>
          <a:xfrm flipH="1">
            <a:off x="7149725" y="1680146"/>
            <a:ext cx="774383" cy="2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02098" y="1905615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8705156" y="1891643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>
            <a:stCxn id="29" idx="2"/>
            <a:endCxn id="46" idx="0"/>
          </p:cNvCxnSpPr>
          <p:nvPr/>
        </p:nvCxnSpPr>
        <p:spPr>
          <a:xfrm>
            <a:off x="7924109" y="1680145"/>
            <a:ext cx="828675" cy="21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87274" y="2655876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Touch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>
          <a:xfrm>
            <a:off x="9363473" y="2648442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800" dirty="0" smtClean="0"/>
              <a:t>Non-Touch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2071636" y="1750478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800" i="1" dirty="0" smtClean="0"/>
              <a:t>(XOR)</a:t>
            </a:r>
            <a:endParaRPr lang="en-US" sz="18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642272" y="3082419"/>
            <a:ext cx="3090003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800" b="1" dirty="0" smtClean="0"/>
              <a:t>(c) Expected Result of Merging</a:t>
            </a:r>
            <a:endParaRPr lang="en-US" sz="18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368302" y="5146626"/>
            <a:ext cx="10600601" cy="2198340"/>
            <a:chOff x="1368302" y="5146626"/>
            <a:chExt cx="10600601" cy="2198340"/>
          </a:xfrm>
        </p:grpSpPr>
        <p:sp>
          <p:nvSpPr>
            <p:cNvPr id="60" name="Rectangle 59"/>
            <p:cNvSpPr/>
            <p:nvPr/>
          </p:nvSpPr>
          <p:spPr>
            <a:xfrm>
              <a:off x="1955835" y="5159891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944366" y="6975638"/>
                  <a:ext cx="4134712" cy="369328"/>
                </a:xfrm>
                <a:prstGeom prst="rect">
                  <a:avLst/>
                </a:prstGeom>
                <a:noFill/>
              </p:spPr>
              <p:txBody>
                <a:bodyPr wrap="none" lIns="91435" tIns="45718" rIns="91435" bIns="45718" rtlCol="0">
                  <a:spAutoFit/>
                </a:bodyPr>
                <a:lstStyle/>
                <a:p>
                  <a:r>
                    <a:rPr lang="en-US" sz="1800" b="1" dirty="0" smtClean="0"/>
                    <a:t>(a) </a:t>
                  </a:r>
                  <a:r>
                    <a:rPr lang="en-US" sz="1800" b="1" dirty="0"/>
                    <a:t>[[</a:t>
                  </a:r>
                  <a:r>
                    <a:rPr lang="en-US" sz="1800" b="1" i="1" dirty="0"/>
                    <a:t>Source 1</a:t>
                  </a:r>
                  <a:r>
                    <a:rPr lang="en-US" sz="1800" b="1" dirty="0"/>
                    <a:t>]]</a:t>
                  </a:r>
                  <a14:m>
                    <m:oMath xmlns:m="http://schemas.openxmlformats.org/officeDocument/2006/math">
                      <m:r>
                        <a:rPr lang="en-US" sz="1800" b="1"/>
                        <m:t> ⊗ </m:t>
                      </m:r>
                    </m:oMath>
                  </a14:m>
                  <a:r>
                    <a:rPr lang="en-US" sz="1800" b="1" dirty="0"/>
                    <a:t>[[</a:t>
                  </a:r>
                  <a:r>
                    <a:rPr lang="en-US" sz="1800" b="1" i="1" dirty="0"/>
                    <a:t>Source 2</a:t>
                  </a:r>
                  <a:r>
                    <a:rPr lang="en-US" sz="1800" b="1" dirty="0"/>
                    <a:t>]]</a:t>
                  </a:r>
                  <a14:m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800" b="1" dirty="0"/>
                    <a:t>[[</a:t>
                  </a:r>
                  <a:r>
                    <a:rPr lang="en-US" sz="1800" b="1" i="1" dirty="0"/>
                    <a:t>Target</a:t>
                  </a:r>
                  <a:r>
                    <a:rPr lang="en-US" sz="1800" b="1" dirty="0"/>
                    <a:t>]]</a:t>
                  </a:r>
                  <a:endParaRPr lang="en-US" sz="1800" b="1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366" y="6975638"/>
                  <a:ext cx="4134712" cy="36932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27" t="-8197" r="-2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377552" y="583279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23661" y="583279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55835" y="583279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564315" y="5751264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Oval 77"/>
            <p:cNvSpPr/>
            <p:nvPr/>
          </p:nvSpPr>
          <p:spPr>
            <a:xfrm>
              <a:off x="2123670" y="575281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Oval 78"/>
            <p:cNvSpPr/>
            <p:nvPr/>
          </p:nvSpPr>
          <p:spPr>
            <a:xfrm>
              <a:off x="2691160" y="5751264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1" name="Straight Connector 80"/>
            <p:cNvCxnSpPr>
              <a:stCxn id="60" idx="2"/>
              <a:endCxn id="77" idx="0"/>
            </p:cNvCxnSpPr>
            <p:nvPr/>
          </p:nvCxnSpPr>
          <p:spPr>
            <a:xfrm flipH="1">
              <a:off x="1611940" y="5464691"/>
              <a:ext cx="559355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0" idx="2"/>
              <a:endCxn id="78" idx="0"/>
            </p:cNvCxnSpPr>
            <p:nvPr/>
          </p:nvCxnSpPr>
          <p:spPr>
            <a:xfrm>
              <a:off x="2171295" y="5464691"/>
              <a:ext cx="0" cy="288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0" idx="2"/>
              <a:endCxn id="79" idx="0"/>
            </p:cNvCxnSpPr>
            <p:nvPr/>
          </p:nvCxnSpPr>
          <p:spPr>
            <a:xfrm>
              <a:off x="2171295" y="5464691"/>
              <a:ext cx="567490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678939" y="5157412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00656" y="5830319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46765" y="5830319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78939" y="5830319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cxnSp>
          <p:nvCxnSpPr>
            <p:cNvPr id="93" name="Straight Connector 92"/>
            <p:cNvCxnSpPr>
              <a:stCxn id="86" idx="2"/>
              <a:endCxn id="87" idx="0"/>
            </p:cNvCxnSpPr>
            <p:nvPr/>
          </p:nvCxnSpPr>
          <p:spPr>
            <a:xfrm flipH="1">
              <a:off x="3316116" y="5462212"/>
              <a:ext cx="578283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2"/>
              <a:endCxn id="89" idx="0"/>
            </p:cNvCxnSpPr>
            <p:nvPr/>
          </p:nvCxnSpPr>
          <p:spPr>
            <a:xfrm>
              <a:off x="3894399" y="5462212"/>
              <a:ext cx="0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6" idx="2"/>
              <a:endCxn id="88" idx="0"/>
            </p:cNvCxnSpPr>
            <p:nvPr/>
          </p:nvCxnSpPr>
          <p:spPr>
            <a:xfrm>
              <a:off x="3894399" y="5462212"/>
              <a:ext cx="567826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605257" y="5646265"/>
              <a:ext cx="573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405426" y="5154557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27143" y="5827464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73252" y="5827464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05426" y="5827464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5013906" y="574593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573261" y="5747478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140751" y="574593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8" name="Straight Connector 107"/>
            <p:cNvCxnSpPr>
              <a:stCxn id="101" idx="2"/>
              <a:endCxn id="105" idx="0"/>
            </p:cNvCxnSpPr>
            <p:nvPr/>
          </p:nvCxnSpPr>
          <p:spPr>
            <a:xfrm flipH="1">
              <a:off x="5061531" y="5459357"/>
              <a:ext cx="559355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1" idx="2"/>
              <a:endCxn id="106" idx="0"/>
            </p:cNvCxnSpPr>
            <p:nvPr/>
          </p:nvCxnSpPr>
          <p:spPr>
            <a:xfrm>
              <a:off x="5620886" y="5459357"/>
              <a:ext cx="0" cy="288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1" idx="2"/>
              <a:endCxn id="107" idx="0"/>
            </p:cNvCxnSpPr>
            <p:nvPr/>
          </p:nvCxnSpPr>
          <p:spPr>
            <a:xfrm>
              <a:off x="5620886" y="5459357"/>
              <a:ext cx="567490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368302" y="6264846"/>
              <a:ext cx="1735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{P, A}, {P, A, B},</a:t>
              </a:r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{P, A, C}, {P, A, B, C} }</a:t>
              </a:r>
              <a:endParaRPr 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96494" y="6264845"/>
              <a:ext cx="1648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{P, A}, {P, B}, {P, C} }</a:t>
              </a:r>
              <a:endParaRPr 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24686" y="6264846"/>
              <a:ext cx="1735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{P, A}, {P, A, B},</a:t>
              </a:r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{P, A, C}, {P, A, B, C} }</a:t>
              </a:r>
              <a:endParaRPr 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76308" y="52375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36654" y="52375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=</a:t>
              </a:r>
              <a:endParaRPr lang="en-US" sz="2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275177" y="5151960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7263708" y="6975638"/>
                  <a:ext cx="4147536" cy="369328"/>
                </a:xfrm>
                <a:prstGeom prst="rect">
                  <a:avLst/>
                </a:prstGeom>
                <a:noFill/>
              </p:spPr>
              <p:txBody>
                <a:bodyPr wrap="none" lIns="91435" tIns="45718" rIns="91435" bIns="45718" rtlCol="0">
                  <a:spAutoFit/>
                </a:bodyPr>
                <a:lstStyle/>
                <a:p>
                  <a:r>
                    <a:rPr lang="en-US" sz="1800" b="1" dirty="0" smtClean="0"/>
                    <a:t>(b) </a:t>
                  </a:r>
                  <a:r>
                    <a:rPr lang="en-US" sz="1800" b="1" dirty="0"/>
                    <a:t>[[</a:t>
                  </a:r>
                  <a:r>
                    <a:rPr lang="en-US" sz="1800" b="1" i="1" dirty="0"/>
                    <a:t>Source 1</a:t>
                  </a:r>
                  <a:r>
                    <a:rPr lang="en-US" sz="1800" b="1" dirty="0"/>
                    <a:t>]]</a:t>
                  </a:r>
                  <a14:m>
                    <m:oMath xmlns:m="http://schemas.openxmlformats.org/officeDocument/2006/math">
                      <m:r>
                        <a:rPr lang="en-US" sz="1800" b="1"/>
                        <m:t> ⊗ </m:t>
                      </m:r>
                    </m:oMath>
                  </a14:m>
                  <a:r>
                    <a:rPr lang="en-US" sz="1800" b="1" dirty="0"/>
                    <a:t>[[</a:t>
                  </a:r>
                  <a:r>
                    <a:rPr lang="en-US" sz="1800" b="1" i="1" dirty="0"/>
                    <a:t>Source 2</a:t>
                  </a:r>
                  <a:r>
                    <a:rPr lang="en-US" sz="1800" b="1" dirty="0" smtClean="0"/>
                    <a:t>]]</a:t>
                  </a:r>
                  <a14:m>
                    <m:oMath xmlns:m="http://schemas.openxmlformats.org/officeDocument/2006/math">
                      <m:r>
                        <a:rPr lang="en-US" sz="1800" b="1"/>
                        <m:t>⊂</m:t>
                      </m:r>
                    </m:oMath>
                  </a14:m>
                  <a:r>
                    <a:rPr lang="en-US" sz="1800" b="1" dirty="0" smtClean="0"/>
                    <a:t>[[</a:t>
                  </a:r>
                  <a:r>
                    <a:rPr lang="en-US" sz="1800" b="1" i="1" dirty="0"/>
                    <a:t>Target</a:t>
                  </a:r>
                  <a:r>
                    <a:rPr lang="en-US" sz="1800" b="1" dirty="0"/>
                    <a:t>]]</a:t>
                  </a:r>
                  <a:endParaRPr lang="en-US" sz="1800" b="1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708" y="6975638"/>
                  <a:ext cx="4147536" cy="36932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24" t="-8197" r="-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ectangle 118"/>
            <p:cNvSpPr/>
            <p:nvPr/>
          </p:nvSpPr>
          <p:spPr>
            <a:xfrm>
              <a:off x="6696894" y="5824867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43003" y="5824867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75177" y="5824867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883657" y="5743333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443012" y="5744881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10502" y="5743333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5" name="Straight Connector 124"/>
            <p:cNvCxnSpPr>
              <a:stCxn id="117" idx="2"/>
              <a:endCxn id="122" idx="0"/>
            </p:cNvCxnSpPr>
            <p:nvPr/>
          </p:nvCxnSpPr>
          <p:spPr>
            <a:xfrm flipH="1">
              <a:off x="6931282" y="5456760"/>
              <a:ext cx="559355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7" idx="2"/>
              <a:endCxn id="123" idx="0"/>
            </p:cNvCxnSpPr>
            <p:nvPr/>
          </p:nvCxnSpPr>
          <p:spPr>
            <a:xfrm>
              <a:off x="7490637" y="5456760"/>
              <a:ext cx="0" cy="288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7" idx="2"/>
              <a:endCxn id="124" idx="0"/>
            </p:cNvCxnSpPr>
            <p:nvPr/>
          </p:nvCxnSpPr>
          <p:spPr>
            <a:xfrm>
              <a:off x="7490637" y="5456760"/>
              <a:ext cx="567490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8998281" y="5149481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19998" y="582238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66107" y="582238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98281" y="5822388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cxnSp>
          <p:nvCxnSpPr>
            <p:cNvPr id="132" name="Straight Connector 131"/>
            <p:cNvCxnSpPr>
              <a:stCxn id="128" idx="2"/>
              <a:endCxn id="129" idx="0"/>
            </p:cNvCxnSpPr>
            <p:nvPr/>
          </p:nvCxnSpPr>
          <p:spPr>
            <a:xfrm flipH="1">
              <a:off x="8635458" y="5454281"/>
              <a:ext cx="578283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8" idx="2"/>
              <a:endCxn id="131" idx="0"/>
            </p:cNvCxnSpPr>
            <p:nvPr/>
          </p:nvCxnSpPr>
          <p:spPr>
            <a:xfrm>
              <a:off x="9213741" y="5454281"/>
              <a:ext cx="0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8" idx="2"/>
              <a:endCxn id="130" idx="0"/>
            </p:cNvCxnSpPr>
            <p:nvPr/>
          </p:nvCxnSpPr>
          <p:spPr>
            <a:xfrm>
              <a:off x="9213741" y="5454281"/>
              <a:ext cx="567826" cy="368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924599" y="5638334"/>
              <a:ext cx="573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0724768" y="5146626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P</a:t>
              </a:r>
              <a:endParaRPr lang="en-US" sz="18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0146485" y="5819533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1292594" y="5819533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724768" y="5819533"/>
              <a:ext cx="43092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0333248" y="5737999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0892603" y="5739547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460093" y="5737999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3" name="Straight Connector 142"/>
            <p:cNvCxnSpPr>
              <a:stCxn id="136" idx="2"/>
              <a:endCxn id="140" idx="0"/>
            </p:cNvCxnSpPr>
            <p:nvPr/>
          </p:nvCxnSpPr>
          <p:spPr>
            <a:xfrm flipH="1">
              <a:off x="10380873" y="5451426"/>
              <a:ext cx="559355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6" idx="2"/>
              <a:endCxn id="141" idx="0"/>
            </p:cNvCxnSpPr>
            <p:nvPr/>
          </p:nvCxnSpPr>
          <p:spPr>
            <a:xfrm>
              <a:off x="10940228" y="5451426"/>
              <a:ext cx="0" cy="288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6" idx="2"/>
              <a:endCxn id="142" idx="0"/>
            </p:cNvCxnSpPr>
            <p:nvPr/>
          </p:nvCxnSpPr>
          <p:spPr>
            <a:xfrm>
              <a:off x="10940228" y="5451426"/>
              <a:ext cx="567490" cy="286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552878" y="6256915"/>
              <a:ext cx="18876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{P}, {P, A}, {P, B}, {P, C},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{P, A, B}, {P, B, C},</a:t>
              </a:r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{P, A, C}, {P, A, B, C} }</a:t>
              </a:r>
              <a:endParaRPr 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425086" y="6256914"/>
              <a:ext cx="1648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{P, A}, {P, B}, {P, C} }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195650" y="52296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55996" y="52296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=</a:t>
              </a:r>
              <a:endParaRPr lang="en-US" sz="2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081270" y="6256914"/>
              <a:ext cx="18876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 {P}, {P, A}, {P, B}, {P, C},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{P, A, B}, {P, B, C},</a:t>
              </a:r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{P, A, C}, {P, A, B, C} }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397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40480" y="76200"/>
            <a:ext cx="10671939" cy="4109706"/>
            <a:chOff x="640480" y="76200"/>
            <a:chExt cx="10671939" cy="4109706"/>
          </a:xfrm>
        </p:grpSpPr>
        <p:sp>
          <p:nvSpPr>
            <p:cNvPr id="2" name="Rectangle 1"/>
            <p:cNvSpPr/>
            <p:nvPr/>
          </p:nvSpPr>
          <p:spPr>
            <a:xfrm>
              <a:off x="1141092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Screen</a:t>
              </a:r>
              <a:endParaRPr lang="en-US" sz="1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877907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LR</a:t>
              </a:r>
              <a:endParaRPr lang="en-US" sz="1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61914" y="877907"/>
              <a:ext cx="632458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HR</a:t>
              </a:r>
              <a:endParaRPr lang="en-US" sz="1800" dirty="0"/>
            </a:p>
          </p:txBody>
        </p:sp>
        <p:cxnSp>
          <p:nvCxnSpPr>
            <p:cNvPr id="5" name="Straight Connector 4"/>
            <p:cNvCxnSpPr>
              <a:stCxn id="2" idx="2"/>
              <a:endCxn id="3" idx="0"/>
            </p:cNvCxnSpPr>
            <p:nvPr/>
          </p:nvCxnSpPr>
          <p:spPr>
            <a:xfrm flipH="1">
              <a:off x="1093468" y="420707"/>
              <a:ext cx="4667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" idx="2"/>
              <a:endCxn id="4" idx="0"/>
            </p:cNvCxnSpPr>
            <p:nvPr/>
          </p:nvCxnSpPr>
          <p:spPr>
            <a:xfrm>
              <a:off x="1560192" y="420707"/>
              <a:ext cx="51795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58907" y="629251"/>
              <a:ext cx="4602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770119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Screen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1000" y="877907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Touch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03519" y="877907"/>
              <a:ext cx="12134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Non-touch</a:t>
              </a:r>
              <a:endParaRPr lang="en-US" sz="1800" dirty="0"/>
            </a:p>
          </p:txBody>
        </p:sp>
        <p:cxnSp>
          <p:nvCxnSpPr>
            <p:cNvPr id="11" name="Straight Connector 10"/>
            <p:cNvCxnSpPr>
              <a:stCxn id="8" idx="2"/>
              <a:endCxn id="9" idx="0"/>
            </p:cNvCxnSpPr>
            <p:nvPr/>
          </p:nvCxnSpPr>
          <p:spPr>
            <a:xfrm flipH="1">
              <a:off x="4657725" y="420707"/>
              <a:ext cx="53149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2"/>
              <a:endCxn id="10" idx="0"/>
            </p:cNvCxnSpPr>
            <p:nvPr/>
          </p:nvCxnSpPr>
          <p:spPr>
            <a:xfrm>
              <a:off x="5189219" y="420707"/>
              <a:ext cx="721042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982051" y="577909"/>
              <a:ext cx="455274" cy="37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31867" y="393245"/>
              <a:ext cx="714801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800" i="1" dirty="0" smtClean="0"/>
                <a:t>(XOR)</a:t>
              </a:r>
              <a:endParaRPr lang="en-US" sz="18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51553" y="76200"/>
              <a:ext cx="1380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{Screen, LR},</a:t>
              </a:r>
            </a:p>
            <a:p>
              <a:r>
                <a:rPr lang="en-US" sz="1800" i="1" dirty="0" smtClean="0"/>
                <a:t>{Screen, HR} </a:t>
              </a:r>
              <a:endParaRPr lang="en-US" sz="18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1501" y="76200"/>
              <a:ext cx="2166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/>
                <a:t>{Screen, Touch},</a:t>
              </a:r>
            </a:p>
            <a:p>
              <a:r>
                <a:rPr lang="en-US" sz="1800" i="1" dirty="0" smtClean="0"/>
                <a:t>{Screen, Non-touch} </a:t>
              </a:r>
              <a:endParaRPr lang="en-US" sz="18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480" y="1335107"/>
              <a:ext cx="3215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(a) Source FM 1 and its products</a:t>
              </a:r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182" y="1335107"/>
              <a:ext cx="322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(b) Source FM 2 and its products</a:t>
              </a:r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9443" y="19447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Screen</a:t>
              </a: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2488" y="2664446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LR</a:t>
              </a:r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65362" y="2664446"/>
              <a:ext cx="632458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HR</a:t>
              </a:r>
              <a:endParaRPr lang="en-US" sz="1800" dirty="0"/>
            </a:p>
          </p:txBody>
        </p:sp>
        <p:cxnSp>
          <p:nvCxnSpPr>
            <p:cNvPr id="22" name="Straight Connector 21"/>
            <p:cNvCxnSpPr>
              <a:stCxn id="19" idx="2"/>
              <a:endCxn id="20" idx="0"/>
            </p:cNvCxnSpPr>
            <p:nvPr/>
          </p:nvCxnSpPr>
          <p:spPr>
            <a:xfrm flipH="1">
              <a:off x="1543956" y="2249507"/>
              <a:ext cx="1424587" cy="414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2"/>
              <a:endCxn id="21" idx="0"/>
            </p:cNvCxnSpPr>
            <p:nvPr/>
          </p:nvCxnSpPr>
          <p:spPr>
            <a:xfrm flipH="1">
              <a:off x="2381591" y="2249507"/>
              <a:ext cx="586952" cy="414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857450" y="2664446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Touch</a:t>
              </a:r>
              <a:endParaRPr lang="en-US" sz="1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570" y="2664446"/>
              <a:ext cx="12134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Non-touch</a:t>
              </a:r>
              <a:endParaRPr lang="en-US" sz="1800" dirty="0"/>
            </a:p>
          </p:txBody>
        </p:sp>
        <p:cxnSp>
          <p:nvCxnSpPr>
            <p:cNvPr id="26" name="Straight Connector 25"/>
            <p:cNvCxnSpPr>
              <a:stCxn id="19" idx="2"/>
              <a:endCxn id="24" idx="0"/>
            </p:cNvCxnSpPr>
            <p:nvPr/>
          </p:nvCxnSpPr>
          <p:spPr>
            <a:xfrm>
              <a:off x="2968543" y="2249507"/>
              <a:ext cx="355632" cy="414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5" idx="0"/>
            </p:cNvCxnSpPr>
            <p:nvPr/>
          </p:nvCxnSpPr>
          <p:spPr>
            <a:xfrm>
              <a:off x="2968543" y="2249507"/>
              <a:ext cx="1575769" cy="414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46897" y="2444704"/>
              <a:ext cx="1344064" cy="37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77935" y="3098235"/>
              <a:ext cx="3764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{Screen, LR}, {Screen, HR},</a:t>
              </a:r>
            </a:p>
            <a:p>
              <a:r>
                <a:rPr lang="en-US" sz="1800" i="1" dirty="0" smtClean="0"/>
                <a:t>{Screen, Touch},{Screen, Non-touch}</a:t>
              </a:r>
              <a:endParaRPr lang="en-US" sz="18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1516" y="3816574"/>
              <a:ext cx="4300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(d) Target FM and its products (Strict Union)</a:t>
              </a:r>
              <a:endParaRPr lang="en-US" sz="1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22296" y="1981438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Screen</a:t>
              </a:r>
              <a:endParaRPr lang="en-US" sz="1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85842" y="2663582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LR</a:t>
              </a:r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10223" y="2663582"/>
              <a:ext cx="632458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HR</a:t>
              </a:r>
              <a:endParaRPr lang="en-US" sz="1800" dirty="0"/>
            </a:p>
          </p:txBody>
        </p:sp>
        <p:cxnSp>
          <p:nvCxnSpPr>
            <p:cNvPr id="34" name="Straight Connector 33"/>
            <p:cNvCxnSpPr>
              <a:stCxn id="31" idx="2"/>
              <a:endCxn id="32" idx="0"/>
            </p:cNvCxnSpPr>
            <p:nvPr/>
          </p:nvCxnSpPr>
          <p:spPr>
            <a:xfrm flipH="1">
              <a:off x="6717310" y="2286238"/>
              <a:ext cx="1324086" cy="377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2"/>
              <a:endCxn id="33" idx="0"/>
            </p:cNvCxnSpPr>
            <p:nvPr/>
          </p:nvCxnSpPr>
          <p:spPr>
            <a:xfrm flipH="1">
              <a:off x="7526452" y="2286238"/>
              <a:ext cx="514944" cy="377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004965" y="2663582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Touch</a:t>
              </a:r>
              <a:endParaRPr lang="en-US" sz="1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93083" y="2663582"/>
              <a:ext cx="12134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Non-touch</a:t>
              </a:r>
              <a:endParaRPr lang="en-US" sz="1800" dirty="0"/>
            </a:p>
          </p:txBody>
        </p:sp>
        <p:cxnSp>
          <p:nvCxnSpPr>
            <p:cNvPr id="38" name="Straight Connector 37"/>
            <p:cNvCxnSpPr>
              <a:stCxn id="31" idx="2"/>
              <a:endCxn id="36" idx="0"/>
            </p:cNvCxnSpPr>
            <p:nvPr/>
          </p:nvCxnSpPr>
          <p:spPr>
            <a:xfrm>
              <a:off x="8041396" y="2286238"/>
              <a:ext cx="430294" cy="377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37" idx="0"/>
            </p:cNvCxnSpPr>
            <p:nvPr/>
          </p:nvCxnSpPr>
          <p:spPr>
            <a:xfrm>
              <a:off x="8041396" y="2286238"/>
              <a:ext cx="1658429" cy="377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81011" y="3098235"/>
              <a:ext cx="3764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{Screen, LR, HR, Touch, Non-touch}, {Screen, HR, Touch, Non-touch}, …</a:t>
              </a:r>
              <a:endParaRPr lang="en-US" sz="18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91297" y="3816574"/>
              <a:ext cx="4738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(e) Target FM and its products (Non-strict Union)</a:t>
              </a:r>
              <a:endParaRPr lang="en-US" sz="18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669685" y="262548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2"/>
            <p:cNvSpPr/>
            <p:nvPr/>
          </p:nvSpPr>
          <p:spPr>
            <a:xfrm>
              <a:off x="7503796" y="262548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3"/>
            <p:cNvSpPr/>
            <p:nvPr/>
          </p:nvSpPr>
          <p:spPr>
            <a:xfrm>
              <a:off x="8385965" y="2622624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Oval 44"/>
            <p:cNvSpPr/>
            <p:nvPr/>
          </p:nvSpPr>
          <p:spPr>
            <a:xfrm>
              <a:off x="9627435" y="263310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929142" y="648222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800" dirty="0" smtClean="0"/>
                <a:t>Screen</a:t>
              </a:r>
              <a:endParaRPr lang="en-US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77815" y="648222"/>
              <a:ext cx="118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 {Screen}</a:t>
              </a:r>
              <a:endParaRPr lang="en-US" sz="18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13118" y="1335107"/>
              <a:ext cx="25993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(c) Target FM and </a:t>
              </a:r>
            </a:p>
            <a:p>
              <a:r>
                <a:rPr lang="en-US" sz="1800" dirty="0" smtClean="0"/>
                <a:t>its products (Intersection)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9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111048" y="6840910"/>
            <a:ext cx="21275478" cy="14555369"/>
            <a:chOff x="111048" y="6840910"/>
            <a:chExt cx="21275478" cy="14555369"/>
          </a:xfrm>
        </p:grpSpPr>
        <p:grpSp>
          <p:nvGrpSpPr>
            <p:cNvPr id="580" name="Group 579"/>
            <p:cNvGrpSpPr/>
            <p:nvPr/>
          </p:nvGrpSpPr>
          <p:grpSpPr>
            <a:xfrm>
              <a:off x="111048" y="6840910"/>
              <a:ext cx="21275478" cy="14555369"/>
              <a:chOff x="111048" y="6840910"/>
              <a:chExt cx="21275478" cy="1455536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459208" y="6840910"/>
                <a:ext cx="108012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Laptop</a:t>
                </a:r>
                <a:endParaRPr lang="zh-CN" altLang="en-US" sz="2400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52678" y="784902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CPU</a:t>
                </a:r>
                <a:endParaRPr lang="zh-CN" altLang="en-US" sz="2400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232398" y="784902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Display</a:t>
                </a:r>
                <a:endParaRPr lang="zh-CN" altLang="en-US" sz="2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141684" y="7857700"/>
                <a:ext cx="13472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Memory</a:t>
                </a:r>
                <a:endParaRPr lang="zh-CN" altLang="en-US" sz="2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65046" y="7840660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Disk</a:t>
                </a:r>
                <a:endParaRPr lang="zh-CN" altLang="en-US" sz="2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89182" y="7857700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DVD-Drive</a:t>
                </a:r>
                <a:endParaRPr lang="zh-CN" altLang="en-US" sz="2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161390" y="7861722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Interface</a:t>
                </a:r>
                <a:endParaRPr lang="zh-CN" altLang="en-US" sz="24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033598" y="7861722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Keyboard</a:t>
                </a:r>
                <a:endParaRPr lang="zh-CN" altLang="en-US" sz="2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33998" y="7857700"/>
                <a:ext cx="108012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Mouse</a:t>
                </a:r>
                <a:endParaRPr lang="zh-CN" altLang="en-US" sz="2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689782" y="7862388"/>
                <a:ext cx="151216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Touchpad</a:t>
                </a:r>
                <a:endParaRPr lang="zh-CN" altLang="en-US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50518" y="772987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24288" y="772151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726903" y="7730323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408664" y="771859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46436" y="7731041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793040" y="7731041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665248" y="771859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085628" y="7727019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357436" y="773280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53301" y="8785126"/>
                <a:ext cx="78100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Size</a:t>
                </a:r>
                <a:endParaRPr lang="zh-CN" altLang="en-US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85857" y="866598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40510" y="8785126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Ratio</a:t>
                </a:r>
                <a:endParaRPr lang="zh-CN" altLang="en-US" sz="2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614614" y="866598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44166" y="9651404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11</a:t>
                </a:r>
                <a:endParaRPr lang="zh-CN" alt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50318" y="9651404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13</a:t>
                </a:r>
                <a:endParaRPr lang="zh-CN" altLang="en-US" sz="2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30245" y="9651404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15</a:t>
                </a:r>
                <a:endParaRPr lang="zh-CN" altLang="en-US" sz="2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20430" y="9649222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17</a:t>
                </a:r>
                <a:endParaRPr lang="zh-CN" altLang="en-US" sz="2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63959" y="9649222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4:3</a:t>
                </a:r>
                <a:endParaRPr lang="zh-CN" altLang="en-US" sz="2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119124" y="9649222"/>
                <a:ext cx="7775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16:9</a:t>
                </a:r>
                <a:endParaRPr lang="zh-CN" altLang="en-US" sz="2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40710" y="9649222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16:10</a:t>
                </a:r>
                <a:endParaRPr lang="zh-CN" altLang="en-US" sz="2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5182" y="8785126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Intel</a:t>
                </a:r>
                <a:endParaRPr lang="zh-CN" altLang="en-US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37279" y="8775162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AMD</a:t>
                </a:r>
                <a:endParaRPr lang="zh-CN" altLang="en-US" sz="2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99241" y="786238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Graphic</a:t>
                </a:r>
                <a:endParaRPr lang="zh-CN" altLang="en-US" sz="2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17361" y="774324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488983" y="8775162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Solid</a:t>
                </a:r>
                <a:endParaRPr lang="zh-CN" altLang="en-US" sz="2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85523" y="8772600"/>
                <a:ext cx="113570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Normal</a:t>
                </a:r>
                <a:endParaRPr lang="zh-CN" altLang="en-US" sz="24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513317" y="8775162"/>
                <a:ext cx="7200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USB</a:t>
                </a:r>
                <a:endParaRPr lang="zh-CN" altLang="en-US" sz="2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784927" y="866598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432999" y="8785126"/>
                <a:ext cx="7200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SD</a:t>
                </a:r>
                <a:endParaRPr lang="zh-CN" altLang="en-US" sz="2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1704609" y="86759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313516" y="8785126"/>
                <a:ext cx="8640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1394</a:t>
                </a:r>
                <a:endParaRPr lang="zh-CN" altLang="en-US" sz="2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2657135" y="86759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8074158" y="7862388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Network</a:t>
                </a:r>
                <a:endParaRPr lang="zh-CN" altLang="en-US" sz="2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8669804" y="773280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550518" y="8765198"/>
                <a:ext cx="129930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Ethernet</a:t>
                </a:r>
                <a:endParaRPr lang="zh-CN" altLang="en-US" sz="2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082270" y="8775162"/>
                <a:ext cx="97210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/>
                  <a:t>WiFi</a:t>
                </a:r>
                <a:endParaRPr lang="zh-CN" altLang="en-US" sz="2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4058129" y="8785126"/>
                <a:ext cx="106370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Multi</a:t>
                </a:r>
                <a:endParaRPr lang="zh-CN" altLang="en-US" sz="2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5391699" y="8785126"/>
                <a:ext cx="124229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Normal</a:t>
                </a:r>
                <a:endParaRPr lang="zh-CN" altLang="en-US" sz="24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459208" y="10427944"/>
                <a:ext cx="108012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Laptop</a:t>
                </a:r>
                <a:endParaRPr lang="zh-CN" altLang="en-US" sz="2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369302" y="11460711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CPU</a:t>
                </a:r>
                <a:endParaRPr lang="zh-CN" altLang="en-US" sz="24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60590" y="1144942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Graphic</a:t>
                </a:r>
                <a:endParaRPr lang="zh-CN" altLang="en-US" sz="2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726903" y="1144875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Chipset</a:t>
                </a:r>
                <a:endParaRPr lang="zh-CN" altLang="en-US" sz="24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407917" y="1144875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Accessory</a:t>
                </a:r>
                <a:endParaRPr lang="zh-CN" altLang="en-US" sz="2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478710" y="1133027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0640912" y="1133320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358553" y="1131807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7039567" y="1130562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8212" y="11449422"/>
                <a:ext cx="191418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Motherboard</a:t>
                </a:r>
                <a:endParaRPr lang="zh-CN" altLang="en-US" sz="24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217361" y="1133027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761042" y="11434605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Network</a:t>
                </a:r>
                <a:endParaRPr lang="zh-CN" altLang="en-US" sz="24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356688" y="1130502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440310" y="1231351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DirectX</a:t>
                </a:r>
                <a:endParaRPr lang="zh-CN" altLang="en-US" sz="24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958430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104606" y="1231351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Speed</a:t>
                </a:r>
                <a:endParaRPr lang="zh-CN" altLang="en-US" sz="24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622726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49974" y="12313518"/>
                <a:ext cx="6509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Bus</a:t>
                </a:r>
                <a:endParaRPr lang="zh-CN" altLang="en-US" sz="2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817518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10955" y="1231351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Multi</a:t>
                </a:r>
                <a:endParaRPr lang="zh-CN" altLang="en-US" sz="24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357067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404015" y="1231351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Vertex</a:t>
                </a:r>
                <a:endParaRPr lang="zh-CN" altLang="en-US" sz="24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850127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4254" y="13105606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11</a:t>
                </a:r>
                <a:endParaRPr lang="zh-CN" altLang="en-US" sz="24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54180" y="13105606"/>
                <a:ext cx="90105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10.1</a:t>
                </a:r>
                <a:endParaRPr lang="zh-CN" altLang="en-US" sz="2400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232398" y="13105606"/>
                <a:ext cx="61301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</a:t>
                </a:r>
                <a:endParaRPr lang="zh-CN" altLang="en-US" sz="24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59540" y="13105606"/>
                <a:ext cx="44390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</a:t>
                </a:r>
                <a:endParaRPr lang="zh-CN" altLang="en-US" sz="2400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816574" y="13105606"/>
                <a:ext cx="74877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800</a:t>
                </a:r>
                <a:endParaRPr lang="zh-CN" altLang="en-US" sz="24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751360" y="13105773"/>
                <a:ext cx="8242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1000</a:t>
                </a:r>
                <a:endParaRPr lang="zh-CN" altLang="en-US" sz="24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29547" y="13105773"/>
                <a:ext cx="60778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64</a:t>
                </a:r>
                <a:endParaRPr lang="zh-CN" altLang="en-US" sz="24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537579" y="13105606"/>
                <a:ext cx="7053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128</a:t>
                </a:r>
                <a:endParaRPr lang="zh-CN" altLang="en-US" sz="24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416974" y="13105606"/>
                <a:ext cx="7053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256</a:t>
                </a:r>
                <a:endParaRPr lang="zh-CN" altLang="en-US" sz="24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425086" y="1231351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Bits</a:t>
                </a:r>
                <a:endParaRPr lang="zh-CN" altLang="en-US" sz="2400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43206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297294" y="12313518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/>
                  <a:t>Mhz</a:t>
                </a:r>
                <a:endParaRPr lang="zh-CN" altLang="en-US" sz="24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0692432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2070976" y="12313518"/>
                <a:ext cx="7465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Dual</a:t>
                </a:r>
                <a:endParaRPr lang="zh-CN" altLang="en-US" sz="24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2386331" y="1219437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72160" y="13105606"/>
                <a:ext cx="6569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x32</a:t>
                </a:r>
                <a:endParaRPr lang="zh-CN" altLang="en-US" sz="24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175651" y="13105606"/>
                <a:ext cx="6569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x64</a:t>
                </a:r>
                <a:endParaRPr lang="zh-CN" altLang="en-US" sz="24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34565" y="13105606"/>
                <a:ext cx="62276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2.8</a:t>
                </a:r>
                <a:endParaRPr lang="zh-CN" altLang="en-US" sz="24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826653" y="13093414"/>
                <a:ext cx="62276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&gt;3</a:t>
                </a:r>
                <a:endParaRPr lang="zh-CN" altLang="en-US" sz="24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580381" y="13093414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269411" y="13093414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2931307" y="13093414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</a:t>
                </a:r>
                <a:endParaRPr lang="zh-CN" altLang="en-US" sz="24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4545766" y="12313518"/>
                <a:ext cx="139989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Keyboard</a:t>
                </a:r>
                <a:endParaRPr lang="zh-CN" altLang="en-US" sz="24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8330445" y="12313518"/>
                <a:ext cx="139989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Mouse</a:t>
                </a:r>
                <a:endParaRPr lang="zh-CN" altLang="en-US" sz="24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3756118" y="13093414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Port</a:t>
                </a:r>
                <a:endParaRPr lang="zh-CN" altLang="en-US" sz="24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4151256" y="1297427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709670" y="13093414"/>
                <a:ext cx="128436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Layout</a:t>
                </a:r>
                <a:endParaRPr lang="zh-CN" altLang="en-US" sz="2400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293910" y="1297427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801350" y="13897694"/>
                <a:ext cx="134706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Wireless</a:t>
                </a:r>
                <a:endParaRPr lang="zh-CN" altLang="en-US" sz="24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2364436" y="13897694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USB</a:t>
                </a:r>
                <a:endParaRPr lang="zh-CN" altLang="en-US" sz="2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3344753" y="13888283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PS/2</a:t>
                </a:r>
                <a:endParaRPr lang="zh-CN" altLang="en-US" sz="2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4345551" y="13897694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</a:t>
                </a:r>
                <a:endParaRPr lang="zh-CN" altLang="en-US" sz="2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5299150" y="13897694"/>
                <a:ext cx="88171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Euro</a:t>
                </a:r>
                <a:endParaRPr lang="zh-CN" altLang="en-US" sz="2400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7614772" y="13093414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Port</a:t>
                </a:r>
                <a:endParaRPr lang="zh-CN" altLang="en-US" sz="2400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8009910" y="1297427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9754570" y="13093414"/>
                <a:ext cx="9118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Move</a:t>
                </a:r>
                <a:endParaRPr lang="zh-CN" altLang="en-US" sz="2400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0152564" y="1297427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6261146" y="13888283"/>
                <a:ext cx="125186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Wireless</a:t>
                </a:r>
                <a:endParaRPr lang="zh-CN" altLang="en-US" sz="24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719443" y="13888283"/>
                <a:ext cx="118789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Corded</a:t>
                </a:r>
                <a:endParaRPr lang="zh-CN" altLang="en-US" sz="24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087833" y="13897694"/>
                <a:ext cx="96654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Laser</a:t>
                </a:r>
                <a:endParaRPr lang="zh-CN" altLang="en-US" sz="24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0210508" y="13897694"/>
                <a:ext cx="117601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Optical</a:t>
                </a:r>
                <a:endParaRPr lang="zh-CN" altLang="en-US" sz="2400" dirty="0"/>
              </a:p>
            </p:txBody>
          </p:sp>
          <p:cxnSp>
            <p:nvCxnSpPr>
              <p:cNvPr id="129" name="Elbow Connector 128"/>
              <p:cNvCxnSpPr>
                <a:stCxn id="2" idx="2"/>
                <a:endCxn id="36" idx="0"/>
              </p:cNvCxnSpPr>
              <p:nvPr/>
            </p:nvCxnSpPr>
            <p:spPr>
              <a:xfrm rot="5400000">
                <a:off x="5381383" y="3125359"/>
                <a:ext cx="542294" cy="869347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0"/>
              <p:cNvCxnSpPr>
                <a:stCxn id="2" idx="2"/>
                <a:endCxn id="13" idx="0"/>
              </p:cNvCxnSpPr>
              <p:nvPr/>
            </p:nvCxnSpPr>
            <p:spPr>
              <a:xfrm rot="5400000">
                <a:off x="6154644" y="3885254"/>
                <a:ext cx="528928" cy="716032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/>
              <p:cNvCxnSpPr>
                <a:stCxn id="2" idx="2"/>
                <a:endCxn id="14" idx="0"/>
              </p:cNvCxnSpPr>
              <p:nvPr/>
            </p:nvCxnSpPr>
            <p:spPr>
              <a:xfrm rot="5400000">
                <a:off x="7295710" y="5017958"/>
                <a:ext cx="520566" cy="488655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/>
              <p:cNvCxnSpPr>
                <a:stCxn id="2" idx="2"/>
                <a:endCxn id="15" idx="0"/>
              </p:cNvCxnSpPr>
              <p:nvPr/>
            </p:nvCxnSpPr>
            <p:spPr>
              <a:xfrm rot="5400000">
                <a:off x="8142615" y="5873669"/>
                <a:ext cx="529373" cy="318393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/>
              <p:cNvCxnSpPr>
                <a:stCxn id="2" idx="2"/>
                <a:endCxn id="16" idx="0"/>
              </p:cNvCxnSpPr>
              <p:nvPr/>
            </p:nvCxnSpPr>
            <p:spPr>
              <a:xfrm rot="5400000">
                <a:off x="8989360" y="6708684"/>
                <a:ext cx="517642" cy="150217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Elbow Connector 140"/>
              <p:cNvCxnSpPr>
                <a:stCxn id="2" idx="2"/>
                <a:endCxn id="17" idx="0"/>
              </p:cNvCxnSpPr>
              <p:nvPr/>
            </p:nvCxnSpPr>
            <p:spPr>
              <a:xfrm rot="16200000" flipH="1">
                <a:off x="9752022" y="7448196"/>
                <a:ext cx="530091" cy="355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/>
              <p:cNvCxnSpPr>
                <a:stCxn id="2" idx="2"/>
                <a:endCxn id="18" idx="0"/>
              </p:cNvCxnSpPr>
              <p:nvPr/>
            </p:nvCxnSpPr>
            <p:spPr>
              <a:xfrm rot="16200000" flipH="1">
                <a:off x="10675324" y="6524894"/>
                <a:ext cx="530091" cy="1882202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/>
              <p:cNvCxnSpPr>
                <a:stCxn id="2" idx="2"/>
                <a:endCxn id="19" idx="0"/>
              </p:cNvCxnSpPr>
              <p:nvPr/>
            </p:nvCxnSpPr>
            <p:spPr>
              <a:xfrm rot="16200000" flipH="1">
                <a:off x="11617652" y="5582566"/>
                <a:ext cx="517642" cy="375441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" idx="2"/>
                <a:endCxn id="21" idx="0"/>
              </p:cNvCxnSpPr>
              <p:nvPr/>
            </p:nvCxnSpPr>
            <p:spPr>
              <a:xfrm rot="16200000" flipH="1">
                <a:off x="12456640" y="4743578"/>
                <a:ext cx="531855" cy="54465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48"/>
              <p:cNvCxnSpPr>
                <a:stCxn id="2" idx="2"/>
                <a:endCxn id="20" idx="0"/>
              </p:cNvCxnSpPr>
              <p:nvPr/>
            </p:nvCxnSpPr>
            <p:spPr>
              <a:xfrm rot="16200000" flipH="1">
                <a:off x="13323629" y="3876589"/>
                <a:ext cx="526069" cy="717479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>
                <a:stCxn id="2" idx="2"/>
                <a:endCxn id="46" idx="0"/>
              </p:cNvCxnSpPr>
              <p:nvPr/>
            </p:nvCxnSpPr>
            <p:spPr>
              <a:xfrm rot="16200000" flipH="1">
                <a:off x="14112824" y="3087394"/>
                <a:ext cx="531855" cy="875896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4" idx="2"/>
                <a:endCxn id="23" idx="7"/>
              </p:cNvCxnSpPr>
              <p:nvPr/>
            </p:nvCxnSpPr>
            <p:spPr>
              <a:xfrm flipH="1">
                <a:off x="1936816" y="8209062"/>
                <a:ext cx="871646" cy="477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4" idx="2"/>
                <a:endCxn id="25" idx="0"/>
              </p:cNvCxnSpPr>
              <p:nvPr/>
            </p:nvCxnSpPr>
            <p:spPr>
              <a:xfrm>
                <a:off x="2808462" y="8209062"/>
                <a:ext cx="894582" cy="4569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22" idx="2"/>
                <a:endCxn id="26" idx="0"/>
              </p:cNvCxnSpPr>
              <p:nvPr/>
            </p:nvCxnSpPr>
            <p:spPr>
              <a:xfrm flipH="1">
                <a:off x="469154" y="9145166"/>
                <a:ext cx="1374647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22" idx="2"/>
                <a:endCxn id="27" idx="0"/>
              </p:cNvCxnSpPr>
              <p:nvPr/>
            </p:nvCxnSpPr>
            <p:spPr>
              <a:xfrm flipH="1">
                <a:off x="1275306" y="9145166"/>
                <a:ext cx="568495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22" idx="2"/>
                <a:endCxn id="28" idx="0"/>
              </p:cNvCxnSpPr>
              <p:nvPr/>
            </p:nvCxnSpPr>
            <p:spPr>
              <a:xfrm>
                <a:off x="1843801" y="9145166"/>
                <a:ext cx="211432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22" idx="2"/>
                <a:endCxn id="29" idx="0"/>
              </p:cNvCxnSpPr>
              <p:nvPr/>
            </p:nvCxnSpPr>
            <p:spPr>
              <a:xfrm>
                <a:off x="1843801" y="9145166"/>
                <a:ext cx="1001617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4" idx="2"/>
                <a:endCxn id="30" idx="0"/>
              </p:cNvCxnSpPr>
              <p:nvPr/>
            </p:nvCxnSpPr>
            <p:spPr>
              <a:xfrm>
                <a:off x="3672558" y="9145166"/>
                <a:ext cx="16389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24" idx="2"/>
                <a:endCxn id="31" idx="0"/>
              </p:cNvCxnSpPr>
              <p:nvPr/>
            </p:nvCxnSpPr>
            <p:spPr>
              <a:xfrm>
                <a:off x="3672558" y="9145166"/>
                <a:ext cx="835351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24" idx="2"/>
                <a:endCxn id="32" idx="0"/>
              </p:cNvCxnSpPr>
              <p:nvPr/>
            </p:nvCxnSpPr>
            <p:spPr>
              <a:xfrm>
                <a:off x="3672558" y="9145166"/>
                <a:ext cx="1872208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" idx="2"/>
                <a:endCxn id="33" idx="0"/>
              </p:cNvCxnSpPr>
              <p:nvPr/>
            </p:nvCxnSpPr>
            <p:spPr>
              <a:xfrm flipH="1">
                <a:off x="4787230" y="8209062"/>
                <a:ext cx="325488" cy="576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3" idx="2"/>
                <a:endCxn id="34" idx="0"/>
              </p:cNvCxnSpPr>
              <p:nvPr/>
            </p:nvCxnSpPr>
            <p:spPr>
              <a:xfrm>
                <a:off x="5112718" y="8209062"/>
                <a:ext cx="756609" cy="566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6" idx="2"/>
                <a:endCxn id="37" idx="0"/>
              </p:cNvCxnSpPr>
              <p:nvPr/>
            </p:nvCxnSpPr>
            <p:spPr>
              <a:xfrm flipH="1">
                <a:off x="7921031" y="8200700"/>
                <a:ext cx="576063" cy="5744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6" idx="2"/>
                <a:endCxn id="38" idx="0"/>
              </p:cNvCxnSpPr>
              <p:nvPr/>
            </p:nvCxnSpPr>
            <p:spPr>
              <a:xfrm>
                <a:off x="8497094" y="8200700"/>
                <a:ext cx="656283" cy="5719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8" idx="2"/>
                <a:endCxn id="40" idx="1"/>
              </p:cNvCxnSpPr>
              <p:nvPr/>
            </p:nvCxnSpPr>
            <p:spPr>
              <a:xfrm flipH="1">
                <a:off x="10810827" y="8221762"/>
                <a:ext cx="1070643" cy="4648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8" idx="2"/>
                <a:endCxn id="42" idx="0"/>
              </p:cNvCxnSpPr>
              <p:nvPr/>
            </p:nvCxnSpPr>
            <p:spPr>
              <a:xfrm flipH="1">
                <a:off x="11793039" y="8221762"/>
                <a:ext cx="88431" cy="4541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8" idx="2"/>
                <a:endCxn id="44" idx="0"/>
              </p:cNvCxnSpPr>
              <p:nvPr/>
            </p:nvCxnSpPr>
            <p:spPr>
              <a:xfrm>
                <a:off x="11881470" y="8221762"/>
                <a:ext cx="864095" cy="4541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stCxn id="11" idx="2"/>
                <a:endCxn id="49" idx="0"/>
              </p:cNvCxnSpPr>
              <p:nvPr/>
            </p:nvCxnSpPr>
            <p:spPr>
              <a:xfrm flipH="1">
                <a:off x="14589980" y="8222428"/>
                <a:ext cx="855886" cy="5626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1" idx="2"/>
                <a:endCxn id="50" idx="0"/>
              </p:cNvCxnSpPr>
              <p:nvPr/>
            </p:nvCxnSpPr>
            <p:spPr>
              <a:xfrm>
                <a:off x="15445866" y="8222428"/>
                <a:ext cx="566983" cy="5626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18200172" y="8222428"/>
                <a:ext cx="558062" cy="542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45" idx="2"/>
                <a:endCxn id="48" idx="0"/>
              </p:cNvCxnSpPr>
              <p:nvPr/>
            </p:nvCxnSpPr>
            <p:spPr>
              <a:xfrm>
                <a:off x="18758234" y="8222428"/>
                <a:ext cx="810090" cy="552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8146166" y="864111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19442310" y="864425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6" name="Elbow Connector 195"/>
              <p:cNvCxnSpPr>
                <a:stCxn id="51" idx="2"/>
                <a:endCxn id="62" idx="0"/>
              </p:cNvCxnSpPr>
              <p:nvPr/>
            </p:nvCxnSpPr>
            <p:spPr>
              <a:xfrm rot="16200000" flipH="1">
                <a:off x="10091695" y="10695557"/>
                <a:ext cx="545221" cy="73007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51" idx="2"/>
                <a:endCxn id="73" idx="0"/>
              </p:cNvCxnSpPr>
              <p:nvPr/>
            </p:nvCxnSpPr>
            <p:spPr>
              <a:xfrm rot="16200000" flipH="1">
                <a:off x="11463674" y="9323578"/>
                <a:ext cx="517038" cy="344585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51" idx="2"/>
                <a:endCxn id="67" idx="0"/>
              </p:cNvCxnSpPr>
              <p:nvPr/>
            </p:nvCxnSpPr>
            <p:spPr>
              <a:xfrm rot="16200000" flipH="1">
                <a:off x="13304811" y="7482440"/>
                <a:ext cx="517642" cy="712872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Elbow Connector 203"/>
              <p:cNvCxnSpPr>
                <a:stCxn id="51" idx="2"/>
                <a:endCxn id="66" idx="0"/>
              </p:cNvCxnSpPr>
              <p:nvPr/>
            </p:nvCxnSpPr>
            <p:spPr>
              <a:xfrm rot="5400000">
                <a:off x="8458081" y="9776887"/>
                <a:ext cx="530091" cy="255228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Elbow Connector 205"/>
              <p:cNvCxnSpPr>
                <a:stCxn id="51" idx="2"/>
                <a:endCxn id="61" idx="0"/>
              </p:cNvCxnSpPr>
              <p:nvPr/>
            </p:nvCxnSpPr>
            <p:spPr>
              <a:xfrm rot="5400000">
                <a:off x="7012057" y="8343067"/>
                <a:ext cx="542294" cy="543212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207"/>
              <p:cNvCxnSpPr>
                <a:stCxn id="51" idx="2"/>
                <a:endCxn id="71" idx="7"/>
              </p:cNvCxnSpPr>
              <p:nvPr/>
            </p:nvCxnSpPr>
            <p:spPr>
              <a:xfrm rot="5400000">
                <a:off x="5402332" y="6753972"/>
                <a:ext cx="562924" cy="863094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3" idx="2"/>
                <a:endCxn id="75" idx="0"/>
              </p:cNvCxnSpPr>
              <p:nvPr/>
            </p:nvCxnSpPr>
            <p:spPr>
              <a:xfrm flipH="1">
                <a:off x="2046860" y="11809462"/>
                <a:ext cx="2489794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2"/>
                <a:endCxn id="81" idx="0"/>
              </p:cNvCxnSpPr>
              <p:nvPr/>
            </p:nvCxnSpPr>
            <p:spPr>
              <a:xfrm flipH="1">
                <a:off x="3445497" y="11809462"/>
                <a:ext cx="1091157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2"/>
                <a:endCxn id="77" idx="0"/>
              </p:cNvCxnSpPr>
              <p:nvPr/>
            </p:nvCxnSpPr>
            <p:spPr>
              <a:xfrm>
                <a:off x="4536654" y="11809462"/>
                <a:ext cx="174502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3" idx="2"/>
                <a:endCxn id="83" idx="0"/>
              </p:cNvCxnSpPr>
              <p:nvPr/>
            </p:nvCxnSpPr>
            <p:spPr>
              <a:xfrm>
                <a:off x="4536654" y="11809462"/>
                <a:ext cx="1401903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3" idx="2"/>
                <a:endCxn id="79" idx="0"/>
              </p:cNvCxnSpPr>
              <p:nvPr/>
            </p:nvCxnSpPr>
            <p:spPr>
              <a:xfrm>
                <a:off x="4536654" y="11809462"/>
                <a:ext cx="2369294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74" idx="2"/>
                <a:endCxn id="84" idx="0"/>
              </p:cNvCxnSpPr>
              <p:nvPr/>
            </p:nvCxnSpPr>
            <p:spPr>
              <a:xfrm flipH="1">
                <a:off x="662286" y="12673558"/>
                <a:ext cx="1354088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74" idx="2"/>
                <a:endCxn id="85" idx="0"/>
              </p:cNvCxnSpPr>
              <p:nvPr/>
            </p:nvCxnSpPr>
            <p:spPr>
              <a:xfrm flipH="1">
                <a:off x="1604706" y="12673558"/>
                <a:ext cx="411668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74" idx="2"/>
                <a:endCxn id="86" idx="0"/>
              </p:cNvCxnSpPr>
              <p:nvPr/>
            </p:nvCxnSpPr>
            <p:spPr>
              <a:xfrm>
                <a:off x="2016374" y="12673558"/>
                <a:ext cx="522534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74" idx="2"/>
                <a:endCxn id="87" idx="0"/>
              </p:cNvCxnSpPr>
              <p:nvPr/>
            </p:nvCxnSpPr>
            <p:spPr>
              <a:xfrm>
                <a:off x="2016374" y="12673558"/>
                <a:ext cx="1265117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76" idx="2"/>
                <a:endCxn id="88" idx="0"/>
              </p:cNvCxnSpPr>
              <p:nvPr/>
            </p:nvCxnSpPr>
            <p:spPr>
              <a:xfrm flipH="1">
                <a:off x="4190960" y="12673558"/>
                <a:ext cx="48971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76" idx="2"/>
                <a:endCxn id="89" idx="0"/>
              </p:cNvCxnSpPr>
              <p:nvPr/>
            </p:nvCxnSpPr>
            <p:spPr>
              <a:xfrm>
                <a:off x="4680670" y="12673558"/>
                <a:ext cx="482828" cy="432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78" idx="2"/>
                <a:endCxn id="90" idx="0"/>
              </p:cNvCxnSpPr>
              <p:nvPr/>
            </p:nvCxnSpPr>
            <p:spPr>
              <a:xfrm flipH="1">
                <a:off x="6033439" y="12673558"/>
                <a:ext cx="842023" cy="432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78" idx="2"/>
                <a:endCxn id="91" idx="0"/>
              </p:cNvCxnSpPr>
              <p:nvPr/>
            </p:nvCxnSpPr>
            <p:spPr>
              <a:xfrm>
                <a:off x="6875462" y="12673558"/>
                <a:ext cx="14802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78" idx="2"/>
                <a:endCxn id="92" idx="0"/>
              </p:cNvCxnSpPr>
              <p:nvPr/>
            </p:nvCxnSpPr>
            <p:spPr>
              <a:xfrm>
                <a:off x="6875462" y="12673558"/>
                <a:ext cx="894197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93" idx="2"/>
                <a:endCxn id="99" idx="0"/>
              </p:cNvCxnSpPr>
              <p:nvPr/>
            </p:nvCxnSpPr>
            <p:spPr>
              <a:xfrm flipH="1">
                <a:off x="8600651" y="12673558"/>
                <a:ext cx="400499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93" idx="2"/>
                <a:endCxn id="100" idx="0"/>
              </p:cNvCxnSpPr>
              <p:nvPr/>
            </p:nvCxnSpPr>
            <p:spPr>
              <a:xfrm>
                <a:off x="9001150" y="12673558"/>
                <a:ext cx="502992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95" idx="2"/>
                <a:endCxn id="101" idx="0"/>
              </p:cNvCxnSpPr>
              <p:nvPr/>
            </p:nvCxnSpPr>
            <p:spPr>
              <a:xfrm flipH="1">
                <a:off x="10345950" y="12673558"/>
                <a:ext cx="404426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95" idx="2"/>
                <a:endCxn id="102" idx="0"/>
              </p:cNvCxnSpPr>
              <p:nvPr/>
            </p:nvCxnSpPr>
            <p:spPr>
              <a:xfrm>
                <a:off x="10750376" y="12673558"/>
                <a:ext cx="387662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97" idx="2"/>
                <a:endCxn id="103" idx="0"/>
              </p:cNvCxnSpPr>
              <p:nvPr/>
            </p:nvCxnSpPr>
            <p:spPr>
              <a:xfrm flipH="1">
                <a:off x="11847551" y="12673558"/>
                <a:ext cx="596724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97" idx="2"/>
                <a:endCxn id="104" idx="0"/>
              </p:cNvCxnSpPr>
              <p:nvPr/>
            </p:nvCxnSpPr>
            <p:spPr>
              <a:xfrm>
                <a:off x="12444275" y="12673558"/>
                <a:ext cx="92306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97" idx="2"/>
                <a:endCxn id="105" idx="0"/>
              </p:cNvCxnSpPr>
              <p:nvPr/>
            </p:nvCxnSpPr>
            <p:spPr>
              <a:xfrm>
                <a:off x="12444275" y="12673558"/>
                <a:ext cx="754202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94" idx="0"/>
                <a:endCxn id="52" idx="2"/>
              </p:cNvCxnSpPr>
              <p:nvPr/>
            </p:nvCxnSpPr>
            <p:spPr>
              <a:xfrm flipV="1">
                <a:off x="9031636" y="11820751"/>
                <a:ext cx="1697706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96" idx="0"/>
                <a:endCxn id="52" idx="2"/>
              </p:cNvCxnSpPr>
              <p:nvPr/>
            </p:nvCxnSpPr>
            <p:spPr>
              <a:xfrm flipH="1" flipV="1">
                <a:off x="10729342" y="11820751"/>
                <a:ext cx="51520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98" idx="0"/>
                <a:endCxn id="52" idx="2"/>
              </p:cNvCxnSpPr>
              <p:nvPr/>
            </p:nvCxnSpPr>
            <p:spPr>
              <a:xfrm flipH="1" flipV="1">
                <a:off x="10729342" y="11820751"/>
                <a:ext cx="1745419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58" idx="2"/>
                <a:endCxn id="106" idx="0"/>
              </p:cNvCxnSpPr>
              <p:nvPr/>
            </p:nvCxnSpPr>
            <p:spPr>
              <a:xfrm flipH="1">
                <a:off x="15245715" y="11808796"/>
                <a:ext cx="1882282" cy="5047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58" idx="2"/>
                <a:endCxn id="107" idx="0"/>
              </p:cNvCxnSpPr>
              <p:nvPr/>
            </p:nvCxnSpPr>
            <p:spPr>
              <a:xfrm>
                <a:off x="17127997" y="11808796"/>
                <a:ext cx="1902397" cy="5047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110" idx="0"/>
                <a:endCxn id="106" idx="2"/>
              </p:cNvCxnSpPr>
              <p:nvPr/>
            </p:nvCxnSpPr>
            <p:spPr>
              <a:xfrm flipV="1">
                <a:off x="14239686" y="12673558"/>
                <a:ext cx="1006029" cy="300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106" idx="2"/>
                <a:endCxn id="112" idx="1"/>
              </p:cNvCxnSpPr>
              <p:nvPr/>
            </p:nvCxnSpPr>
            <p:spPr>
              <a:xfrm>
                <a:off x="15245715" y="12673558"/>
                <a:ext cx="1074095" cy="321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09" idx="2"/>
                <a:endCxn id="113" idx="0"/>
              </p:cNvCxnSpPr>
              <p:nvPr/>
            </p:nvCxnSpPr>
            <p:spPr>
              <a:xfrm flipH="1">
                <a:off x="11474881" y="13453454"/>
                <a:ext cx="2734319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109" idx="2"/>
                <a:endCxn id="114" idx="0"/>
              </p:cNvCxnSpPr>
              <p:nvPr/>
            </p:nvCxnSpPr>
            <p:spPr>
              <a:xfrm flipH="1">
                <a:off x="12740897" y="13453454"/>
                <a:ext cx="1468303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115" idx="0"/>
                <a:endCxn id="109" idx="2"/>
              </p:cNvCxnSpPr>
              <p:nvPr/>
            </p:nvCxnSpPr>
            <p:spPr>
              <a:xfrm flipV="1">
                <a:off x="13721214" y="13453454"/>
                <a:ext cx="487986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111" idx="2"/>
                <a:endCxn id="116" idx="0"/>
              </p:cNvCxnSpPr>
              <p:nvPr/>
            </p:nvCxnSpPr>
            <p:spPr>
              <a:xfrm flipH="1">
                <a:off x="14722012" y="13453454"/>
                <a:ext cx="1629842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111" idx="2"/>
                <a:endCxn id="117" idx="0"/>
              </p:cNvCxnSpPr>
              <p:nvPr/>
            </p:nvCxnSpPr>
            <p:spPr>
              <a:xfrm flipH="1">
                <a:off x="15740005" y="13453454"/>
                <a:ext cx="611849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119" idx="7"/>
                <a:endCxn id="107" idx="2"/>
              </p:cNvCxnSpPr>
              <p:nvPr/>
            </p:nvCxnSpPr>
            <p:spPr>
              <a:xfrm flipV="1">
                <a:off x="18160869" y="12673558"/>
                <a:ext cx="869525" cy="321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107" idx="2"/>
                <a:endCxn id="121" idx="0"/>
              </p:cNvCxnSpPr>
              <p:nvPr/>
            </p:nvCxnSpPr>
            <p:spPr>
              <a:xfrm>
                <a:off x="19030394" y="12673558"/>
                <a:ext cx="1210600" cy="300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118" idx="2"/>
                <a:endCxn id="122" idx="0"/>
              </p:cNvCxnSpPr>
              <p:nvPr/>
            </p:nvCxnSpPr>
            <p:spPr>
              <a:xfrm flipH="1">
                <a:off x="16887077" y="13453454"/>
                <a:ext cx="1180777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118" idx="2"/>
                <a:endCxn id="123" idx="0"/>
              </p:cNvCxnSpPr>
              <p:nvPr/>
            </p:nvCxnSpPr>
            <p:spPr>
              <a:xfrm>
                <a:off x="18067854" y="13453454"/>
                <a:ext cx="245537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124" idx="0"/>
                <a:endCxn id="120" idx="2"/>
              </p:cNvCxnSpPr>
              <p:nvPr/>
            </p:nvCxnSpPr>
            <p:spPr>
              <a:xfrm flipV="1">
                <a:off x="19571106" y="13453454"/>
                <a:ext cx="639402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125" idx="0"/>
                <a:endCxn id="120" idx="2"/>
              </p:cNvCxnSpPr>
              <p:nvPr/>
            </p:nvCxnSpPr>
            <p:spPr>
              <a:xfrm flipH="1" flipV="1">
                <a:off x="20210508" y="13453454"/>
                <a:ext cx="588009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Rectangle 230"/>
              <p:cNvSpPr/>
              <p:nvPr/>
            </p:nvSpPr>
            <p:spPr>
              <a:xfrm>
                <a:off x="9495212" y="15047640"/>
                <a:ext cx="108012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Laptop</a:t>
                </a:r>
                <a:endParaRPr lang="zh-CN" altLang="en-US" sz="2400" dirty="0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268402" y="1605575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Display</a:t>
                </a:r>
                <a:endParaRPr lang="zh-CN" altLang="en-US" sz="2400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786522" y="1593660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489305" y="16825150"/>
                <a:ext cx="78100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Size</a:t>
                </a:r>
                <a:endParaRPr lang="zh-CN" altLang="en-US" sz="2400" dirty="0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1821861" y="1670600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76514" y="16825150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Ratio</a:t>
                </a:r>
                <a:endParaRPr lang="zh-CN" altLang="en-US" sz="2400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650618" y="1670600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80170" y="17691428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11</a:t>
                </a:r>
                <a:endParaRPr lang="zh-CN" altLang="en-US" sz="2400" dirty="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986322" y="17691428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13</a:t>
                </a:r>
                <a:endParaRPr lang="zh-CN" altLang="en-US" sz="2400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766249" y="17691428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15</a:t>
                </a:r>
                <a:endParaRPr lang="zh-CN" altLang="en-US" sz="2400" dirty="0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2556434" y="17689246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17</a:t>
                </a:r>
                <a:endParaRPr lang="zh-CN" altLang="en-US" sz="2400" dirty="0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399963" y="17689246"/>
                <a:ext cx="6499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4:3</a:t>
                </a:r>
                <a:endParaRPr lang="zh-CN" altLang="en-US" sz="2400" dirty="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155128" y="17689246"/>
                <a:ext cx="7775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16:9</a:t>
                </a:r>
                <a:endParaRPr lang="zh-CN" altLang="en-US" sz="2400" dirty="0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076714" y="1768924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16:10</a:t>
                </a:r>
                <a:endParaRPr lang="zh-CN" altLang="en-US" sz="2400" dirty="0"/>
              </a:p>
            </p:txBody>
          </p:sp>
          <p:cxnSp>
            <p:nvCxnSpPr>
              <p:cNvPr id="279" name="Elbow Connector 278"/>
              <p:cNvCxnSpPr>
                <a:stCxn id="231" idx="2"/>
                <a:endCxn id="443" idx="0"/>
              </p:cNvCxnSpPr>
              <p:nvPr/>
            </p:nvCxnSpPr>
            <p:spPr>
              <a:xfrm rot="5400000">
                <a:off x="5304236" y="11202072"/>
                <a:ext cx="525429" cy="893664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Elbow Connector 279"/>
              <p:cNvCxnSpPr>
                <a:stCxn id="231" idx="2"/>
                <a:endCxn id="241" idx="0"/>
              </p:cNvCxnSpPr>
              <p:nvPr/>
            </p:nvCxnSpPr>
            <p:spPr>
              <a:xfrm rot="5400000">
                <a:off x="6190648" y="12091984"/>
                <a:ext cx="528928" cy="716032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Elbow Connector 280"/>
              <p:cNvCxnSpPr>
                <a:stCxn id="231" idx="2"/>
              </p:cNvCxnSpPr>
              <p:nvPr/>
            </p:nvCxnSpPr>
            <p:spPr>
              <a:xfrm rot="5400000">
                <a:off x="7331714" y="13224688"/>
                <a:ext cx="520566" cy="488655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Elbow Connector 281"/>
              <p:cNvCxnSpPr>
                <a:stCxn id="231" idx="2"/>
                <a:endCxn id="394" idx="0"/>
              </p:cNvCxnSpPr>
              <p:nvPr/>
            </p:nvCxnSpPr>
            <p:spPr>
              <a:xfrm rot="5400000">
                <a:off x="6564349" y="14964161"/>
                <a:ext cx="3027404" cy="3914442"/>
              </a:xfrm>
              <a:prstGeom prst="bentConnector3">
                <a:avLst>
                  <a:gd name="adj1" fmla="val 8339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Elbow Connector 282"/>
              <p:cNvCxnSpPr>
                <a:stCxn id="231" idx="2"/>
                <a:endCxn id="451" idx="0"/>
              </p:cNvCxnSpPr>
              <p:nvPr/>
            </p:nvCxnSpPr>
            <p:spPr>
              <a:xfrm rot="5400000">
                <a:off x="9089196" y="14985198"/>
                <a:ext cx="523595" cy="136855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>
                <a:stCxn id="231" idx="2"/>
                <a:endCxn id="314" idx="0"/>
              </p:cNvCxnSpPr>
              <p:nvPr/>
            </p:nvCxnSpPr>
            <p:spPr>
              <a:xfrm rot="16200000" flipH="1">
                <a:off x="9957379" y="15485573"/>
                <a:ext cx="506238" cy="350452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>
                <a:stCxn id="231" idx="2"/>
                <a:endCxn id="456" idx="0"/>
              </p:cNvCxnSpPr>
              <p:nvPr/>
            </p:nvCxnSpPr>
            <p:spPr>
              <a:xfrm rot="16200000" flipH="1">
                <a:off x="10745534" y="14697418"/>
                <a:ext cx="497682" cy="191820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>
                <a:stCxn id="231" idx="2"/>
                <a:endCxn id="458" idx="0"/>
              </p:cNvCxnSpPr>
              <p:nvPr/>
            </p:nvCxnSpPr>
            <p:spPr>
              <a:xfrm rot="16200000" flipH="1">
                <a:off x="12377023" y="13065928"/>
                <a:ext cx="494701" cy="5178203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Elbow Connector 287"/>
              <p:cNvCxnSpPr>
                <a:stCxn id="231" idx="2"/>
                <a:endCxn id="353" idx="0"/>
              </p:cNvCxnSpPr>
              <p:nvPr/>
            </p:nvCxnSpPr>
            <p:spPr>
              <a:xfrm rot="16200000" flipH="1">
                <a:off x="13106340" y="12336612"/>
                <a:ext cx="503701" cy="664583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233" idx="2"/>
                <a:endCxn id="251" idx="7"/>
              </p:cNvCxnSpPr>
              <p:nvPr/>
            </p:nvCxnSpPr>
            <p:spPr>
              <a:xfrm flipH="1">
                <a:off x="1972820" y="16415792"/>
                <a:ext cx="871646" cy="310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33" idx="2"/>
                <a:endCxn id="253" idx="0"/>
              </p:cNvCxnSpPr>
              <p:nvPr/>
            </p:nvCxnSpPr>
            <p:spPr>
              <a:xfrm>
                <a:off x="2844466" y="16415792"/>
                <a:ext cx="894582" cy="2902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50" idx="2"/>
                <a:endCxn id="254" idx="0"/>
              </p:cNvCxnSpPr>
              <p:nvPr/>
            </p:nvCxnSpPr>
            <p:spPr>
              <a:xfrm flipH="1">
                <a:off x="505158" y="17185190"/>
                <a:ext cx="1374647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50" idx="2"/>
                <a:endCxn id="255" idx="0"/>
              </p:cNvCxnSpPr>
              <p:nvPr/>
            </p:nvCxnSpPr>
            <p:spPr>
              <a:xfrm flipH="1">
                <a:off x="1311310" y="17185190"/>
                <a:ext cx="568495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50" idx="2"/>
                <a:endCxn id="256" idx="0"/>
              </p:cNvCxnSpPr>
              <p:nvPr/>
            </p:nvCxnSpPr>
            <p:spPr>
              <a:xfrm>
                <a:off x="1879805" y="17185190"/>
                <a:ext cx="211432" cy="5062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50" idx="2"/>
                <a:endCxn id="257" idx="0"/>
              </p:cNvCxnSpPr>
              <p:nvPr/>
            </p:nvCxnSpPr>
            <p:spPr>
              <a:xfrm>
                <a:off x="1879805" y="17185190"/>
                <a:ext cx="1001617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52" idx="2"/>
                <a:endCxn id="258" idx="0"/>
              </p:cNvCxnSpPr>
              <p:nvPr/>
            </p:nvCxnSpPr>
            <p:spPr>
              <a:xfrm>
                <a:off x="3708562" y="17185190"/>
                <a:ext cx="16389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52" idx="2"/>
                <a:endCxn id="259" idx="0"/>
              </p:cNvCxnSpPr>
              <p:nvPr/>
            </p:nvCxnSpPr>
            <p:spPr>
              <a:xfrm>
                <a:off x="3708562" y="17185190"/>
                <a:ext cx="835351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>
                <a:stCxn id="252" idx="2"/>
                <a:endCxn id="260" idx="0"/>
              </p:cNvCxnSpPr>
              <p:nvPr/>
            </p:nvCxnSpPr>
            <p:spPr>
              <a:xfrm>
                <a:off x="3708562" y="17185190"/>
                <a:ext cx="1872208" cy="504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Rectangle 311"/>
              <p:cNvSpPr/>
              <p:nvPr/>
            </p:nvSpPr>
            <p:spPr>
              <a:xfrm>
                <a:off x="9779174" y="1603306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Graphic</a:t>
                </a:r>
                <a:endParaRPr lang="zh-CN" altLang="en-US" sz="2400" dirty="0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10297294" y="1591391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7258894" y="1689715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DirectX</a:t>
                </a:r>
                <a:endParaRPr lang="zh-CN" altLang="en-US" sz="2400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7777014" y="1677801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9923190" y="1689715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Speed</a:t>
                </a:r>
                <a:endParaRPr lang="zh-CN" altLang="en-US" sz="2400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0441310" y="1677801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2368558" y="16897158"/>
                <a:ext cx="6509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Bus</a:t>
                </a:r>
                <a:endParaRPr lang="zh-CN" altLang="en-US" sz="2400" dirty="0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2636102" y="1677801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8729539" y="1689715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Multi</a:t>
                </a:r>
                <a:endParaRPr lang="zh-CN" altLang="en-US" sz="2400" dirty="0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9175651" y="1677801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1222599" y="1689715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Vertex</a:t>
                </a:r>
                <a:endParaRPr lang="zh-CN" altLang="en-US" sz="2400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11668711" y="1677801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6192838" y="17689246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11</a:t>
                </a:r>
                <a:endParaRPr lang="zh-CN" altLang="en-US" sz="2400" dirty="0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6972764" y="17689246"/>
                <a:ext cx="90105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10.1</a:t>
                </a:r>
                <a:endParaRPr lang="zh-CN" altLang="en-US" sz="2400" dirty="0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8050982" y="17689246"/>
                <a:ext cx="61301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</a:t>
                </a:r>
                <a:endParaRPr lang="zh-CN" altLang="en-US" sz="2400" dirty="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878124" y="17689246"/>
                <a:ext cx="44390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</a:t>
                </a:r>
                <a:endParaRPr lang="zh-CN" altLang="en-US" sz="2400" dirty="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9635158" y="17689246"/>
                <a:ext cx="74877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800</a:t>
                </a:r>
                <a:endParaRPr lang="zh-CN" altLang="en-US" sz="2400" dirty="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0569944" y="17689413"/>
                <a:ext cx="82427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1000</a:t>
                </a:r>
                <a:endParaRPr lang="zh-CN" altLang="en-US" sz="2400" dirty="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1548131" y="17689413"/>
                <a:ext cx="60778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64</a:t>
                </a:r>
                <a:endParaRPr lang="zh-CN" altLang="en-US" sz="2400" dirty="0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2356163" y="17689246"/>
                <a:ext cx="7053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128</a:t>
                </a:r>
                <a:endParaRPr lang="zh-CN" altLang="en-US" sz="2400" dirty="0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235558" y="17689246"/>
                <a:ext cx="70537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256</a:t>
                </a:r>
                <a:endParaRPr lang="zh-CN" altLang="en-US" sz="2400" dirty="0"/>
              </a:p>
            </p:txBody>
          </p:sp>
          <p:cxnSp>
            <p:nvCxnSpPr>
              <p:cNvPr id="337" name="Straight Connector 336"/>
              <p:cNvCxnSpPr>
                <a:stCxn id="312" idx="2"/>
                <a:endCxn id="319" idx="0"/>
              </p:cNvCxnSpPr>
              <p:nvPr/>
            </p:nvCxnSpPr>
            <p:spPr>
              <a:xfrm flipH="1">
                <a:off x="7865444" y="16393102"/>
                <a:ext cx="2489794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stCxn id="312" idx="2"/>
                <a:endCxn id="325" idx="0"/>
              </p:cNvCxnSpPr>
              <p:nvPr/>
            </p:nvCxnSpPr>
            <p:spPr>
              <a:xfrm flipH="1">
                <a:off x="9264081" y="16393102"/>
                <a:ext cx="1091157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stCxn id="312" idx="2"/>
                <a:endCxn id="321" idx="0"/>
              </p:cNvCxnSpPr>
              <p:nvPr/>
            </p:nvCxnSpPr>
            <p:spPr>
              <a:xfrm>
                <a:off x="10355238" y="16393102"/>
                <a:ext cx="174502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12" idx="2"/>
                <a:endCxn id="327" idx="0"/>
              </p:cNvCxnSpPr>
              <p:nvPr/>
            </p:nvCxnSpPr>
            <p:spPr>
              <a:xfrm>
                <a:off x="10355238" y="16393102"/>
                <a:ext cx="1401903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312" idx="2"/>
                <a:endCxn id="323" idx="0"/>
              </p:cNvCxnSpPr>
              <p:nvPr/>
            </p:nvCxnSpPr>
            <p:spPr>
              <a:xfrm>
                <a:off x="10355238" y="16393102"/>
                <a:ext cx="2369294" cy="384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318" idx="2"/>
                <a:endCxn id="328" idx="0"/>
              </p:cNvCxnSpPr>
              <p:nvPr/>
            </p:nvCxnSpPr>
            <p:spPr>
              <a:xfrm flipH="1">
                <a:off x="6480870" y="17257198"/>
                <a:ext cx="1354088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stCxn id="318" idx="2"/>
                <a:endCxn id="329" idx="0"/>
              </p:cNvCxnSpPr>
              <p:nvPr/>
            </p:nvCxnSpPr>
            <p:spPr>
              <a:xfrm flipH="1">
                <a:off x="7423290" y="17257198"/>
                <a:ext cx="411668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18" idx="2"/>
                <a:endCxn id="330" idx="0"/>
              </p:cNvCxnSpPr>
              <p:nvPr/>
            </p:nvCxnSpPr>
            <p:spPr>
              <a:xfrm>
                <a:off x="7834958" y="17257198"/>
                <a:ext cx="522534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18" idx="2"/>
                <a:endCxn id="331" idx="0"/>
              </p:cNvCxnSpPr>
              <p:nvPr/>
            </p:nvCxnSpPr>
            <p:spPr>
              <a:xfrm>
                <a:off x="7834958" y="17257198"/>
                <a:ext cx="1265117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20" idx="2"/>
                <a:endCxn id="332" idx="0"/>
              </p:cNvCxnSpPr>
              <p:nvPr/>
            </p:nvCxnSpPr>
            <p:spPr>
              <a:xfrm flipH="1">
                <a:off x="10009544" y="17257198"/>
                <a:ext cx="48971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20" idx="2"/>
                <a:endCxn id="333" idx="0"/>
              </p:cNvCxnSpPr>
              <p:nvPr/>
            </p:nvCxnSpPr>
            <p:spPr>
              <a:xfrm>
                <a:off x="10499254" y="17257198"/>
                <a:ext cx="482828" cy="432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22" idx="2"/>
                <a:endCxn id="334" idx="0"/>
              </p:cNvCxnSpPr>
              <p:nvPr/>
            </p:nvCxnSpPr>
            <p:spPr>
              <a:xfrm flipH="1">
                <a:off x="11852023" y="17257198"/>
                <a:ext cx="842023" cy="4322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322" idx="2"/>
                <a:endCxn id="335" idx="0"/>
              </p:cNvCxnSpPr>
              <p:nvPr/>
            </p:nvCxnSpPr>
            <p:spPr>
              <a:xfrm>
                <a:off x="12694046" y="17257198"/>
                <a:ext cx="14802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>
                <a:stCxn id="322" idx="2"/>
                <a:endCxn id="336" idx="0"/>
              </p:cNvCxnSpPr>
              <p:nvPr/>
            </p:nvCxnSpPr>
            <p:spPr>
              <a:xfrm>
                <a:off x="12694046" y="17257198"/>
                <a:ext cx="894197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2" name="Rectangle 351"/>
              <p:cNvSpPr/>
              <p:nvPr/>
            </p:nvSpPr>
            <p:spPr>
              <a:xfrm>
                <a:off x="16321068" y="16038887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CPU</a:t>
                </a:r>
                <a:endParaRPr lang="zh-CN" altLang="en-US" sz="2400" dirty="0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16592678" y="15911381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6273958" y="16891694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Bits</a:t>
                </a:r>
                <a:endParaRPr lang="zh-CN" altLang="en-US" sz="2400" dirty="0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16792078" y="1677255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8146166" y="16891694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/>
                  <a:t>Mhz</a:t>
                </a:r>
                <a:endParaRPr lang="zh-CN" altLang="en-US" sz="2400" dirty="0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8541304" y="1677255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9919848" y="16891694"/>
                <a:ext cx="7465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Dual</a:t>
                </a:r>
                <a:endParaRPr lang="zh-CN" altLang="en-US" sz="2400" dirty="0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0235203" y="1677255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6121032" y="17683782"/>
                <a:ext cx="6569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x32</a:t>
                </a:r>
                <a:endParaRPr lang="zh-CN" altLang="en-US" sz="2400" dirty="0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7024523" y="17683782"/>
                <a:ext cx="6569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x64</a:t>
                </a:r>
                <a:endParaRPr lang="zh-CN" altLang="en-US" sz="2400" dirty="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7883437" y="17683782"/>
                <a:ext cx="62276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2.8</a:t>
                </a:r>
                <a:endParaRPr lang="zh-CN" altLang="en-US" sz="2400" dirty="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8675525" y="17671590"/>
                <a:ext cx="62276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&gt;3</a:t>
                </a:r>
                <a:endParaRPr lang="zh-CN" altLang="en-US" sz="2400" dirty="0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9429253" y="17671590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0118283" y="17671590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0780179" y="17671590"/>
                <a:ext cx="53433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</a:t>
                </a:r>
                <a:endParaRPr lang="zh-CN" altLang="en-US" sz="2400" dirty="0"/>
              </a:p>
            </p:txBody>
          </p:sp>
          <p:cxnSp>
            <p:nvCxnSpPr>
              <p:cNvPr id="367" name="Straight Connector 366"/>
              <p:cNvCxnSpPr>
                <a:stCxn id="354" idx="2"/>
                <a:endCxn id="360" idx="0"/>
              </p:cNvCxnSpPr>
              <p:nvPr/>
            </p:nvCxnSpPr>
            <p:spPr>
              <a:xfrm flipH="1">
                <a:off x="16449523" y="17251734"/>
                <a:ext cx="400499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>
                <a:stCxn id="354" idx="2"/>
                <a:endCxn id="361" idx="0"/>
              </p:cNvCxnSpPr>
              <p:nvPr/>
            </p:nvCxnSpPr>
            <p:spPr>
              <a:xfrm>
                <a:off x="16850022" y="17251734"/>
                <a:ext cx="502992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>
                <a:stCxn id="356" idx="2"/>
                <a:endCxn id="362" idx="0"/>
              </p:cNvCxnSpPr>
              <p:nvPr/>
            </p:nvCxnSpPr>
            <p:spPr>
              <a:xfrm flipH="1">
                <a:off x="18194822" y="17251734"/>
                <a:ext cx="404426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stCxn id="356" idx="2"/>
                <a:endCxn id="363" idx="0"/>
              </p:cNvCxnSpPr>
              <p:nvPr/>
            </p:nvCxnSpPr>
            <p:spPr>
              <a:xfrm>
                <a:off x="18599248" y="17251734"/>
                <a:ext cx="387662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>
                <a:stCxn id="358" idx="2"/>
                <a:endCxn id="364" idx="0"/>
              </p:cNvCxnSpPr>
              <p:nvPr/>
            </p:nvCxnSpPr>
            <p:spPr>
              <a:xfrm flipH="1">
                <a:off x="19696423" y="17251734"/>
                <a:ext cx="596724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>
                <a:stCxn id="358" idx="2"/>
                <a:endCxn id="365" idx="0"/>
              </p:cNvCxnSpPr>
              <p:nvPr/>
            </p:nvCxnSpPr>
            <p:spPr>
              <a:xfrm>
                <a:off x="20293147" y="17251734"/>
                <a:ext cx="92306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>
                <a:stCxn id="358" idx="2"/>
                <a:endCxn id="366" idx="0"/>
              </p:cNvCxnSpPr>
              <p:nvPr/>
            </p:nvCxnSpPr>
            <p:spPr>
              <a:xfrm>
                <a:off x="20293147" y="17251734"/>
                <a:ext cx="754202" cy="419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>
                <a:stCxn id="355" idx="0"/>
                <a:endCxn id="352" idx="2"/>
              </p:cNvCxnSpPr>
              <p:nvPr/>
            </p:nvCxnSpPr>
            <p:spPr>
              <a:xfrm flipH="1" flipV="1">
                <a:off x="16681108" y="16398927"/>
                <a:ext cx="199400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>
                <a:stCxn id="357" idx="0"/>
                <a:endCxn id="352" idx="2"/>
              </p:cNvCxnSpPr>
              <p:nvPr/>
            </p:nvCxnSpPr>
            <p:spPr>
              <a:xfrm flipH="1" flipV="1">
                <a:off x="16681108" y="16398927"/>
                <a:ext cx="1948626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stCxn id="359" idx="0"/>
                <a:endCxn id="352" idx="2"/>
              </p:cNvCxnSpPr>
              <p:nvPr/>
            </p:nvCxnSpPr>
            <p:spPr>
              <a:xfrm flipH="1" flipV="1">
                <a:off x="16681108" y="16398927"/>
                <a:ext cx="3642525" cy="373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9" name="Rectangle 378"/>
              <p:cNvSpPr/>
              <p:nvPr/>
            </p:nvSpPr>
            <p:spPr>
              <a:xfrm>
                <a:off x="14276794" y="16891694"/>
                <a:ext cx="1412190" cy="365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Provider</a:t>
                </a:r>
                <a:endParaRPr lang="zh-CN" altLang="en-US" sz="2400" dirty="0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4944971" y="1677255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14113718" y="17691428"/>
                <a:ext cx="78980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Intel</a:t>
                </a:r>
                <a:endParaRPr lang="zh-CN" altLang="en-US" sz="2400" dirty="0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28944" y="17683782"/>
                <a:ext cx="812966" cy="367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AMD</a:t>
                </a:r>
                <a:endParaRPr lang="zh-CN" altLang="en-US" sz="2400" dirty="0"/>
              </a:p>
            </p:txBody>
          </p:sp>
          <p:cxnSp>
            <p:nvCxnSpPr>
              <p:cNvPr id="387" name="Straight Connector 386"/>
              <p:cNvCxnSpPr>
                <a:stCxn id="352" idx="2"/>
                <a:endCxn id="381" idx="7"/>
              </p:cNvCxnSpPr>
              <p:nvPr/>
            </p:nvCxnSpPr>
            <p:spPr>
              <a:xfrm flipH="1">
                <a:off x="15095930" y="16398927"/>
                <a:ext cx="1585178" cy="394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>
                <a:stCxn id="379" idx="2"/>
                <a:endCxn id="383" idx="0"/>
              </p:cNvCxnSpPr>
              <p:nvPr/>
            </p:nvCxnSpPr>
            <p:spPr>
              <a:xfrm flipH="1">
                <a:off x="14508622" y="17257198"/>
                <a:ext cx="474267" cy="4342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>
                <a:stCxn id="379" idx="2"/>
                <a:endCxn id="385" idx="0"/>
              </p:cNvCxnSpPr>
              <p:nvPr/>
            </p:nvCxnSpPr>
            <p:spPr>
              <a:xfrm>
                <a:off x="14982889" y="17257198"/>
                <a:ext cx="452538" cy="426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3" name="Rectangle 392"/>
              <p:cNvSpPr/>
              <p:nvPr/>
            </p:nvSpPr>
            <p:spPr>
              <a:xfrm>
                <a:off x="5400750" y="18578214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Accessory</a:t>
                </a:r>
                <a:endParaRPr lang="zh-CN" altLang="en-US" sz="2400" dirty="0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6032400" y="18435084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664446" y="19298294"/>
                <a:ext cx="139989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Keyboard</a:t>
                </a:r>
                <a:endParaRPr lang="zh-CN" altLang="en-US" sz="2400" dirty="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412567" y="19298294"/>
                <a:ext cx="139989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Mouse</a:t>
                </a:r>
                <a:endParaRPr lang="zh-CN" altLang="en-US" sz="2400" dirty="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1874798" y="20078190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Port</a:t>
                </a:r>
                <a:endParaRPr lang="zh-CN" altLang="en-US" sz="2400" dirty="0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2269936" y="199590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3828350" y="20078190"/>
                <a:ext cx="128436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Layout</a:t>
                </a:r>
                <a:endParaRPr lang="zh-CN" altLang="en-US" sz="2400" dirty="0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4412590" y="199590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39676" y="20882470"/>
                <a:ext cx="134706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Wireless</a:t>
                </a:r>
                <a:endParaRPr lang="zh-CN" altLang="en-US" sz="2400" dirty="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702762" y="20882470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USB</a:t>
                </a:r>
                <a:endParaRPr lang="zh-CN" altLang="en-US" sz="2400" dirty="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2683079" y="20873059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PS/2</a:t>
                </a:r>
                <a:endParaRPr lang="zh-CN" altLang="en-US" sz="2400" dirty="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3683877" y="20882470"/>
                <a:ext cx="75292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</a:t>
                </a:r>
                <a:endParaRPr lang="zh-CN" altLang="en-US" sz="2400" dirty="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4637476" y="20882470"/>
                <a:ext cx="88171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Euro</a:t>
                </a:r>
                <a:endParaRPr lang="zh-CN" altLang="en-US" sz="2400" dirty="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696894" y="20078190"/>
                <a:ext cx="9061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Port</a:t>
                </a:r>
                <a:endParaRPr lang="zh-CN" altLang="en-US" sz="2400" dirty="0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7092032" y="199590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8836692" y="20078190"/>
                <a:ext cx="9118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Move</a:t>
                </a:r>
                <a:endParaRPr lang="zh-CN" altLang="en-US" sz="2400" dirty="0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9234686" y="199590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5599472" y="20873059"/>
                <a:ext cx="125186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Wireless</a:t>
                </a:r>
                <a:endParaRPr lang="zh-CN" altLang="en-US" sz="2400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057769" y="20873059"/>
                <a:ext cx="118789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Corded</a:t>
                </a:r>
                <a:endParaRPr lang="zh-CN" altLang="en-US" sz="2400" dirty="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8426159" y="20882470"/>
                <a:ext cx="966545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Laser</a:t>
                </a:r>
                <a:endParaRPr lang="zh-CN" altLang="en-US" sz="2400" dirty="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9548834" y="20882470"/>
                <a:ext cx="117601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Optical</a:t>
                </a:r>
                <a:endParaRPr lang="zh-CN" altLang="en-US" sz="2400" dirty="0"/>
              </a:p>
            </p:txBody>
          </p:sp>
          <p:cxnSp>
            <p:nvCxnSpPr>
              <p:cNvPr id="425" name="Straight Connector 424"/>
              <p:cNvCxnSpPr>
                <a:stCxn id="393" idx="2"/>
                <a:endCxn id="403" idx="0"/>
              </p:cNvCxnSpPr>
              <p:nvPr/>
            </p:nvCxnSpPr>
            <p:spPr>
              <a:xfrm flipH="1">
                <a:off x="3364395" y="18938254"/>
                <a:ext cx="2756435" cy="360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393" idx="2"/>
                <a:endCxn id="404" idx="0"/>
              </p:cNvCxnSpPr>
              <p:nvPr/>
            </p:nvCxnSpPr>
            <p:spPr>
              <a:xfrm>
                <a:off x="6120830" y="18938254"/>
                <a:ext cx="1991686" cy="360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stCxn id="406" idx="0"/>
                <a:endCxn id="403" idx="2"/>
              </p:cNvCxnSpPr>
              <p:nvPr/>
            </p:nvCxnSpPr>
            <p:spPr>
              <a:xfrm flipV="1">
                <a:off x="2358366" y="19658334"/>
                <a:ext cx="1006029" cy="300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stCxn id="403" idx="2"/>
                <a:endCxn id="408" idx="1"/>
              </p:cNvCxnSpPr>
              <p:nvPr/>
            </p:nvCxnSpPr>
            <p:spPr>
              <a:xfrm>
                <a:off x="3364395" y="19658334"/>
                <a:ext cx="1074095" cy="321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>
                <a:stCxn id="405" idx="2"/>
                <a:endCxn id="409" idx="0"/>
              </p:cNvCxnSpPr>
              <p:nvPr/>
            </p:nvCxnSpPr>
            <p:spPr>
              <a:xfrm flipH="1">
                <a:off x="813207" y="20438230"/>
                <a:ext cx="1514673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05" idx="2"/>
                <a:endCxn id="410" idx="0"/>
              </p:cNvCxnSpPr>
              <p:nvPr/>
            </p:nvCxnSpPr>
            <p:spPr>
              <a:xfrm flipH="1">
                <a:off x="2079223" y="20438230"/>
                <a:ext cx="248657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>
                <a:stCxn id="411" idx="0"/>
                <a:endCxn id="405" idx="2"/>
              </p:cNvCxnSpPr>
              <p:nvPr/>
            </p:nvCxnSpPr>
            <p:spPr>
              <a:xfrm flipH="1" flipV="1">
                <a:off x="2327880" y="20438230"/>
                <a:ext cx="731660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07" idx="2"/>
                <a:endCxn id="412" idx="0"/>
              </p:cNvCxnSpPr>
              <p:nvPr/>
            </p:nvCxnSpPr>
            <p:spPr>
              <a:xfrm flipH="1">
                <a:off x="4060338" y="20438230"/>
                <a:ext cx="410196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07" idx="2"/>
                <a:endCxn id="413" idx="0"/>
              </p:cNvCxnSpPr>
              <p:nvPr/>
            </p:nvCxnSpPr>
            <p:spPr>
              <a:xfrm>
                <a:off x="4470534" y="20438230"/>
                <a:ext cx="607797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>
                <a:stCxn id="415" idx="7"/>
                <a:endCxn id="404" idx="2"/>
              </p:cNvCxnSpPr>
              <p:nvPr/>
            </p:nvCxnSpPr>
            <p:spPr>
              <a:xfrm flipV="1">
                <a:off x="7242991" y="19658334"/>
                <a:ext cx="869525" cy="321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stCxn id="404" idx="2"/>
                <a:endCxn id="417" idx="0"/>
              </p:cNvCxnSpPr>
              <p:nvPr/>
            </p:nvCxnSpPr>
            <p:spPr>
              <a:xfrm>
                <a:off x="8112516" y="19658334"/>
                <a:ext cx="1210600" cy="300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>
                <a:stCxn id="414" idx="2"/>
                <a:endCxn id="418" idx="0"/>
              </p:cNvCxnSpPr>
              <p:nvPr/>
            </p:nvCxnSpPr>
            <p:spPr>
              <a:xfrm flipH="1">
                <a:off x="6225403" y="20438230"/>
                <a:ext cx="924573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>
                <a:stCxn id="414" idx="2"/>
                <a:endCxn id="419" idx="0"/>
              </p:cNvCxnSpPr>
              <p:nvPr/>
            </p:nvCxnSpPr>
            <p:spPr>
              <a:xfrm>
                <a:off x="7149976" y="20438230"/>
                <a:ext cx="501741" cy="43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20" idx="0"/>
                <a:endCxn id="416" idx="2"/>
              </p:cNvCxnSpPr>
              <p:nvPr/>
            </p:nvCxnSpPr>
            <p:spPr>
              <a:xfrm flipV="1">
                <a:off x="8909432" y="20438230"/>
                <a:ext cx="383198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21" idx="0"/>
                <a:endCxn id="416" idx="2"/>
              </p:cNvCxnSpPr>
              <p:nvPr/>
            </p:nvCxnSpPr>
            <p:spPr>
              <a:xfrm flipH="1" flipV="1">
                <a:off x="9292630" y="20438230"/>
                <a:ext cx="844213" cy="4442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2" name="Rectangle 441"/>
              <p:cNvSpPr/>
              <p:nvPr/>
            </p:nvSpPr>
            <p:spPr>
              <a:xfrm>
                <a:off x="111048" y="16052253"/>
                <a:ext cx="191418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Motherboard</a:t>
                </a:r>
                <a:endParaRPr lang="zh-CN" altLang="en-US" sz="2400" dirty="0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1010197" y="15933109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4438949" y="16069327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Chipset</a:t>
                </a:r>
                <a:endParaRPr lang="zh-CN" altLang="en-US" sz="2400" dirty="0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5070599" y="1593864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6294084" y="16057934"/>
                <a:ext cx="13472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Memory</a:t>
                </a:r>
                <a:endParaRPr lang="zh-CN" altLang="en-US" sz="24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6879303" y="15930557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921030" y="16057934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DVD-Drive</a:t>
                </a:r>
                <a:endParaRPr lang="zh-CN" altLang="en-US" sz="24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8578284" y="1593127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4" name="Elbow Connector 453"/>
              <p:cNvCxnSpPr>
                <a:stCxn id="231" idx="2"/>
                <a:endCxn id="449" idx="0"/>
              </p:cNvCxnSpPr>
              <p:nvPr/>
            </p:nvCxnSpPr>
            <p:spPr>
              <a:xfrm rot="5400000">
                <a:off x="8240065" y="14135349"/>
                <a:ext cx="522877" cy="306753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5" name="Rectangle 454"/>
              <p:cNvSpPr/>
              <p:nvPr/>
            </p:nvSpPr>
            <p:spPr>
              <a:xfrm>
                <a:off x="11233398" y="16048492"/>
                <a:ext cx="1440160" cy="36004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Keyboard</a:t>
                </a:r>
                <a:endParaRPr lang="zh-CN" altLang="en-US" sz="2400" dirty="0"/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11865048" y="1590536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4673415" y="16033062"/>
                <a:ext cx="1080120" cy="36004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Mouse</a:t>
                </a:r>
                <a:endParaRPr lang="zh-CN" altLang="en-US" sz="24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15125045" y="15902381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817770" y="19361940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Disk</a:t>
                </a:r>
                <a:endParaRPr lang="zh-CN" altLang="en-US" sz="2400" dirty="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3410057" y="19383002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Interface</a:t>
                </a:r>
                <a:endParaRPr lang="zh-CN" altLang="en-US" sz="2400" dirty="0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16345967" y="19383668"/>
                <a:ext cx="151216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Touchpad</a:t>
                </a:r>
                <a:endParaRPr lang="zh-CN" altLang="en-US" sz="2400" dirty="0"/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11161388" y="1923987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14041707" y="19252321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17013621" y="1925408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10241707" y="20080418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Solid</a:t>
                </a:r>
                <a:endParaRPr lang="zh-CN" altLang="en-US" sz="2400" dirty="0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11338247" y="20077856"/>
                <a:ext cx="113570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Normal</a:t>
                </a:r>
                <a:endParaRPr lang="zh-CN" altLang="en-US" sz="2400" dirty="0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2761984" y="20080418"/>
                <a:ext cx="7200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USB</a:t>
                </a:r>
                <a:endParaRPr lang="zh-CN" altLang="en-US" sz="2400" dirty="0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13033594" y="19971238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3681666" y="20090382"/>
                <a:ext cx="72008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SD</a:t>
                </a:r>
                <a:endParaRPr lang="zh-CN" altLang="en-US" sz="2400" dirty="0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13953276" y="1998120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4562183" y="20090382"/>
                <a:ext cx="86409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1394</a:t>
                </a:r>
                <a:endParaRPr lang="zh-CN" altLang="en-US" sz="2400" dirty="0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14905802" y="19981202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9046266" y="19383668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Network</a:t>
                </a:r>
                <a:endParaRPr lang="zh-CN" altLang="en-US" sz="2400" dirty="0"/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19641912" y="19254085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8522626" y="20070454"/>
                <a:ext cx="1299307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Ethernet</a:t>
                </a:r>
                <a:endParaRPr lang="zh-CN" altLang="en-US" sz="2400" dirty="0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20054378" y="20080418"/>
                <a:ext cx="97210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/>
                  <a:t>WiFi</a:t>
                </a:r>
                <a:endParaRPr lang="zh-CN" altLang="en-US" sz="2400" dirty="0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5714314" y="20090382"/>
                <a:ext cx="1063701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Multi</a:t>
                </a:r>
                <a:endParaRPr lang="zh-CN" altLang="en-US" sz="2400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7047884" y="20090382"/>
                <a:ext cx="1242299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Normal</a:t>
                </a:r>
                <a:endParaRPr lang="zh-CN" altLang="en-US" sz="2400" dirty="0"/>
              </a:p>
            </p:txBody>
          </p:sp>
          <p:cxnSp>
            <p:nvCxnSpPr>
              <p:cNvPr id="487" name="Straight Connector 486"/>
              <p:cNvCxnSpPr>
                <a:stCxn id="461" idx="2"/>
                <a:endCxn id="473" idx="0"/>
              </p:cNvCxnSpPr>
              <p:nvPr/>
            </p:nvCxnSpPr>
            <p:spPr>
              <a:xfrm flipH="1">
                <a:off x="10673755" y="19721980"/>
                <a:ext cx="576063" cy="358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>
                <a:stCxn id="461" idx="2"/>
                <a:endCxn id="474" idx="0"/>
              </p:cNvCxnSpPr>
              <p:nvPr/>
            </p:nvCxnSpPr>
            <p:spPr>
              <a:xfrm>
                <a:off x="11249818" y="19721980"/>
                <a:ext cx="656283" cy="355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>
                <a:stCxn id="463" idx="2"/>
                <a:endCxn id="476" idx="1"/>
              </p:cNvCxnSpPr>
              <p:nvPr/>
            </p:nvCxnSpPr>
            <p:spPr>
              <a:xfrm flipH="1">
                <a:off x="13059494" y="19743042"/>
                <a:ext cx="1070643" cy="2488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stCxn id="463" idx="2"/>
                <a:endCxn id="478" idx="0"/>
              </p:cNvCxnSpPr>
              <p:nvPr/>
            </p:nvCxnSpPr>
            <p:spPr>
              <a:xfrm flipH="1">
                <a:off x="14041706" y="19743042"/>
                <a:ext cx="88431" cy="238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>
                <a:stCxn id="463" idx="2"/>
                <a:endCxn id="480" idx="0"/>
              </p:cNvCxnSpPr>
              <p:nvPr/>
            </p:nvCxnSpPr>
            <p:spPr>
              <a:xfrm>
                <a:off x="14130137" y="19743042"/>
                <a:ext cx="864095" cy="238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>
                <a:stCxn id="466" idx="2"/>
                <a:endCxn id="485" idx="0"/>
              </p:cNvCxnSpPr>
              <p:nvPr/>
            </p:nvCxnSpPr>
            <p:spPr>
              <a:xfrm flipH="1">
                <a:off x="16246165" y="19743708"/>
                <a:ext cx="855886" cy="346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stCxn id="466" idx="2"/>
                <a:endCxn id="486" idx="0"/>
              </p:cNvCxnSpPr>
              <p:nvPr/>
            </p:nvCxnSpPr>
            <p:spPr>
              <a:xfrm>
                <a:off x="17102051" y="19743708"/>
                <a:ext cx="566983" cy="346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>
                <a:stCxn id="481" idx="2"/>
                <a:endCxn id="483" idx="0"/>
              </p:cNvCxnSpPr>
              <p:nvPr/>
            </p:nvCxnSpPr>
            <p:spPr>
              <a:xfrm flipH="1">
                <a:off x="19172280" y="19743708"/>
                <a:ext cx="558062" cy="3267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>
                <a:stCxn id="481" idx="2"/>
                <a:endCxn id="484" idx="0"/>
              </p:cNvCxnSpPr>
              <p:nvPr/>
            </p:nvCxnSpPr>
            <p:spPr>
              <a:xfrm>
                <a:off x="19730342" y="19743708"/>
                <a:ext cx="810090" cy="336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6" name="Oval 495"/>
              <p:cNvSpPr/>
              <p:nvPr/>
            </p:nvSpPr>
            <p:spPr>
              <a:xfrm>
                <a:off x="19118274" y="19946366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0414418" y="19949510"/>
                <a:ext cx="176859" cy="1408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00" name="Straight Connector 499"/>
              <p:cNvCxnSpPr>
                <a:stCxn id="467" idx="0"/>
                <a:endCxn id="509" idx="2"/>
              </p:cNvCxnSpPr>
              <p:nvPr/>
            </p:nvCxnSpPr>
            <p:spPr>
              <a:xfrm flipV="1">
                <a:off x="11249818" y="18722230"/>
                <a:ext cx="4386172" cy="517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9" name="Rectangle 508"/>
              <p:cNvSpPr/>
              <p:nvPr/>
            </p:nvSpPr>
            <p:spPr>
              <a:xfrm>
                <a:off x="15095930" y="18362190"/>
                <a:ext cx="108012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Laptop</a:t>
                </a:r>
                <a:endParaRPr lang="zh-CN" altLang="en-US" sz="2400" dirty="0"/>
              </a:p>
            </p:txBody>
          </p:sp>
          <p:cxnSp>
            <p:nvCxnSpPr>
              <p:cNvPr id="513" name="Straight Connector 512"/>
              <p:cNvCxnSpPr>
                <a:stCxn id="509" idx="2"/>
                <a:endCxn id="469" idx="7"/>
              </p:cNvCxnSpPr>
              <p:nvPr/>
            </p:nvCxnSpPr>
            <p:spPr>
              <a:xfrm flipH="1">
                <a:off x="14192666" y="18722230"/>
                <a:ext cx="1443324" cy="550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>
                <a:stCxn id="509" idx="2"/>
              </p:cNvCxnSpPr>
              <p:nvPr/>
            </p:nvCxnSpPr>
            <p:spPr>
              <a:xfrm>
                <a:off x="15635990" y="18722230"/>
                <a:ext cx="1332947" cy="517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stCxn id="509" idx="2"/>
                <a:endCxn id="482" idx="0"/>
              </p:cNvCxnSpPr>
              <p:nvPr/>
            </p:nvCxnSpPr>
            <p:spPr>
              <a:xfrm>
                <a:off x="15635990" y="18722230"/>
                <a:ext cx="4094352" cy="5318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9" name="TextBox 518"/>
              <p:cNvSpPr txBox="1"/>
              <p:nvPr/>
            </p:nvSpPr>
            <p:spPr>
              <a:xfrm>
                <a:off x="12817574" y="16017864"/>
                <a:ext cx="1774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/>
                  <a:t>(Clone Feature)</a:t>
                </a:r>
                <a:endParaRPr lang="zh-CN" altLang="en-US" sz="4800" i="1" dirty="0"/>
              </a:p>
            </p:txBody>
          </p:sp>
          <p:cxnSp>
            <p:nvCxnSpPr>
              <p:cNvPr id="521" name="Straight Connector 520"/>
              <p:cNvCxnSpPr/>
              <p:nvPr/>
            </p:nvCxnSpPr>
            <p:spPr>
              <a:xfrm>
                <a:off x="1224286" y="9361190"/>
                <a:ext cx="10525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3688947" y="9361190"/>
                <a:ext cx="7236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4949974" y="8503777"/>
                <a:ext cx="56921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8209062" y="8503777"/>
                <a:ext cx="6161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15033400" y="8503777"/>
                <a:ext cx="69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0" name="Isosceles Triangle 529"/>
              <p:cNvSpPr/>
              <p:nvPr/>
            </p:nvSpPr>
            <p:spPr>
              <a:xfrm>
                <a:off x="16530563" y="11809462"/>
                <a:ext cx="1183555" cy="14087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>
                <a:off x="19890807" y="13675574"/>
                <a:ext cx="6120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 flipH="1" flipV="1">
                <a:off x="17513008" y="13670868"/>
                <a:ext cx="677614" cy="4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15536933" y="13670868"/>
                <a:ext cx="475915" cy="47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 flipV="1">
                <a:off x="12842040" y="13670868"/>
                <a:ext cx="1123167" cy="23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12155915" y="12889582"/>
                <a:ext cx="64783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10569944" y="12889665"/>
                <a:ext cx="3918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/>
              <p:cNvCxnSpPr/>
              <p:nvPr/>
            </p:nvCxnSpPr>
            <p:spPr>
              <a:xfrm>
                <a:off x="8836692" y="12889582"/>
                <a:ext cx="3969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6454450" y="12889665"/>
                <a:ext cx="8287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>
                <a:off x="4438949" y="12889665"/>
                <a:ext cx="5110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 flipV="1">
                <a:off x="1394220" y="12883486"/>
                <a:ext cx="1198218" cy="61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1217361" y="17437218"/>
                <a:ext cx="11988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3739048" y="17437218"/>
                <a:ext cx="955413" cy="1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7200950" y="17474313"/>
                <a:ext cx="1296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/>
              <p:cNvCxnSpPr/>
              <p:nvPr/>
            </p:nvCxnSpPr>
            <p:spPr>
              <a:xfrm>
                <a:off x="10241707" y="17474313"/>
                <a:ext cx="4876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flipV="1">
                <a:off x="12273034" y="17470490"/>
                <a:ext cx="868110" cy="3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Isosceles Triangle 560"/>
              <p:cNvSpPr/>
              <p:nvPr/>
            </p:nvSpPr>
            <p:spPr>
              <a:xfrm>
                <a:off x="5101848" y="18938254"/>
                <a:ext cx="1883078" cy="18002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3" name="Straight Connector 562"/>
              <p:cNvCxnSpPr/>
              <p:nvPr/>
            </p:nvCxnSpPr>
            <p:spPr>
              <a:xfrm>
                <a:off x="1636297" y="20655644"/>
                <a:ext cx="10574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/>
              <p:cNvCxnSpPr/>
              <p:nvPr/>
            </p:nvCxnSpPr>
            <p:spPr>
              <a:xfrm>
                <a:off x="4265436" y="20660350"/>
                <a:ext cx="5341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6726903" y="20655644"/>
                <a:ext cx="6963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>
                <a:off x="9110341" y="20660350"/>
                <a:ext cx="6043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flipV="1">
                <a:off x="10940369" y="19907081"/>
                <a:ext cx="637590" cy="99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>
                <a:off x="16769537" y="19917045"/>
                <a:ext cx="6160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6" name="TextBox 575"/>
              <p:cNvSpPr txBox="1"/>
              <p:nvPr/>
            </p:nvSpPr>
            <p:spPr>
              <a:xfrm>
                <a:off x="8836910" y="9721230"/>
                <a:ext cx="250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(a) Source FM 1</a:t>
                </a:r>
                <a:endParaRPr lang="zh-CN" altLang="en-US" sz="2800" b="1" dirty="0"/>
              </a:p>
            </p:txBody>
          </p:sp>
          <p:sp>
            <p:nvSpPr>
              <p:cNvPr id="577" name="TextBox 576"/>
              <p:cNvSpPr txBox="1"/>
              <p:nvPr/>
            </p:nvSpPr>
            <p:spPr>
              <a:xfrm>
                <a:off x="8836910" y="14382586"/>
                <a:ext cx="2518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(b) Source FM 2</a:t>
                </a:r>
                <a:endParaRPr lang="zh-CN" altLang="en-US" sz="2800" b="1" dirty="0"/>
              </a:p>
            </p:txBody>
          </p:sp>
          <p:sp>
            <p:nvSpPr>
              <p:cNvPr id="578" name="TextBox 577"/>
              <p:cNvSpPr txBox="1"/>
              <p:nvPr/>
            </p:nvSpPr>
            <p:spPr>
              <a:xfrm>
                <a:off x="11517977" y="20873059"/>
                <a:ext cx="2125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(c) Target FM</a:t>
                </a:r>
                <a:endParaRPr lang="zh-CN" altLang="en-US" sz="2800" b="1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14745755" y="17472401"/>
              <a:ext cx="463403" cy="1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6633998" y="17472401"/>
              <a:ext cx="451630" cy="1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397035" y="17472402"/>
              <a:ext cx="396044" cy="1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963592" y="17472402"/>
              <a:ext cx="689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9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44366" y="1217157"/>
            <a:ext cx="12488543" cy="3569057"/>
            <a:chOff x="1944366" y="1217157"/>
            <a:chExt cx="12488543" cy="3569057"/>
          </a:xfrm>
        </p:grpSpPr>
        <p:cxnSp>
          <p:nvCxnSpPr>
            <p:cNvPr id="51" name="Straight Arrow Connector 50"/>
            <p:cNvCxnSpPr>
              <a:stCxn id="27" idx="3"/>
              <a:endCxn id="4" idx="1"/>
            </p:cNvCxnSpPr>
            <p:nvPr/>
          </p:nvCxnSpPr>
          <p:spPr>
            <a:xfrm>
              <a:off x="5128058" y="3022562"/>
              <a:ext cx="6327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330140" y="1368905"/>
              <a:ext cx="1060704" cy="758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44366" y="2755862"/>
              <a:ext cx="1577898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 smtClean="0"/>
                <a:t>Preprocessing</a:t>
              </a:r>
              <a:endParaRPr lang="en-US" sz="18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760790" y="2755862"/>
              <a:ext cx="1524000" cy="533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/>
                <a:t>Merge Refinements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258091" y="2765970"/>
              <a:ext cx="1524000" cy="533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/>
                <a:t>Merge Constraints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680308" y="2776078"/>
              <a:ext cx="1752601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/>
                <a:t>Post-processing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770" y="3438036"/>
              <a:ext cx="250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(With Rich-Refinements)</a:t>
              </a:r>
              <a:endParaRPr lang="zh-CN" alt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38658" y="2716238"/>
              <a:ext cx="914400" cy="612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Target FM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240" y="3438036"/>
              <a:ext cx="2609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1600" dirty="0" smtClean="0"/>
                <a:t>Tree Structure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1600" dirty="0" smtClean="0"/>
                <a:t>Unnamed New Features</a:t>
              </a:r>
              <a:endParaRPr lang="zh-CN" alt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61852" y="2736454"/>
              <a:ext cx="914400" cy="612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Target FM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95933" y="3456534"/>
              <a:ext cx="2505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1600" dirty="0" smtClean="0"/>
                <a:t>Tree Structure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1600" dirty="0" smtClean="0"/>
                <a:t>Cross-Tree Constraints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1600" dirty="0" smtClean="0"/>
                <a:t>Unnamed</a:t>
              </a:r>
              <a:r>
                <a:rPr lang="en-US" altLang="zh-CN" sz="1600" i="1" dirty="0" smtClean="0"/>
                <a:t> </a:t>
              </a:r>
              <a:r>
                <a:rPr lang="en-US" altLang="zh-CN" sz="1600" dirty="0" smtClean="0"/>
                <a:t>New Features</a:t>
              </a:r>
              <a:endParaRPr lang="zh-CN" altLang="en-US" sz="1600" i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1464" y="1482560"/>
              <a:ext cx="1060704" cy="758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Source FMs</a:t>
              </a:r>
              <a:endParaRPr lang="zh-CN" altLang="en-US" sz="1800" dirty="0"/>
            </a:p>
          </p:txBody>
        </p:sp>
        <p:cxnSp>
          <p:nvCxnSpPr>
            <p:cNvPr id="19" name="Straight Arrow Connector 18"/>
            <p:cNvCxnSpPr>
              <a:stCxn id="18" idx="2"/>
              <a:endCxn id="3" idx="0"/>
            </p:cNvCxnSpPr>
            <p:nvPr/>
          </p:nvCxnSpPr>
          <p:spPr>
            <a:xfrm>
              <a:off x="2731816" y="2241512"/>
              <a:ext cx="1499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3093059" y="1628864"/>
              <a:ext cx="914400" cy="612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Target FM</a:t>
              </a:r>
              <a:endParaRPr lang="zh-CN" altLang="en-US" sz="1800" dirty="0"/>
            </a:p>
          </p:txBody>
        </p:sp>
        <p:cxnSp>
          <p:nvCxnSpPr>
            <p:cNvPr id="21" name="Straight Arrow Connector 20"/>
            <p:cNvCxnSpPr>
              <a:stCxn id="6" idx="0"/>
              <a:endCxn id="20" idx="2"/>
            </p:cNvCxnSpPr>
            <p:nvPr/>
          </p:nvCxnSpPr>
          <p:spPr>
            <a:xfrm flipH="1" flipV="1">
              <a:off x="13550259" y="2241512"/>
              <a:ext cx="6350" cy="534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Document 21"/>
            <p:cNvSpPr/>
            <p:nvPr/>
          </p:nvSpPr>
          <p:spPr>
            <a:xfrm>
              <a:off x="7527904" y="1514373"/>
              <a:ext cx="1624012" cy="69532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Merging Rule Library</a:t>
              </a:r>
              <a:endParaRPr lang="zh-CN" altLang="en-US" sz="1800" dirty="0"/>
            </a:p>
          </p:txBody>
        </p:sp>
        <p:cxnSp>
          <p:nvCxnSpPr>
            <p:cNvPr id="23" name="Straight Connector 22"/>
            <p:cNvCxnSpPr>
              <a:stCxn id="4" idx="0"/>
              <a:endCxn id="22" idx="1"/>
            </p:cNvCxnSpPr>
            <p:nvPr/>
          </p:nvCxnSpPr>
          <p:spPr>
            <a:xfrm flipV="1">
              <a:off x="6522790" y="1862036"/>
              <a:ext cx="1005114" cy="8938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5" idx="0"/>
            </p:cNvCxnSpPr>
            <p:nvPr/>
          </p:nvCxnSpPr>
          <p:spPr>
            <a:xfrm>
              <a:off x="9151916" y="1862036"/>
              <a:ext cx="868175" cy="9039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927834" y="1217157"/>
              <a:ext cx="250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(With Named New Features)</a:t>
              </a:r>
              <a:endParaRPr lang="zh-CN" alt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6030" y="2520430"/>
              <a:ext cx="1060704" cy="758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67354" y="2643086"/>
              <a:ext cx="1060704" cy="758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Source FMs</a:t>
              </a:r>
              <a:endParaRPr lang="zh-CN" altLang="en-US" sz="1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229987" y="4252814"/>
              <a:ext cx="1524000" cy="533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 smtClean="0"/>
                <a:t>Automated Step</a:t>
              </a:r>
              <a:endParaRPr lang="en-US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981077" y="4252814"/>
              <a:ext cx="1396923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r>
                <a:rPr lang="en-US" sz="1800" dirty="0" smtClean="0"/>
                <a:t>Manual Step</a:t>
              </a:r>
              <a:endParaRPr lang="en-US" sz="1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92325" y="4252814"/>
              <a:ext cx="914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/>
                <a:t>Artifact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88382" y="4334848"/>
              <a:ext cx="949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LEGEND</a:t>
              </a:r>
              <a:endParaRPr lang="en-US" sz="1800" b="1" dirty="0"/>
            </a:p>
          </p:txBody>
        </p:sp>
        <p:cxnSp>
          <p:nvCxnSpPr>
            <p:cNvPr id="49" name="Straight Arrow Connector 48"/>
            <p:cNvCxnSpPr>
              <a:stCxn id="3" idx="3"/>
              <a:endCxn id="27" idx="1"/>
            </p:cNvCxnSpPr>
            <p:nvPr/>
          </p:nvCxnSpPr>
          <p:spPr>
            <a:xfrm>
              <a:off x="3522264" y="3022562"/>
              <a:ext cx="5450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" idx="3"/>
              <a:endCxn id="10" idx="1"/>
            </p:cNvCxnSpPr>
            <p:nvPr/>
          </p:nvCxnSpPr>
          <p:spPr>
            <a:xfrm>
              <a:off x="7284790" y="3022562"/>
              <a:ext cx="5538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3"/>
              <a:endCxn id="5" idx="1"/>
            </p:cNvCxnSpPr>
            <p:nvPr/>
          </p:nvCxnSpPr>
          <p:spPr>
            <a:xfrm>
              <a:off x="8753058" y="3022562"/>
              <a:ext cx="505033" cy="10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" idx="3"/>
              <a:endCxn id="14" idx="1"/>
            </p:cNvCxnSpPr>
            <p:nvPr/>
          </p:nvCxnSpPr>
          <p:spPr>
            <a:xfrm>
              <a:off x="10782091" y="3032670"/>
              <a:ext cx="479761" cy="10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4" idx="3"/>
              <a:endCxn id="6" idx="1"/>
            </p:cNvCxnSpPr>
            <p:nvPr/>
          </p:nvCxnSpPr>
          <p:spPr>
            <a:xfrm>
              <a:off x="12176252" y="304277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78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665</Words>
  <Application>Microsoft Office PowerPoint</Application>
  <PresentationFormat>Custom</PresentationFormat>
  <Paragraphs>276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26</cp:revision>
  <dcterms:created xsi:type="dcterms:W3CDTF">2011-01-23T14:17:49Z</dcterms:created>
  <dcterms:modified xsi:type="dcterms:W3CDTF">2011-03-17T10:33:19Z</dcterms:modified>
</cp:coreProperties>
</file>