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94" autoAdjust="0"/>
  </p:normalViewPr>
  <p:slideViewPr>
    <p:cSldViewPr>
      <p:cViewPr>
        <p:scale>
          <a:sx n="100" d="100"/>
          <a:sy n="100" d="100"/>
        </p:scale>
        <p:origin x="-702" y="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1/21/2011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5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1/21/2011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0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1/21/2011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1/21/2011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5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1/21/2011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0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1/21/2011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1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1/21/2011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5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1/21/2011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1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1/21/2011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3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1/21/2011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1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1/21/2011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9A0CE-5085-4190-A7A7-5AE9A1B0B1F8}" type="datetimeFigureOut">
              <a:rPr lang="en-US" smtClean="0"/>
              <a:t>1/21/2011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1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3" indent="-342883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1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37560" y="1219200"/>
            <a:ext cx="1600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Mobile Phone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85900" y="2362200"/>
            <a:ext cx="685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Calls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790700" y="2286000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2362200"/>
            <a:ext cx="685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62400" y="2362200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86100" y="3276600"/>
            <a:ext cx="762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00500" y="3276600"/>
            <a:ext cx="762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14900" y="3276600"/>
            <a:ext cx="609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HQ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40780" y="2362200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Media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676900" y="3284220"/>
            <a:ext cx="9525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43700" y="3284220"/>
            <a:ext cx="9525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MP3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962275" y="2286000"/>
            <a:ext cx="95250" cy="76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33875" y="2286000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612255" y="2286000"/>
            <a:ext cx="95250" cy="76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4" idx="2"/>
            <a:endCxn id="6" idx="0"/>
          </p:cNvCxnSpPr>
          <p:nvPr/>
        </p:nvCxnSpPr>
        <p:spPr>
          <a:xfrm flipH="1">
            <a:off x="1838325" y="1524000"/>
            <a:ext cx="2299335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15" idx="7"/>
          </p:cNvCxnSpPr>
          <p:nvPr/>
        </p:nvCxnSpPr>
        <p:spPr>
          <a:xfrm flipH="1">
            <a:off x="3043576" y="1524001"/>
            <a:ext cx="1094084" cy="773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2"/>
            <a:endCxn id="16" idx="0"/>
          </p:cNvCxnSpPr>
          <p:nvPr/>
        </p:nvCxnSpPr>
        <p:spPr>
          <a:xfrm>
            <a:off x="4137660" y="1524000"/>
            <a:ext cx="24384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2"/>
            <a:endCxn id="17" idx="0"/>
          </p:cNvCxnSpPr>
          <p:nvPr/>
        </p:nvCxnSpPr>
        <p:spPr>
          <a:xfrm>
            <a:off x="4137660" y="1524000"/>
            <a:ext cx="252222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2"/>
            <a:endCxn id="9" idx="0"/>
          </p:cNvCxnSpPr>
          <p:nvPr/>
        </p:nvCxnSpPr>
        <p:spPr>
          <a:xfrm flipH="1">
            <a:off x="3467100" y="2667000"/>
            <a:ext cx="91440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2"/>
            <a:endCxn id="10" idx="0"/>
          </p:cNvCxnSpPr>
          <p:nvPr/>
        </p:nvCxnSpPr>
        <p:spPr>
          <a:xfrm>
            <a:off x="4381500" y="2667000"/>
            <a:ext cx="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2"/>
            <a:endCxn id="11" idx="0"/>
          </p:cNvCxnSpPr>
          <p:nvPr/>
        </p:nvCxnSpPr>
        <p:spPr>
          <a:xfrm>
            <a:off x="4381500" y="2667000"/>
            <a:ext cx="83820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2"/>
            <a:endCxn id="13" idx="0"/>
          </p:cNvCxnSpPr>
          <p:nvPr/>
        </p:nvCxnSpPr>
        <p:spPr>
          <a:xfrm flipH="1">
            <a:off x="6153150" y="2667000"/>
            <a:ext cx="506730" cy="617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659879" y="2667000"/>
            <a:ext cx="560070" cy="617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9" idx="1"/>
          </p:cNvCxnSpPr>
          <p:nvPr/>
        </p:nvCxnSpPr>
        <p:spPr>
          <a:xfrm rot="16200000" flipH="1">
            <a:off x="2552700" y="2895600"/>
            <a:ext cx="762000" cy="304800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682875" y="2975610"/>
            <a:ext cx="190500" cy="148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682875" y="2975610"/>
            <a:ext cx="190500" cy="148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3" idx="2"/>
            <a:endCxn id="11" idx="2"/>
          </p:cNvCxnSpPr>
          <p:nvPr/>
        </p:nvCxnSpPr>
        <p:spPr>
          <a:xfrm rot="5400000" flipH="1">
            <a:off x="5682615" y="3118485"/>
            <a:ext cx="7620" cy="933450"/>
          </a:xfrm>
          <a:prstGeom prst="bentConnector3">
            <a:avLst>
              <a:gd name="adj1" fmla="val -3000000"/>
            </a:avLst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2873378" y="3910399"/>
            <a:ext cx="4543425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242310" y="4076700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3289935" y="3962400"/>
            <a:ext cx="0" cy="1143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352450" y="3938201"/>
            <a:ext cx="876640" cy="276995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200" dirty="0"/>
              <a:t>Mandatory</a:t>
            </a:r>
          </a:p>
        </p:txBody>
      </p:sp>
      <p:sp>
        <p:nvSpPr>
          <p:cNvPr id="55" name="Oval 54"/>
          <p:cNvSpPr/>
          <p:nvPr/>
        </p:nvSpPr>
        <p:spPr>
          <a:xfrm>
            <a:off x="3233737" y="4377114"/>
            <a:ext cx="95250" cy="76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endCxn id="55" idx="0"/>
          </p:cNvCxnSpPr>
          <p:nvPr/>
        </p:nvCxnSpPr>
        <p:spPr>
          <a:xfrm>
            <a:off x="3281362" y="4262814"/>
            <a:ext cx="0" cy="1143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343880" y="4238615"/>
            <a:ext cx="724163" cy="276995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200" dirty="0"/>
              <a:t>Optional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3924300" y="2971800"/>
            <a:ext cx="8763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533900" y="3995736"/>
            <a:ext cx="152400" cy="19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686300" y="3995736"/>
            <a:ext cx="0" cy="19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686300" y="3995735"/>
            <a:ext cx="219074" cy="21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610100" y="4105267"/>
            <a:ext cx="190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867405" y="3938200"/>
            <a:ext cx="833295" cy="276995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200" dirty="0" err="1"/>
              <a:t>Xor</a:t>
            </a:r>
            <a:r>
              <a:rPr lang="en-US" sz="1200" dirty="0"/>
              <a:t>-Group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4543418" y="4271575"/>
            <a:ext cx="152400" cy="19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695818" y="4271575"/>
            <a:ext cx="0" cy="19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95818" y="4271575"/>
            <a:ext cx="219074" cy="21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876923" y="4214039"/>
            <a:ext cx="776869" cy="276995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200" dirty="0"/>
              <a:t>Or-Group</a:t>
            </a:r>
          </a:p>
        </p:txBody>
      </p:sp>
      <p:sp>
        <p:nvSpPr>
          <p:cNvPr id="74" name="Isosceles Triangle 73"/>
          <p:cNvSpPr/>
          <p:nvPr/>
        </p:nvSpPr>
        <p:spPr>
          <a:xfrm>
            <a:off x="6413660" y="2678905"/>
            <a:ext cx="506253" cy="295276"/>
          </a:xfrm>
          <a:prstGeom prst="triangle">
            <a:avLst>
              <a:gd name="adj" fmla="val 488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>
            <a:off x="4636293" y="4288241"/>
            <a:ext cx="138113" cy="80962"/>
          </a:xfrm>
          <a:prstGeom prst="triangle">
            <a:avLst>
              <a:gd name="adj" fmla="val 3823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>
            <a:off x="5829300" y="4093559"/>
            <a:ext cx="457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981700" y="4019550"/>
            <a:ext cx="171450" cy="133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5981700" y="4019550"/>
            <a:ext cx="171450" cy="133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829300" y="4328722"/>
            <a:ext cx="4572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382191" y="3937040"/>
            <a:ext cx="723008" cy="276995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200" dirty="0"/>
              <a:t>Excludes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387466" y="4213640"/>
            <a:ext cx="726535" cy="276995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200" dirty="0"/>
              <a:t>Requires</a:t>
            </a:r>
          </a:p>
        </p:txBody>
      </p:sp>
    </p:spTree>
    <p:extLst>
      <p:ext uri="{BB962C8B-B14F-4D97-AF65-F5344CB8AC3E}">
        <p14:creationId xmlns:p14="http://schemas.microsoft.com/office/powerpoint/2010/main" val="201024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74022" y="3200400"/>
            <a:ext cx="2411357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Mobile Phone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559425" y="4027194"/>
            <a:ext cx="1628824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Utility Functions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889521" y="3924327"/>
            <a:ext cx="725362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Screen</a:t>
            </a:r>
            <a:endParaRPr lang="en-US" sz="1400" dirty="0"/>
          </a:p>
        </p:txBody>
      </p:sp>
      <p:cxnSp>
        <p:nvCxnSpPr>
          <p:cNvPr id="6" name="Straight Connector 5"/>
          <p:cNvCxnSpPr>
            <a:stCxn id="3" idx="0"/>
            <a:endCxn id="28" idx="2"/>
          </p:cNvCxnSpPr>
          <p:nvPr/>
        </p:nvCxnSpPr>
        <p:spPr>
          <a:xfrm flipV="1">
            <a:off x="1373837" y="3653646"/>
            <a:ext cx="3357270" cy="37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68853" y="4756988"/>
            <a:ext cx="703888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Calls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589067" y="4693527"/>
            <a:ext cx="79325" cy="634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sp>
        <p:nvSpPr>
          <p:cNvPr id="9" name="Rectangle 8"/>
          <p:cNvSpPr/>
          <p:nvPr/>
        </p:nvSpPr>
        <p:spPr>
          <a:xfrm>
            <a:off x="1136432" y="4756988"/>
            <a:ext cx="1045949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Messaging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1627676" y="4693527"/>
            <a:ext cx="79325" cy="634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cxnSp>
        <p:nvCxnSpPr>
          <p:cNvPr id="11" name="Straight Connector 10"/>
          <p:cNvCxnSpPr>
            <a:stCxn id="41" idx="2"/>
            <a:endCxn id="8" idx="0"/>
          </p:cNvCxnSpPr>
          <p:nvPr/>
        </p:nvCxnSpPr>
        <p:spPr>
          <a:xfrm flipH="1">
            <a:off x="628730" y="4487916"/>
            <a:ext cx="738811" cy="205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1" idx="2"/>
            <a:endCxn id="10" idx="0"/>
          </p:cNvCxnSpPr>
          <p:nvPr/>
        </p:nvCxnSpPr>
        <p:spPr>
          <a:xfrm>
            <a:off x="1367541" y="4487916"/>
            <a:ext cx="299798" cy="205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3590" y="5483607"/>
            <a:ext cx="931330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SMS Text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803695" y="5486781"/>
            <a:ext cx="601943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MMS</a:t>
            </a:r>
            <a:endParaRPr lang="en-US" sz="1400" dirty="0"/>
          </a:p>
        </p:txBody>
      </p:sp>
      <p:cxnSp>
        <p:nvCxnSpPr>
          <p:cNvPr id="15" name="Straight Connector 14"/>
          <p:cNvCxnSpPr>
            <a:stCxn id="29" idx="3"/>
            <a:endCxn id="13" idx="0"/>
          </p:cNvCxnSpPr>
          <p:nvPr/>
        </p:nvCxnSpPr>
        <p:spPr>
          <a:xfrm flipH="1">
            <a:off x="1099255" y="5205341"/>
            <a:ext cx="560151" cy="278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9" idx="3"/>
            <a:endCxn id="14" idx="0"/>
          </p:cNvCxnSpPr>
          <p:nvPr/>
        </p:nvCxnSpPr>
        <p:spPr>
          <a:xfrm>
            <a:off x="1659406" y="5205341"/>
            <a:ext cx="445261" cy="28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86219" y="4661797"/>
            <a:ext cx="457869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OS</a:t>
            </a:r>
            <a:endParaRPr lang="en-US" sz="1400" dirty="0"/>
          </a:p>
        </p:txBody>
      </p:sp>
      <p:sp>
        <p:nvSpPr>
          <p:cNvPr id="28" name="Flowchart: Decision 27"/>
          <p:cNvSpPr/>
          <p:nvPr/>
        </p:nvSpPr>
        <p:spPr>
          <a:xfrm>
            <a:off x="4651516" y="3446765"/>
            <a:ext cx="159180" cy="20688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 sz="1400"/>
          </a:p>
        </p:txBody>
      </p:sp>
      <p:sp>
        <p:nvSpPr>
          <p:cNvPr id="29" name="Isosceles Triangle 28"/>
          <p:cNvSpPr/>
          <p:nvPr/>
        </p:nvSpPr>
        <p:spPr>
          <a:xfrm>
            <a:off x="1532486" y="5014961"/>
            <a:ext cx="253841" cy="19038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 sz="1400"/>
          </a:p>
        </p:txBody>
      </p:sp>
      <p:sp>
        <p:nvSpPr>
          <p:cNvPr id="30" name="Rectangle 29"/>
          <p:cNvSpPr/>
          <p:nvPr/>
        </p:nvSpPr>
        <p:spPr>
          <a:xfrm>
            <a:off x="3478030" y="3943488"/>
            <a:ext cx="725362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System</a:t>
            </a:r>
            <a:endParaRPr lang="en-US" sz="1400" dirty="0"/>
          </a:p>
        </p:txBody>
      </p:sp>
      <p:cxnSp>
        <p:nvCxnSpPr>
          <p:cNvPr id="33" name="Straight Connector 32"/>
          <p:cNvCxnSpPr>
            <a:stCxn id="28" idx="2"/>
            <a:endCxn id="30" idx="0"/>
          </p:cNvCxnSpPr>
          <p:nvPr/>
        </p:nvCxnSpPr>
        <p:spPr>
          <a:xfrm flipH="1">
            <a:off x="3840711" y="3653646"/>
            <a:ext cx="890395" cy="289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407467" y="3963734"/>
            <a:ext cx="79325" cy="634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sp>
        <p:nvSpPr>
          <p:cNvPr id="36" name="Oval 35"/>
          <p:cNvSpPr/>
          <p:nvPr/>
        </p:nvSpPr>
        <p:spPr>
          <a:xfrm>
            <a:off x="6235204" y="3868544"/>
            <a:ext cx="79325" cy="634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sp>
        <p:nvSpPr>
          <p:cNvPr id="37" name="Oval 36"/>
          <p:cNvSpPr/>
          <p:nvPr/>
        </p:nvSpPr>
        <p:spPr>
          <a:xfrm>
            <a:off x="3774228" y="3900274"/>
            <a:ext cx="79325" cy="634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sp>
        <p:nvSpPr>
          <p:cNvPr id="39" name="Oval 38"/>
          <p:cNvSpPr/>
          <p:nvPr/>
        </p:nvSpPr>
        <p:spPr>
          <a:xfrm>
            <a:off x="1064328" y="5423321"/>
            <a:ext cx="79325" cy="634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sp>
        <p:nvSpPr>
          <p:cNvPr id="40" name="Oval 39"/>
          <p:cNvSpPr/>
          <p:nvPr/>
        </p:nvSpPr>
        <p:spPr>
          <a:xfrm>
            <a:off x="2025342" y="5423321"/>
            <a:ext cx="79325" cy="6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sp>
        <p:nvSpPr>
          <p:cNvPr id="41" name="Flowchart: Decision 40"/>
          <p:cNvSpPr/>
          <p:nvPr/>
        </p:nvSpPr>
        <p:spPr>
          <a:xfrm>
            <a:off x="1287950" y="4281036"/>
            <a:ext cx="159180" cy="20688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 sz="1400"/>
          </a:p>
        </p:txBody>
      </p:sp>
      <p:sp>
        <p:nvSpPr>
          <p:cNvPr id="42" name="Isosceles Triangle 41"/>
          <p:cNvSpPr/>
          <p:nvPr/>
        </p:nvSpPr>
        <p:spPr>
          <a:xfrm>
            <a:off x="7016144" y="5112365"/>
            <a:ext cx="253841" cy="19038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 sz="1400"/>
          </a:p>
        </p:txBody>
      </p:sp>
      <p:sp>
        <p:nvSpPr>
          <p:cNvPr id="43" name="Rectangle 42"/>
          <p:cNvSpPr/>
          <p:nvPr/>
        </p:nvSpPr>
        <p:spPr>
          <a:xfrm>
            <a:off x="6531175" y="5588318"/>
            <a:ext cx="634627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Touch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7261919" y="5588318"/>
            <a:ext cx="1014415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Non-touch</a:t>
            </a:r>
            <a:endParaRPr lang="en-US" sz="1400" dirty="0"/>
          </a:p>
        </p:txBody>
      </p:sp>
      <p:cxnSp>
        <p:nvCxnSpPr>
          <p:cNvPr id="45" name="Straight Connector 44"/>
          <p:cNvCxnSpPr>
            <a:stCxn id="42" idx="3"/>
            <a:endCxn id="43" idx="0"/>
          </p:cNvCxnSpPr>
          <p:nvPr/>
        </p:nvCxnSpPr>
        <p:spPr>
          <a:xfrm flipH="1">
            <a:off x="6848489" y="5302746"/>
            <a:ext cx="294575" cy="285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3"/>
            <a:endCxn id="44" idx="0"/>
          </p:cNvCxnSpPr>
          <p:nvPr/>
        </p:nvCxnSpPr>
        <p:spPr>
          <a:xfrm>
            <a:off x="7143064" y="5302746"/>
            <a:ext cx="626063" cy="285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988110" y="5440244"/>
            <a:ext cx="4394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lowchart: Decision 47"/>
          <p:cNvSpPr/>
          <p:nvPr/>
        </p:nvSpPr>
        <p:spPr>
          <a:xfrm>
            <a:off x="3747446" y="4197330"/>
            <a:ext cx="159180" cy="20688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 sz="1400"/>
          </a:p>
        </p:txBody>
      </p:sp>
      <p:cxnSp>
        <p:nvCxnSpPr>
          <p:cNvPr id="49" name="Straight Connector 48"/>
          <p:cNvCxnSpPr>
            <a:stCxn id="48" idx="2"/>
            <a:endCxn id="17" idx="0"/>
          </p:cNvCxnSpPr>
          <p:nvPr/>
        </p:nvCxnSpPr>
        <p:spPr>
          <a:xfrm>
            <a:off x="3827036" y="4404210"/>
            <a:ext cx="388117" cy="25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5163953" y="3454241"/>
            <a:ext cx="253841" cy="206881"/>
            <a:chOff x="6934200" y="3275838"/>
            <a:chExt cx="304800" cy="24841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7086600" y="3275838"/>
              <a:ext cx="0" cy="2484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934200" y="3352800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934200" y="3438144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4808028" y="3930673"/>
            <a:ext cx="888444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Standard</a:t>
            </a:r>
            <a:endParaRPr lang="en-US" sz="1400" dirty="0"/>
          </a:p>
        </p:txBody>
      </p:sp>
      <p:cxnSp>
        <p:nvCxnSpPr>
          <p:cNvPr id="58" name="Straight Connector 57"/>
          <p:cNvCxnSpPr>
            <a:endCxn id="59" idx="0"/>
          </p:cNvCxnSpPr>
          <p:nvPr/>
        </p:nvCxnSpPr>
        <p:spPr>
          <a:xfrm flipH="1">
            <a:off x="5171946" y="3661122"/>
            <a:ext cx="118928" cy="237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132283" y="3898943"/>
            <a:ext cx="79325" cy="634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sp>
        <p:nvSpPr>
          <p:cNvPr id="63" name="Rectangle 62"/>
          <p:cNvSpPr/>
          <p:nvPr/>
        </p:nvSpPr>
        <p:spPr>
          <a:xfrm>
            <a:off x="4554187" y="4572953"/>
            <a:ext cx="705928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CDMA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5401273" y="4572953"/>
            <a:ext cx="705928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GSM</a:t>
            </a:r>
            <a:endParaRPr lang="en-US" sz="1400" dirty="0"/>
          </a:p>
        </p:txBody>
      </p:sp>
      <p:sp>
        <p:nvSpPr>
          <p:cNvPr id="67" name="Isosceles Triangle 66"/>
          <p:cNvSpPr/>
          <p:nvPr/>
        </p:nvSpPr>
        <p:spPr>
          <a:xfrm>
            <a:off x="5125330" y="4184514"/>
            <a:ext cx="253841" cy="19038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 sz="1400"/>
          </a:p>
        </p:txBody>
      </p:sp>
      <p:cxnSp>
        <p:nvCxnSpPr>
          <p:cNvPr id="69" name="Straight Connector 68"/>
          <p:cNvCxnSpPr>
            <a:stCxn id="67" idx="3"/>
            <a:endCxn id="63" idx="0"/>
          </p:cNvCxnSpPr>
          <p:nvPr/>
        </p:nvCxnSpPr>
        <p:spPr>
          <a:xfrm flipH="1">
            <a:off x="4907151" y="4374895"/>
            <a:ext cx="345099" cy="198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7" idx="3"/>
            <a:endCxn id="64" idx="0"/>
          </p:cNvCxnSpPr>
          <p:nvPr/>
        </p:nvCxnSpPr>
        <p:spPr>
          <a:xfrm>
            <a:off x="5252250" y="4374895"/>
            <a:ext cx="501987" cy="198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Isosceles Triangle 71"/>
          <p:cNvSpPr/>
          <p:nvPr/>
        </p:nvSpPr>
        <p:spPr>
          <a:xfrm>
            <a:off x="5082345" y="4382572"/>
            <a:ext cx="399745" cy="91352"/>
          </a:xfrm>
          <a:prstGeom prst="triangle">
            <a:avLst>
              <a:gd name="adj" fmla="val 4610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2" name="Rectangle 81"/>
          <p:cNvSpPr/>
          <p:nvPr/>
        </p:nvSpPr>
        <p:spPr>
          <a:xfrm>
            <a:off x="3298466" y="4661797"/>
            <a:ext cx="508538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Java</a:t>
            </a:r>
            <a:endParaRPr lang="en-US" sz="1400" dirty="0"/>
          </a:p>
        </p:txBody>
      </p:sp>
      <p:cxnSp>
        <p:nvCxnSpPr>
          <p:cNvPr id="85" name="Straight Connector 84"/>
          <p:cNvCxnSpPr>
            <a:stCxn id="48" idx="2"/>
            <a:endCxn id="82" idx="0"/>
          </p:cNvCxnSpPr>
          <p:nvPr/>
        </p:nvCxnSpPr>
        <p:spPr>
          <a:xfrm flipH="1">
            <a:off x="3552735" y="4404210"/>
            <a:ext cx="274301" cy="25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363042" y="4756988"/>
            <a:ext cx="679178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Game</a:t>
            </a:r>
            <a:endParaRPr lang="en-US" sz="1400" dirty="0"/>
          </a:p>
        </p:txBody>
      </p:sp>
      <p:cxnSp>
        <p:nvCxnSpPr>
          <p:cNvPr id="89" name="Straight Connector 88"/>
          <p:cNvCxnSpPr>
            <a:stCxn id="41" idx="2"/>
            <a:endCxn id="87" idx="0"/>
          </p:cNvCxnSpPr>
          <p:nvPr/>
        </p:nvCxnSpPr>
        <p:spPr>
          <a:xfrm>
            <a:off x="1367541" y="4487916"/>
            <a:ext cx="1335091" cy="269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7" idx="2"/>
            <a:endCxn id="82" idx="2"/>
          </p:cNvCxnSpPr>
          <p:nvPr/>
        </p:nvCxnSpPr>
        <p:spPr>
          <a:xfrm rot="5400000" flipH="1" flipV="1">
            <a:off x="3080088" y="4538181"/>
            <a:ext cx="95190" cy="850104"/>
          </a:xfrm>
          <a:prstGeom prst="bentConnector3">
            <a:avLst>
              <a:gd name="adj1" fmla="val -200000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579650" y="5480435"/>
            <a:ext cx="601943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Email</a:t>
            </a:r>
            <a:endParaRPr lang="en-US" sz="1400" dirty="0"/>
          </a:p>
        </p:txBody>
      </p:sp>
      <p:sp>
        <p:nvSpPr>
          <p:cNvPr id="96" name="Oval 95"/>
          <p:cNvSpPr/>
          <p:nvPr/>
        </p:nvSpPr>
        <p:spPr>
          <a:xfrm>
            <a:off x="2801296" y="5416975"/>
            <a:ext cx="79325" cy="6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cxnSp>
        <p:nvCxnSpPr>
          <p:cNvPr id="98" name="Straight Connector 97"/>
          <p:cNvCxnSpPr>
            <a:stCxn id="29" idx="3"/>
            <a:endCxn id="96" idx="0"/>
          </p:cNvCxnSpPr>
          <p:nvPr/>
        </p:nvCxnSpPr>
        <p:spPr>
          <a:xfrm>
            <a:off x="1659406" y="5205341"/>
            <a:ext cx="1181553" cy="211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8" idx="2"/>
            <a:endCxn id="36" idx="1"/>
          </p:cNvCxnSpPr>
          <p:nvPr/>
        </p:nvCxnSpPr>
        <p:spPr>
          <a:xfrm>
            <a:off x="4731107" y="3653646"/>
            <a:ext cx="1515714" cy="224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334480" y="5395391"/>
            <a:ext cx="793254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Android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3298466" y="5395391"/>
            <a:ext cx="920174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Symbian</a:t>
            </a:r>
            <a:endParaRPr lang="en-US" sz="1400" dirty="0"/>
          </a:p>
        </p:txBody>
      </p:sp>
      <p:cxnSp>
        <p:nvCxnSpPr>
          <p:cNvPr id="70" name="Straight Connector 69"/>
          <p:cNvCxnSpPr>
            <a:stCxn id="75" idx="3"/>
            <a:endCxn id="68" idx="0"/>
          </p:cNvCxnSpPr>
          <p:nvPr/>
        </p:nvCxnSpPr>
        <p:spPr>
          <a:xfrm flipH="1">
            <a:off x="3758553" y="5113951"/>
            <a:ext cx="461992" cy="28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5" idx="3"/>
            <a:endCxn id="66" idx="0"/>
          </p:cNvCxnSpPr>
          <p:nvPr/>
        </p:nvCxnSpPr>
        <p:spPr>
          <a:xfrm>
            <a:off x="4220545" y="5113951"/>
            <a:ext cx="510561" cy="28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041347" y="5228810"/>
            <a:ext cx="3894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Isosceles Triangle 74"/>
          <p:cNvSpPr/>
          <p:nvPr/>
        </p:nvSpPr>
        <p:spPr>
          <a:xfrm>
            <a:off x="4093624" y="4923570"/>
            <a:ext cx="253841" cy="19038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 sz="1400"/>
          </a:p>
        </p:txBody>
      </p:sp>
      <p:grpSp>
        <p:nvGrpSpPr>
          <p:cNvPr id="76" name="Group 75"/>
          <p:cNvGrpSpPr/>
          <p:nvPr/>
        </p:nvGrpSpPr>
        <p:grpSpPr>
          <a:xfrm>
            <a:off x="6147946" y="4188489"/>
            <a:ext cx="253841" cy="206881"/>
            <a:chOff x="6934200" y="3275838"/>
            <a:chExt cx="304800" cy="248412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7086600" y="3275838"/>
              <a:ext cx="0" cy="2484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934200" y="3352800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934200" y="3438144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Isosceles Triangle 79"/>
          <p:cNvSpPr/>
          <p:nvPr/>
        </p:nvSpPr>
        <p:spPr>
          <a:xfrm>
            <a:off x="5894105" y="5361183"/>
            <a:ext cx="253841" cy="19038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 sz="1400"/>
          </a:p>
        </p:txBody>
      </p:sp>
      <p:sp>
        <p:nvSpPr>
          <p:cNvPr id="81" name="Rectangle 80"/>
          <p:cNvSpPr/>
          <p:nvPr/>
        </p:nvSpPr>
        <p:spPr>
          <a:xfrm>
            <a:off x="5400866" y="5842159"/>
            <a:ext cx="572225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Basic</a:t>
            </a:r>
            <a:endParaRPr lang="en-US" sz="1400" dirty="0"/>
          </a:p>
        </p:txBody>
      </p:sp>
      <p:sp>
        <p:nvSpPr>
          <p:cNvPr id="83" name="Rectangle 82"/>
          <p:cNvSpPr/>
          <p:nvPr/>
        </p:nvSpPr>
        <p:spPr>
          <a:xfrm>
            <a:off x="6089168" y="5837136"/>
            <a:ext cx="414582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HQ</a:t>
            </a:r>
            <a:endParaRPr lang="en-US" sz="1400" dirty="0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5695250" y="5551565"/>
            <a:ext cx="325775" cy="285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83" idx="0"/>
          </p:cNvCxnSpPr>
          <p:nvPr/>
        </p:nvCxnSpPr>
        <p:spPr>
          <a:xfrm>
            <a:off x="6021025" y="5551565"/>
            <a:ext cx="275434" cy="285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858137" y="5689062"/>
            <a:ext cx="289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726439" y="4890521"/>
            <a:ext cx="767850" cy="460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Display Quality</a:t>
            </a:r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6614883" y="4638001"/>
            <a:ext cx="767850" cy="460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Touch-ability</a:t>
            </a:r>
            <a:endParaRPr lang="en-US" sz="1400" dirty="0"/>
          </a:p>
        </p:txBody>
      </p:sp>
      <p:sp>
        <p:nvSpPr>
          <p:cNvPr id="92" name="Oval 91"/>
          <p:cNvSpPr/>
          <p:nvPr/>
        </p:nvSpPr>
        <p:spPr>
          <a:xfrm>
            <a:off x="6096706" y="4852178"/>
            <a:ext cx="79325" cy="634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sp>
        <p:nvSpPr>
          <p:cNvPr id="94" name="Oval 93"/>
          <p:cNvSpPr/>
          <p:nvPr/>
        </p:nvSpPr>
        <p:spPr>
          <a:xfrm>
            <a:off x="6930084" y="4587233"/>
            <a:ext cx="79325" cy="634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cxnSp>
        <p:nvCxnSpPr>
          <p:cNvPr id="21" name="Straight Connector 20"/>
          <p:cNvCxnSpPr>
            <a:endCxn id="92" idx="7"/>
          </p:cNvCxnSpPr>
          <p:nvPr/>
        </p:nvCxnSpPr>
        <p:spPr>
          <a:xfrm flipH="1">
            <a:off x="6164415" y="4395370"/>
            <a:ext cx="110452" cy="466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74867" y="4384476"/>
            <a:ext cx="674810" cy="202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7521787" y="4630648"/>
            <a:ext cx="839603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Camera</a:t>
            </a:r>
            <a:endParaRPr lang="en-US" sz="1400" dirty="0"/>
          </a:p>
        </p:txBody>
      </p:sp>
      <p:sp>
        <p:nvSpPr>
          <p:cNvPr id="109" name="Oval 108"/>
          <p:cNvSpPr/>
          <p:nvPr/>
        </p:nvSpPr>
        <p:spPr>
          <a:xfrm>
            <a:off x="8057772" y="4567187"/>
            <a:ext cx="79325" cy="6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sp>
        <p:nvSpPr>
          <p:cNvPr id="110" name="Rectangle 109"/>
          <p:cNvSpPr/>
          <p:nvPr/>
        </p:nvSpPr>
        <p:spPr>
          <a:xfrm>
            <a:off x="8439986" y="4630648"/>
            <a:ext cx="577574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MP3</a:t>
            </a:r>
            <a:endParaRPr lang="en-US" sz="1400" dirty="0"/>
          </a:p>
        </p:txBody>
      </p:sp>
      <p:sp>
        <p:nvSpPr>
          <p:cNvPr id="111" name="Oval 110"/>
          <p:cNvSpPr/>
          <p:nvPr/>
        </p:nvSpPr>
        <p:spPr>
          <a:xfrm>
            <a:off x="8689110" y="4567187"/>
            <a:ext cx="79325" cy="6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cxnSp>
        <p:nvCxnSpPr>
          <p:cNvPr id="112" name="Straight Connector 111"/>
          <p:cNvCxnSpPr>
            <a:stCxn id="116" idx="3"/>
            <a:endCxn id="109" idx="0"/>
          </p:cNvCxnSpPr>
          <p:nvPr/>
        </p:nvCxnSpPr>
        <p:spPr>
          <a:xfrm flipH="1">
            <a:off x="8097435" y="4351422"/>
            <a:ext cx="200495" cy="215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6" idx="3"/>
            <a:endCxn id="111" idx="0"/>
          </p:cNvCxnSpPr>
          <p:nvPr/>
        </p:nvCxnSpPr>
        <p:spPr>
          <a:xfrm>
            <a:off x="8297930" y="4351422"/>
            <a:ext cx="430843" cy="215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7959165" y="3900854"/>
            <a:ext cx="698063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Media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>
          <a:xfrm>
            <a:off x="8234055" y="3842409"/>
            <a:ext cx="79325" cy="6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sp>
        <p:nvSpPr>
          <p:cNvPr id="116" name="Isosceles Triangle 115"/>
          <p:cNvSpPr/>
          <p:nvPr/>
        </p:nvSpPr>
        <p:spPr>
          <a:xfrm>
            <a:off x="8171010" y="4161041"/>
            <a:ext cx="253841" cy="19038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 sz="1400"/>
          </a:p>
        </p:txBody>
      </p:sp>
      <p:cxnSp>
        <p:nvCxnSpPr>
          <p:cNvPr id="31" name="Straight Connector 30"/>
          <p:cNvCxnSpPr>
            <a:stCxn id="28" idx="2"/>
            <a:endCxn id="115" idx="0"/>
          </p:cNvCxnSpPr>
          <p:nvPr/>
        </p:nvCxnSpPr>
        <p:spPr>
          <a:xfrm>
            <a:off x="4731107" y="3653646"/>
            <a:ext cx="3542611" cy="188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50304" y="533400"/>
            <a:ext cx="4407396" cy="1932592"/>
            <a:chOff x="558454" y="304800"/>
            <a:chExt cx="6951150" cy="3048000"/>
          </a:xfrm>
        </p:grpSpPr>
        <p:sp>
          <p:nvSpPr>
            <p:cNvPr id="124" name="Rectangle 123"/>
            <p:cNvSpPr/>
            <p:nvPr/>
          </p:nvSpPr>
          <p:spPr>
            <a:xfrm>
              <a:off x="3200400" y="304800"/>
              <a:ext cx="1600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50" dirty="0" smtClean="0"/>
                <a:t>Mobile Phone</a:t>
              </a:r>
              <a:endParaRPr lang="en-US" sz="10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77504" y="1295400"/>
              <a:ext cx="1955811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50" dirty="0" smtClean="0"/>
                <a:t>Utility Functions</a:t>
              </a:r>
              <a:endParaRPr lang="en-US" sz="105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472421" y="1286182"/>
              <a:ext cx="870979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50" dirty="0" smtClean="0"/>
                <a:t>Screen</a:t>
              </a:r>
              <a:endParaRPr lang="en-US" sz="105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354984" y="3048000"/>
              <a:ext cx="1112523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50" dirty="0" smtClean="0"/>
                <a:t>Android</a:t>
              </a:r>
              <a:endParaRPr lang="en-US" sz="1050" dirty="0"/>
            </a:p>
          </p:txBody>
        </p:sp>
        <p:cxnSp>
          <p:nvCxnSpPr>
            <p:cNvPr id="128" name="Straight Connector 127"/>
            <p:cNvCxnSpPr>
              <a:stCxn id="125" idx="0"/>
              <a:endCxn id="150" idx="2"/>
            </p:cNvCxnSpPr>
            <p:nvPr/>
          </p:nvCxnSpPr>
          <p:spPr>
            <a:xfrm flipV="1">
              <a:off x="1555410" y="858012"/>
              <a:ext cx="2461537" cy="437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558454" y="2171700"/>
              <a:ext cx="84519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50" dirty="0" smtClean="0"/>
                <a:t>Calls</a:t>
              </a:r>
              <a:endParaRPr lang="en-US" sz="1050" dirty="0"/>
            </a:p>
          </p:txBody>
        </p:sp>
        <p:sp>
          <p:nvSpPr>
            <p:cNvPr id="130" name="Oval 129"/>
            <p:cNvSpPr/>
            <p:nvPr/>
          </p:nvSpPr>
          <p:spPr>
            <a:xfrm>
              <a:off x="942951" y="20955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5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600200" y="2171700"/>
              <a:ext cx="125592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50" dirty="0" smtClean="0"/>
                <a:t>Messaging</a:t>
              </a:r>
              <a:endParaRPr lang="en-US" sz="1050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2190062" y="20955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33" name="Straight Connector 132"/>
            <p:cNvCxnSpPr>
              <a:stCxn id="163" idx="2"/>
              <a:endCxn id="130" idx="0"/>
            </p:cNvCxnSpPr>
            <p:nvPr/>
          </p:nvCxnSpPr>
          <p:spPr>
            <a:xfrm flipH="1">
              <a:off x="990576" y="1848612"/>
              <a:ext cx="557274" cy="246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63" idx="2"/>
              <a:endCxn id="132" idx="0"/>
            </p:cNvCxnSpPr>
            <p:nvPr/>
          </p:nvCxnSpPr>
          <p:spPr>
            <a:xfrm>
              <a:off x="1547850" y="1848612"/>
              <a:ext cx="689837" cy="246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996412" y="3044189"/>
              <a:ext cx="1118295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50" dirty="0" smtClean="0"/>
                <a:t>SMS Text</a:t>
              </a:r>
              <a:endParaRPr lang="en-US" sz="105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401416" y="3048000"/>
              <a:ext cx="79898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50" dirty="0" smtClean="0"/>
                <a:t>MMS</a:t>
              </a:r>
              <a:endParaRPr lang="en-US" sz="1050" dirty="0"/>
            </a:p>
          </p:txBody>
        </p:sp>
        <p:cxnSp>
          <p:nvCxnSpPr>
            <p:cNvPr id="137" name="Straight Connector 136"/>
            <p:cNvCxnSpPr>
              <a:stCxn id="151" idx="3"/>
              <a:endCxn id="135" idx="0"/>
            </p:cNvCxnSpPr>
            <p:nvPr/>
          </p:nvCxnSpPr>
          <p:spPr>
            <a:xfrm flipH="1">
              <a:off x="1555560" y="2710061"/>
              <a:ext cx="672602" cy="334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51" idx="3"/>
              <a:endCxn id="136" idx="0"/>
            </p:cNvCxnSpPr>
            <p:nvPr/>
          </p:nvCxnSpPr>
          <p:spPr>
            <a:xfrm>
              <a:off x="2228163" y="2710060"/>
              <a:ext cx="572746" cy="3379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5023294" y="2171700"/>
              <a:ext cx="549786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50" dirty="0" smtClean="0"/>
                <a:t>OS</a:t>
              </a: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191000" y="3048000"/>
              <a:ext cx="1033329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50" dirty="0" smtClean="0"/>
                <a:t>Symbian</a:t>
              </a:r>
              <a:endParaRPr lang="en-US" sz="1050" dirty="0"/>
            </a:p>
          </p:txBody>
        </p:sp>
        <p:cxnSp>
          <p:nvCxnSpPr>
            <p:cNvPr id="141" name="Straight Connector 140"/>
            <p:cNvCxnSpPr>
              <a:stCxn id="173" idx="3"/>
              <a:endCxn id="140" idx="0"/>
            </p:cNvCxnSpPr>
            <p:nvPr/>
          </p:nvCxnSpPr>
          <p:spPr>
            <a:xfrm flipH="1">
              <a:off x="4707665" y="2710060"/>
              <a:ext cx="590522" cy="3379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73" idx="3"/>
              <a:endCxn id="127" idx="0"/>
            </p:cNvCxnSpPr>
            <p:nvPr/>
          </p:nvCxnSpPr>
          <p:spPr>
            <a:xfrm>
              <a:off x="5298187" y="2710060"/>
              <a:ext cx="613058" cy="3379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083015" y="2847978"/>
              <a:ext cx="4676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/>
            <p:nvPr/>
          </p:nvSpPr>
          <p:spPr>
            <a:xfrm>
              <a:off x="5773646" y="2171701"/>
              <a:ext cx="94428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00" dirty="0" smtClean="0"/>
                <a:t>Camera</a:t>
              </a:r>
              <a:endParaRPr lang="en-US" sz="1000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6230098" y="2095500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5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816083" y="2171701"/>
              <a:ext cx="693521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50" dirty="0" smtClean="0"/>
                <a:t>MP3</a:t>
              </a:r>
              <a:endParaRPr lang="en-US" sz="1050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7175310" y="2095500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48" name="Straight Connector 147"/>
            <p:cNvCxnSpPr>
              <a:stCxn id="172" idx="3"/>
              <a:endCxn id="145" idx="0"/>
            </p:cNvCxnSpPr>
            <p:nvPr/>
          </p:nvCxnSpPr>
          <p:spPr>
            <a:xfrm flipH="1">
              <a:off x="6277723" y="1836420"/>
              <a:ext cx="427877" cy="259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72" idx="3"/>
              <a:endCxn id="147" idx="0"/>
            </p:cNvCxnSpPr>
            <p:nvPr/>
          </p:nvCxnSpPr>
          <p:spPr>
            <a:xfrm>
              <a:off x="6705600" y="1836420"/>
              <a:ext cx="517335" cy="259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Flowchart: Decision 149"/>
            <p:cNvSpPr/>
            <p:nvPr/>
          </p:nvSpPr>
          <p:spPr>
            <a:xfrm>
              <a:off x="3921379" y="609600"/>
              <a:ext cx="191135" cy="2484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050"/>
            </a:p>
          </p:txBody>
        </p:sp>
        <p:sp>
          <p:nvSpPr>
            <p:cNvPr id="151" name="Isosceles Triangle 150"/>
            <p:cNvSpPr/>
            <p:nvPr/>
          </p:nvSpPr>
          <p:spPr>
            <a:xfrm>
              <a:off x="2075762" y="2481461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05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729077" y="1295399"/>
              <a:ext cx="116642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50" dirty="0" smtClean="0"/>
                <a:t>System</a:t>
              </a:r>
              <a:endParaRPr lang="en-US" sz="1050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298827" y="1295400"/>
              <a:ext cx="838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50" dirty="0" smtClean="0"/>
                <a:t>Media</a:t>
              </a:r>
              <a:endParaRPr lang="en-US" sz="1050" dirty="0"/>
            </a:p>
          </p:txBody>
        </p:sp>
        <p:cxnSp>
          <p:nvCxnSpPr>
            <p:cNvPr id="154" name="Straight Connector 153"/>
            <p:cNvCxnSpPr>
              <a:stCxn id="150" idx="2"/>
              <a:endCxn id="126" idx="0"/>
            </p:cNvCxnSpPr>
            <p:nvPr/>
          </p:nvCxnSpPr>
          <p:spPr>
            <a:xfrm flipH="1">
              <a:off x="3907911" y="858012"/>
              <a:ext cx="109036" cy="4281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50" idx="2"/>
              <a:endCxn id="152" idx="0"/>
            </p:cNvCxnSpPr>
            <p:nvPr/>
          </p:nvCxnSpPr>
          <p:spPr>
            <a:xfrm>
              <a:off x="4016946" y="858011"/>
              <a:ext cx="1295342" cy="437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50" idx="2"/>
              <a:endCxn id="153" idx="0"/>
            </p:cNvCxnSpPr>
            <p:nvPr/>
          </p:nvCxnSpPr>
          <p:spPr>
            <a:xfrm>
              <a:off x="4016947" y="858012"/>
              <a:ext cx="2700980" cy="437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Oval 156"/>
            <p:cNvSpPr/>
            <p:nvPr/>
          </p:nvSpPr>
          <p:spPr>
            <a:xfrm>
              <a:off x="1595792" y="12192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50"/>
            </a:p>
          </p:txBody>
        </p:sp>
        <p:sp>
          <p:nvSpPr>
            <p:cNvPr id="158" name="Oval 157"/>
            <p:cNvSpPr/>
            <p:nvPr/>
          </p:nvSpPr>
          <p:spPr>
            <a:xfrm>
              <a:off x="3887500" y="12192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50"/>
            </a:p>
          </p:txBody>
        </p:sp>
        <p:sp>
          <p:nvSpPr>
            <p:cNvPr id="159" name="Oval 158"/>
            <p:cNvSpPr/>
            <p:nvPr/>
          </p:nvSpPr>
          <p:spPr>
            <a:xfrm>
              <a:off x="5233674" y="1225222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50"/>
            </a:p>
          </p:txBody>
        </p:sp>
        <p:sp>
          <p:nvSpPr>
            <p:cNvPr id="160" name="Oval 159"/>
            <p:cNvSpPr/>
            <p:nvPr/>
          </p:nvSpPr>
          <p:spPr>
            <a:xfrm>
              <a:off x="6628902" y="1225222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50"/>
            </a:p>
          </p:txBody>
        </p:sp>
        <p:sp>
          <p:nvSpPr>
            <p:cNvPr id="161" name="Oval 160"/>
            <p:cNvSpPr/>
            <p:nvPr/>
          </p:nvSpPr>
          <p:spPr>
            <a:xfrm>
              <a:off x="1513621" y="29718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50"/>
            </a:p>
          </p:txBody>
        </p:sp>
        <p:sp>
          <p:nvSpPr>
            <p:cNvPr id="162" name="Oval 161"/>
            <p:cNvSpPr/>
            <p:nvPr/>
          </p:nvSpPr>
          <p:spPr>
            <a:xfrm>
              <a:off x="2667559" y="2971800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50"/>
            </a:p>
          </p:txBody>
        </p:sp>
        <p:sp>
          <p:nvSpPr>
            <p:cNvPr id="163" name="Flowchart: Decision 162"/>
            <p:cNvSpPr/>
            <p:nvPr/>
          </p:nvSpPr>
          <p:spPr>
            <a:xfrm>
              <a:off x="1452282" y="1600200"/>
              <a:ext cx="191135" cy="2484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050"/>
            </a:p>
          </p:txBody>
        </p:sp>
        <p:sp>
          <p:nvSpPr>
            <p:cNvPr id="164" name="Isosceles Triangle 163"/>
            <p:cNvSpPr/>
            <p:nvPr/>
          </p:nvSpPr>
          <p:spPr>
            <a:xfrm>
              <a:off x="3782725" y="1600200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05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054048" y="2171701"/>
              <a:ext cx="839505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50" dirty="0" smtClean="0"/>
                <a:t>Basic</a:t>
              </a:r>
              <a:endParaRPr lang="en-US" sz="1050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016945" y="2171701"/>
              <a:ext cx="64767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50" dirty="0" smtClean="0"/>
                <a:t>HQ</a:t>
              </a:r>
              <a:endParaRPr lang="en-US" sz="1050" dirty="0"/>
            </a:p>
          </p:txBody>
        </p:sp>
        <p:cxnSp>
          <p:nvCxnSpPr>
            <p:cNvPr id="167" name="Straight Connector 166"/>
            <p:cNvCxnSpPr>
              <a:stCxn id="164" idx="3"/>
              <a:endCxn id="165" idx="0"/>
            </p:cNvCxnSpPr>
            <p:nvPr/>
          </p:nvCxnSpPr>
          <p:spPr>
            <a:xfrm flipH="1">
              <a:off x="3473801" y="1828800"/>
              <a:ext cx="461325" cy="3429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stCxn id="164" idx="3"/>
              <a:endCxn id="166" idx="0"/>
            </p:cNvCxnSpPr>
            <p:nvPr/>
          </p:nvCxnSpPr>
          <p:spPr>
            <a:xfrm>
              <a:off x="3935125" y="1828800"/>
              <a:ext cx="405656" cy="3429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3739537" y="1993900"/>
              <a:ext cx="398415" cy="63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Flowchart: Decision 169"/>
            <p:cNvSpPr/>
            <p:nvPr/>
          </p:nvSpPr>
          <p:spPr>
            <a:xfrm>
              <a:off x="5200302" y="1600200"/>
              <a:ext cx="191135" cy="2484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71" name="Straight Connector 170"/>
            <p:cNvCxnSpPr>
              <a:stCxn id="170" idx="2"/>
              <a:endCxn id="139" idx="0"/>
            </p:cNvCxnSpPr>
            <p:nvPr/>
          </p:nvCxnSpPr>
          <p:spPr>
            <a:xfrm>
              <a:off x="5295870" y="1848612"/>
              <a:ext cx="2317" cy="32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Isosceles Triangle 171"/>
            <p:cNvSpPr/>
            <p:nvPr/>
          </p:nvSpPr>
          <p:spPr>
            <a:xfrm>
              <a:off x="6553200" y="1607820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050"/>
            </a:p>
          </p:txBody>
        </p:sp>
        <p:sp>
          <p:nvSpPr>
            <p:cNvPr id="173" name="Isosceles Triangle 172"/>
            <p:cNvSpPr/>
            <p:nvPr/>
          </p:nvSpPr>
          <p:spPr>
            <a:xfrm>
              <a:off x="5145787" y="2481461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6386787" y="550602"/>
            <a:ext cx="926863" cy="1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000" dirty="0" smtClean="0"/>
              <a:t>Mobile Phone</a:t>
            </a:r>
            <a:endParaRPr lang="en-US" sz="1000" dirty="0"/>
          </a:p>
        </p:txBody>
      </p:sp>
      <p:sp>
        <p:nvSpPr>
          <p:cNvPr id="183" name="Rectangle 182"/>
          <p:cNvSpPr/>
          <p:nvPr/>
        </p:nvSpPr>
        <p:spPr>
          <a:xfrm>
            <a:off x="4558513" y="1130833"/>
            <a:ext cx="1132839" cy="1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000" dirty="0" smtClean="0"/>
              <a:t>Utility Functions</a:t>
            </a:r>
            <a:endParaRPr lang="en-US" sz="1000" dirty="0"/>
          </a:p>
        </p:txBody>
      </p:sp>
      <p:sp>
        <p:nvSpPr>
          <p:cNvPr id="184" name="Rectangle 183"/>
          <p:cNvSpPr/>
          <p:nvPr/>
        </p:nvSpPr>
        <p:spPr>
          <a:xfrm>
            <a:off x="7480119" y="1302040"/>
            <a:ext cx="504486" cy="1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900" dirty="0" smtClean="0"/>
              <a:t>Screen</a:t>
            </a:r>
            <a:endParaRPr lang="en-US" sz="900" dirty="0"/>
          </a:p>
        </p:txBody>
      </p:sp>
      <p:cxnSp>
        <p:nvCxnSpPr>
          <p:cNvPr id="185" name="Straight Connector 184"/>
          <p:cNvCxnSpPr>
            <a:stCxn id="183" idx="0"/>
            <a:endCxn id="197" idx="2"/>
          </p:cNvCxnSpPr>
          <p:nvPr/>
        </p:nvCxnSpPr>
        <p:spPr>
          <a:xfrm flipV="1">
            <a:off x="5124933" y="877491"/>
            <a:ext cx="1425764" cy="253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4577749" y="1857995"/>
            <a:ext cx="489551" cy="1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000" dirty="0" smtClean="0"/>
              <a:t>Calls</a:t>
            </a:r>
            <a:endParaRPr lang="en-US" sz="1000" dirty="0"/>
          </a:p>
        </p:txBody>
      </p:sp>
      <p:sp>
        <p:nvSpPr>
          <p:cNvPr id="187" name="Oval 186"/>
          <p:cNvSpPr/>
          <p:nvPr/>
        </p:nvSpPr>
        <p:spPr>
          <a:xfrm>
            <a:off x="4800456" y="1813858"/>
            <a:ext cx="55170" cy="44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000"/>
          </a:p>
        </p:txBody>
      </p:sp>
      <p:sp>
        <p:nvSpPr>
          <p:cNvPr id="188" name="Rectangle 187"/>
          <p:cNvSpPr/>
          <p:nvPr/>
        </p:nvSpPr>
        <p:spPr>
          <a:xfrm>
            <a:off x="4959819" y="1638402"/>
            <a:ext cx="727453" cy="1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900" dirty="0" smtClean="0"/>
              <a:t>Messaging</a:t>
            </a:r>
            <a:endParaRPr lang="en-US" sz="900" dirty="0"/>
          </a:p>
        </p:txBody>
      </p:sp>
      <p:sp>
        <p:nvSpPr>
          <p:cNvPr id="189" name="Oval 188"/>
          <p:cNvSpPr/>
          <p:nvPr/>
        </p:nvSpPr>
        <p:spPr>
          <a:xfrm>
            <a:off x="5301477" y="1594265"/>
            <a:ext cx="55170" cy="44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000"/>
          </a:p>
        </p:txBody>
      </p:sp>
      <p:cxnSp>
        <p:nvCxnSpPr>
          <p:cNvPr id="190" name="Straight Connector 189"/>
          <p:cNvCxnSpPr>
            <a:stCxn id="206" idx="2"/>
            <a:endCxn id="187" idx="0"/>
          </p:cNvCxnSpPr>
          <p:nvPr/>
        </p:nvCxnSpPr>
        <p:spPr>
          <a:xfrm flipH="1">
            <a:off x="4828041" y="1451264"/>
            <a:ext cx="292514" cy="362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206" idx="2"/>
            <a:endCxn id="189" idx="0"/>
          </p:cNvCxnSpPr>
          <p:nvPr/>
        </p:nvCxnSpPr>
        <p:spPr>
          <a:xfrm>
            <a:off x="5120554" y="1451263"/>
            <a:ext cx="208508" cy="143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610095" y="2143762"/>
            <a:ext cx="647736" cy="1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900" dirty="0" smtClean="0"/>
              <a:t>SMS Text</a:t>
            </a:r>
            <a:endParaRPr lang="en-US" sz="900" dirty="0"/>
          </a:p>
        </p:txBody>
      </p:sp>
      <p:sp>
        <p:nvSpPr>
          <p:cNvPr id="193" name="Rectangle 192"/>
          <p:cNvSpPr/>
          <p:nvPr/>
        </p:nvSpPr>
        <p:spPr>
          <a:xfrm>
            <a:off x="5423897" y="2145970"/>
            <a:ext cx="472909" cy="1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900" dirty="0" smtClean="0"/>
              <a:t>MMS</a:t>
            </a:r>
            <a:endParaRPr lang="en-US" sz="900" dirty="0"/>
          </a:p>
        </p:txBody>
      </p:sp>
      <p:cxnSp>
        <p:nvCxnSpPr>
          <p:cNvPr id="194" name="Straight Connector 193"/>
          <p:cNvCxnSpPr>
            <a:stCxn id="198" idx="3"/>
            <a:endCxn id="192" idx="0"/>
          </p:cNvCxnSpPr>
          <p:nvPr/>
        </p:nvCxnSpPr>
        <p:spPr>
          <a:xfrm flipH="1">
            <a:off x="4933963" y="1950229"/>
            <a:ext cx="389583" cy="193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98" idx="3"/>
            <a:endCxn id="193" idx="0"/>
          </p:cNvCxnSpPr>
          <p:nvPr/>
        </p:nvCxnSpPr>
        <p:spPr>
          <a:xfrm>
            <a:off x="5323546" y="1950229"/>
            <a:ext cx="336806" cy="195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6941833" y="1572197"/>
            <a:ext cx="318445" cy="1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900" dirty="0" smtClean="0"/>
              <a:t>OS</a:t>
            </a:r>
            <a:endParaRPr lang="en-US" sz="900" dirty="0"/>
          </a:p>
        </p:txBody>
      </p:sp>
      <p:sp>
        <p:nvSpPr>
          <p:cNvPr id="197" name="Flowchart: Decision 196"/>
          <p:cNvSpPr/>
          <p:nvPr/>
        </p:nvSpPr>
        <p:spPr>
          <a:xfrm>
            <a:off x="6495343" y="733606"/>
            <a:ext cx="110709" cy="1438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 sz="1000"/>
          </a:p>
        </p:txBody>
      </p:sp>
      <p:sp>
        <p:nvSpPr>
          <p:cNvPr id="198" name="Isosceles Triangle 197"/>
          <p:cNvSpPr/>
          <p:nvPr/>
        </p:nvSpPr>
        <p:spPr>
          <a:xfrm>
            <a:off x="5235273" y="1817820"/>
            <a:ext cx="176545" cy="13240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 sz="1000"/>
          </a:p>
        </p:txBody>
      </p:sp>
      <p:sp>
        <p:nvSpPr>
          <p:cNvPr id="199" name="Rectangle 198"/>
          <p:cNvSpPr/>
          <p:nvPr/>
        </p:nvSpPr>
        <p:spPr>
          <a:xfrm>
            <a:off x="6495343" y="1072616"/>
            <a:ext cx="597532" cy="1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900" dirty="0" smtClean="0"/>
              <a:t>System</a:t>
            </a:r>
            <a:endParaRPr lang="en-US" sz="900" dirty="0"/>
          </a:p>
        </p:txBody>
      </p:sp>
      <p:cxnSp>
        <p:nvCxnSpPr>
          <p:cNvPr id="200" name="Straight Connector 199"/>
          <p:cNvCxnSpPr>
            <a:stCxn id="197" idx="2"/>
            <a:endCxn id="199" idx="0"/>
          </p:cNvCxnSpPr>
          <p:nvPr/>
        </p:nvCxnSpPr>
        <p:spPr>
          <a:xfrm>
            <a:off x="6550698" y="877491"/>
            <a:ext cx="243411" cy="195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Oval 200"/>
          <p:cNvSpPr/>
          <p:nvPr/>
        </p:nvSpPr>
        <p:spPr>
          <a:xfrm>
            <a:off x="5148323" y="1086697"/>
            <a:ext cx="55170" cy="44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000"/>
          </a:p>
        </p:txBody>
      </p:sp>
      <p:sp>
        <p:nvSpPr>
          <p:cNvPr id="202" name="Oval 201"/>
          <p:cNvSpPr/>
          <p:nvPr/>
        </p:nvSpPr>
        <p:spPr>
          <a:xfrm>
            <a:off x="7720540" y="1263243"/>
            <a:ext cx="55170" cy="44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000"/>
          </a:p>
        </p:txBody>
      </p:sp>
      <p:sp>
        <p:nvSpPr>
          <p:cNvPr id="203" name="Oval 202"/>
          <p:cNvSpPr/>
          <p:nvPr/>
        </p:nvSpPr>
        <p:spPr>
          <a:xfrm>
            <a:off x="6705516" y="1042561"/>
            <a:ext cx="55170" cy="44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000"/>
          </a:p>
        </p:txBody>
      </p:sp>
      <p:sp>
        <p:nvSpPr>
          <p:cNvPr id="204" name="Oval 203"/>
          <p:cNvSpPr/>
          <p:nvPr/>
        </p:nvSpPr>
        <p:spPr>
          <a:xfrm>
            <a:off x="4909671" y="2101833"/>
            <a:ext cx="55170" cy="44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000"/>
          </a:p>
        </p:txBody>
      </p:sp>
      <p:sp>
        <p:nvSpPr>
          <p:cNvPr id="205" name="Oval 204"/>
          <p:cNvSpPr/>
          <p:nvPr/>
        </p:nvSpPr>
        <p:spPr>
          <a:xfrm>
            <a:off x="5578052" y="2101833"/>
            <a:ext cx="55170" cy="441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000"/>
          </a:p>
        </p:txBody>
      </p:sp>
      <p:sp>
        <p:nvSpPr>
          <p:cNvPr id="206" name="Flowchart: Decision 205"/>
          <p:cNvSpPr/>
          <p:nvPr/>
        </p:nvSpPr>
        <p:spPr>
          <a:xfrm>
            <a:off x="5065200" y="1307379"/>
            <a:ext cx="110709" cy="1438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 sz="1000"/>
          </a:p>
        </p:txBody>
      </p:sp>
      <p:sp>
        <p:nvSpPr>
          <p:cNvPr id="207" name="Isosceles Triangle 206"/>
          <p:cNvSpPr/>
          <p:nvPr/>
        </p:nvSpPr>
        <p:spPr>
          <a:xfrm>
            <a:off x="7659853" y="1483924"/>
            <a:ext cx="176545" cy="13240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 sz="1000"/>
          </a:p>
        </p:txBody>
      </p:sp>
      <p:sp>
        <p:nvSpPr>
          <p:cNvPr id="208" name="Rectangle 207"/>
          <p:cNvSpPr/>
          <p:nvPr/>
        </p:nvSpPr>
        <p:spPr>
          <a:xfrm>
            <a:off x="7322560" y="1814947"/>
            <a:ext cx="441380" cy="1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800" dirty="0" smtClean="0"/>
              <a:t>Touch</a:t>
            </a:r>
            <a:endParaRPr lang="en-US" sz="800" dirty="0"/>
          </a:p>
        </p:txBody>
      </p:sp>
      <p:sp>
        <p:nvSpPr>
          <p:cNvPr id="209" name="Rectangle 208"/>
          <p:cNvSpPr/>
          <p:nvPr/>
        </p:nvSpPr>
        <p:spPr>
          <a:xfrm>
            <a:off x="7830789" y="1814947"/>
            <a:ext cx="705521" cy="1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900" dirty="0" smtClean="0"/>
              <a:t>Non-touch</a:t>
            </a:r>
            <a:endParaRPr lang="en-US" sz="900" dirty="0"/>
          </a:p>
        </p:txBody>
      </p:sp>
      <p:cxnSp>
        <p:nvCxnSpPr>
          <p:cNvPr id="210" name="Straight Connector 209"/>
          <p:cNvCxnSpPr>
            <a:stCxn id="207" idx="3"/>
            <a:endCxn id="208" idx="0"/>
          </p:cNvCxnSpPr>
          <p:nvPr/>
        </p:nvCxnSpPr>
        <p:spPr>
          <a:xfrm flipH="1">
            <a:off x="7543250" y="1616333"/>
            <a:ext cx="204875" cy="198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07" idx="3"/>
            <a:endCxn id="209" idx="0"/>
          </p:cNvCxnSpPr>
          <p:nvPr/>
        </p:nvCxnSpPr>
        <p:spPr>
          <a:xfrm>
            <a:off x="7748126" y="1616333"/>
            <a:ext cx="435424" cy="198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7640355" y="1711962"/>
            <a:ext cx="305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Flowchart: Decision 212"/>
          <p:cNvSpPr/>
          <p:nvPr/>
        </p:nvSpPr>
        <p:spPr>
          <a:xfrm>
            <a:off x="6775767" y="1249162"/>
            <a:ext cx="110709" cy="1438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 sz="1000"/>
          </a:p>
        </p:txBody>
      </p:sp>
      <p:cxnSp>
        <p:nvCxnSpPr>
          <p:cNvPr id="214" name="Straight Connector 213"/>
          <p:cNvCxnSpPr>
            <a:stCxn id="213" idx="2"/>
            <a:endCxn id="196" idx="0"/>
          </p:cNvCxnSpPr>
          <p:nvPr/>
        </p:nvCxnSpPr>
        <p:spPr>
          <a:xfrm>
            <a:off x="6831122" y="1393046"/>
            <a:ext cx="269934" cy="179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6998993" y="737284"/>
            <a:ext cx="176545" cy="143885"/>
            <a:chOff x="6934200" y="3275838"/>
            <a:chExt cx="304800" cy="248412"/>
          </a:xfrm>
        </p:grpSpPr>
        <p:cxnSp>
          <p:nvCxnSpPr>
            <p:cNvPr id="234" name="Straight Connector 233"/>
            <p:cNvCxnSpPr/>
            <p:nvPr/>
          </p:nvCxnSpPr>
          <p:spPr>
            <a:xfrm>
              <a:off x="7086600" y="3275838"/>
              <a:ext cx="0" cy="2484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6934200" y="3352800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6934200" y="3438144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6" name="Rectangle 215"/>
          <p:cNvSpPr/>
          <p:nvPr/>
        </p:nvSpPr>
        <p:spPr>
          <a:xfrm>
            <a:off x="8351988" y="1081358"/>
            <a:ext cx="617909" cy="1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900" dirty="0" smtClean="0"/>
              <a:t>Standard</a:t>
            </a:r>
            <a:endParaRPr lang="en-US" sz="900" dirty="0"/>
          </a:p>
        </p:txBody>
      </p:sp>
      <p:cxnSp>
        <p:nvCxnSpPr>
          <p:cNvPr id="217" name="Straight Connector 216"/>
          <p:cNvCxnSpPr>
            <a:endCxn id="216" idx="0"/>
          </p:cNvCxnSpPr>
          <p:nvPr/>
        </p:nvCxnSpPr>
        <p:spPr>
          <a:xfrm>
            <a:off x="7092875" y="881169"/>
            <a:ext cx="1568067" cy="200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Oval 217"/>
          <p:cNvSpPr/>
          <p:nvPr/>
        </p:nvSpPr>
        <p:spPr>
          <a:xfrm>
            <a:off x="8577505" y="1059290"/>
            <a:ext cx="55170" cy="44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000"/>
          </a:p>
        </p:txBody>
      </p:sp>
      <p:sp>
        <p:nvSpPr>
          <p:cNvPr id="219" name="Rectangle 218"/>
          <p:cNvSpPr/>
          <p:nvPr/>
        </p:nvSpPr>
        <p:spPr>
          <a:xfrm>
            <a:off x="8175442" y="1528061"/>
            <a:ext cx="490969" cy="1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900" dirty="0" smtClean="0"/>
              <a:t>CDMA</a:t>
            </a:r>
            <a:endParaRPr lang="en-US" sz="900" dirty="0"/>
          </a:p>
        </p:txBody>
      </p:sp>
      <p:sp>
        <p:nvSpPr>
          <p:cNvPr id="220" name="Rectangle 219"/>
          <p:cNvSpPr/>
          <p:nvPr/>
        </p:nvSpPr>
        <p:spPr>
          <a:xfrm>
            <a:off x="8596947" y="1726181"/>
            <a:ext cx="490969" cy="1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000" dirty="0" smtClean="0"/>
              <a:t>GSM</a:t>
            </a:r>
            <a:endParaRPr lang="en-US" sz="1000" dirty="0"/>
          </a:p>
        </p:txBody>
      </p:sp>
      <p:sp>
        <p:nvSpPr>
          <p:cNvPr id="221" name="Isosceles Triangle 220"/>
          <p:cNvSpPr/>
          <p:nvPr/>
        </p:nvSpPr>
        <p:spPr>
          <a:xfrm>
            <a:off x="8572669" y="1257903"/>
            <a:ext cx="176545" cy="13240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 sz="1000"/>
          </a:p>
        </p:txBody>
      </p:sp>
      <p:cxnSp>
        <p:nvCxnSpPr>
          <p:cNvPr id="222" name="Straight Connector 221"/>
          <p:cNvCxnSpPr>
            <a:stCxn id="221" idx="3"/>
            <a:endCxn id="219" idx="0"/>
          </p:cNvCxnSpPr>
          <p:nvPr/>
        </p:nvCxnSpPr>
        <p:spPr>
          <a:xfrm flipH="1">
            <a:off x="8420927" y="1390312"/>
            <a:ext cx="240015" cy="137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221" idx="3"/>
            <a:endCxn id="220" idx="0"/>
          </p:cNvCxnSpPr>
          <p:nvPr/>
        </p:nvCxnSpPr>
        <p:spPr>
          <a:xfrm>
            <a:off x="8660942" y="1390312"/>
            <a:ext cx="181490" cy="3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Isosceles Triangle 223"/>
          <p:cNvSpPr/>
          <p:nvPr/>
        </p:nvSpPr>
        <p:spPr>
          <a:xfrm>
            <a:off x="8536310" y="1390312"/>
            <a:ext cx="162325" cy="74960"/>
          </a:xfrm>
          <a:prstGeom prst="triangle">
            <a:avLst>
              <a:gd name="adj" fmla="val 7690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5" name="Rectangle 224"/>
          <p:cNvSpPr/>
          <p:nvPr/>
        </p:nvSpPr>
        <p:spPr>
          <a:xfrm>
            <a:off x="6463504" y="1572197"/>
            <a:ext cx="386714" cy="1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900" dirty="0" smtClean="0"/>
              <a:t>Java</a:t>
            </a:r>
            <a:endParaRPr lang="en-US" sz="900" dirty="0"/>
          </a:p>
        </p:txBody>
      </p:sp>
      <p:cxnSp>
        <p:nvCxnSpPr>
          <p:cNvPr id="226" name="Straight Connector 225"/>
          <p:cNvCxnSpPr>
            <a:stCxn id="213" idx="2"/>
            <a:endCxn id="225" idx="0"/>
          </p:cNvCxnSpPr>
          <p:nvPr/>
        </p:nvCxnSpPr>
        <p:spPr>
          <a:xfrm flipH="1">
            <a:off x="6656861" y="1393047"/>
            <a:ext cx="174261" cy="179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5812921" y="1638402"/>
            <a:ext cx="472365" cy="1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900" dirty="0" smtClean="0"/>
              <a:t>Game</a:t>
            </a:r>
            <a:endParaRPr lang="en-US" sz="900" dirty="0"/>
          </a:p>
        </p:txBody>
      </p:sp>
      <p:cxnSp>
        <p:nvCxnSpPr>
          <p:cNvPr id="228" name="Straight Connector 227"/>
          <p:cNvCxnSpPr>
            <a:stCxn id="206" idx="2"/>
            <a:endCxn id="227" idx="0"/>
          </p:cNvCxnSpPr>
          <p:nvPr/>
        </p:nvCxnSpPr>
        <p:spPr>
          <a:xfrm>
            <a:off x="5120554" y="1451263"/>
            <a:ext cx="928549" cy="187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Elbow Connector 228"/>
          <p:cNvCxnSpPr>
            <a:stCxn id="227" idx="2"/>
            <a:endCxn id="225" idx="2"/>
          </p:cNvCxnSpPr>
          <p:nvPr/>
        </p:nvCxnSpPr>
        <p:spPr>
          <a:xfrm rot="5400000" flipH="1" flipV="1">
            <a:off x="6319879" y="1477966"/>
            <a:ext cx="66205" cy="607757"/>
          </a:xfrm>
          <a:prstGeom prst="bentConnector3">
            <a:avLst>
              <a:gd name="adj1" fmla="val -345291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5963570" y="2141556"/>
            <a:ext cx="499934" cy="165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000" dirty="0" smtClean="0"/>
              <a:t>Email</a:t>
            </a:r>
            <a:endParaRPr lang="en-US" sz="1000" dirty="0"/>
          </a:p>
        </p:txBody>
      </p:sp>
      <p:sp>
        <p:nvSpPr>
          <p:cNvPr id="231" name="Oval 230"/>
          <p:cNvSpPr/>
          <p:nvPr/>
        </p:nvSpPr>
        <p:spPr>
          <a:xfrm>
            <a:off x="6117724" y="2097420"/>
            <a:ext cx="55170" cy="441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000"/>
          </a:p>
        </p:txBody>
      </p:sp>
      <p:cxnSp>
        <p:nvCxnSpPr>
          <p:cNvPr id="232" name="Straight Connector 231"/>
          <p:cNvCxnSpPr>
            <a:stCxn id="198" idx="3"/>
            <a:endCxn id="231" idx="0"/>
          </p:cNvCxnSpPr>
          <p:nvPr/>
        </p:nvCxnSpPr>
        <p:spPr>
          <a:xfrm>
            <a:off x="5323545" y="1950229"/>
            <a:ext cx="821764" cy="14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197" idx="2"/>
            <a:endCxn id="202" idx="1"/>
          </p:cNvCxnSpPr>
          <p:nvPr/>
        </p:nvCxnSpPr>
        <p:spPr>
          <a:xfrm>
            <a:off x="6550697" y="877491"/>
            <a:ext cx="1177923" cy="392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Oval 240"/>
          <p:cNvSpPr/>
          <p:nvPr/>
        </p:nvSpPr>
        <p:spPr>
          <a:xfrm>
            <a:off x="6005519" y="1604963"/>
            <a:ext cx="55170" cy="441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000"/>
          </a:p>
        </p:txBody>
      </p:sp>
      <p:sp>
        <p:nvSpPr>
          <p:cNvPr id="242" name="Oval 241"/>
          <p:cNvSpPr/>
          <p:nvPr/>
        </p:nvSpPr>
        <p:spPr>
          <a:xfrm>
            <a:off x="3030465" y="1676400"/>
            <a:ext cx="60394" cy="483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050"/>
          </a:p>
        </p:txBody>
      </p:sp>
      <p:sp>
        <p:nvSpPr>
          <p:cNvPr id="243" name="Oval 242"/>
          <p:cNvSpPr/>
          <p:nvPr/>
        </p:nvSpPr>
        <p:spPr>
          <a:xfrm>
            <a:off x="6645206" y="1532833"/>
            <a:ext cx="60394" cy="483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050"/>
          </a:p>
        </p:txBody>
      </p:sp>
      <p:sp>
        <p:nvSpPr>
          <p:cNvPr id="244" name="Oval 243"/>
          <p:cNvSpPr/>
          <p:nvPr/>
        </p:nvSpPr>
        <p:spPr>
          <a:xfrm>
            <a:off x="7038970" y="1528763"/>
            <a:ext cx="60394" cy="483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050"/>
          </a:p>
        </p:txBody>
      </p:sp>
      <p:cxnSp>
        <p:nvCxnSpPr>
          <p:cNvPr id="247" name="Straight Connector 246"/>
          <p:cNvCxnSpPr/>
          <p:nvPr/>
        </p:nvCxnSpPr>
        <p:spPr>
          <a:xfrm>
            <a:off x="4483083" y="304800"/>
            <a:ext cx="48244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2626208" y="4707057"/>
            <a:ext cx="79325" cy="6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sp>
        <p:nvSpPr>
          <p:cNvPr id="252" name="Oval 251"/>
          <p:cNvSpPr/>
          <p:nvPr/>
        </p:nvSpPr>
        <p:spPr>
          <a:xfrm>
            <a:off x="3554802" y="4630648"/>
            <a:ext cx="79325" cy="6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sp>
        <p:nvSpPr>
          <p:cNvPr id="253" name="Oval 252"/>
          <p:cNvSpPr/>
          <p:nvPr/>
        </p:nvSpPr>
        <p:spPr>
          <a:xfrm>
            <a:off x="4143937" y="4630648"/>
            <a:ext cx="79325" cy="634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sp>
        <p:nvSpPr>
          <p:cNvPr id="254" name="TextBox 253"/>
          <p:cNvSpPr txBox="1"/>
          <p:nvPr/>
        </p:nvSpPr>
        <p:spPr>
          <a:xfrm>
            <a:off x="1907296" y="2743200"/>
            <a:ext cx="129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Source 1</a:t>
            </a:r>
            <a:endParaRPr lang="en-US" dirty="0"/>
          </a:p>
        </p:txBody>
      </p:sp>
      <p:sp>
        <p:nvSpPr>
          <p:cNvPr id="255" name="TextBox 254"/>
          <p:cNvSpPr txBox="1"/>
          <p:nvPr/>
        </p:nvSpPr>
        <p:spPr>
          <a:xfrm>
            <a:off x="6503750" y="2743200"/>
            <a:ext cx="130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Source 2</a:t>
            </a:r>
            <a:endParaRPr 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3771082" y="6172200"/>
            <a:ext cx="10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5441" y="1226634"/>
            <a:ext cx="1600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Mobile Phone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40281" y="1905000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2" y="2667000"/>
            <a:ext cx="1623061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Low Resolution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58441" y="2667000"/>
            <a:ext cx="177546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High Resolution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11756" y="1828800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2" idx="2"/>
          </p:cNvCxnSpPr>
          <p:nvPr/>
        </p:nvCxnSpPr>
        <p:spPr>
          <a:xfrm flipH="1">
            <a:off x="1725933" y="1531434"/>
            <a:ext cx="689611" cy="525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2"/>
            <a:endCxn id="8" idx="0"/>
          </p:cNvCxnSpPr>
          <p:nvPr/>
        </p:nvCxnSpPr>
        <p:spPr>
          <a:xfrm>
            <a:off x="2415541" y="1531434"/>
            <a:ext cx="243840" cy="297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2"/>
            <a:endCxn id="4" idx="0"/>
          </p:cNvCxnSpPr>
          <p:nvPr/>
        </p:nvCxnSpPr>
        <p:spPr>
          <a:xfrm flipH="1">
            <a:off x="1725931" y="2209800"/>
            <a:ext cx="93345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2"/>
            <a:endCxn id="6" idx="0"/>
          </p:cNvCxnSpPr>
          <p:nvPr/>
        </p:nvCxnSpPr>
        <p:spPr>
          <a:xfrm>
            <a:off x="2659381" y="2209800"/>
            <a:ext cx="98679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50772" y="2362200"/>
            <a:ext cx="6210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36497" y="1801109"/>
            <a:ext cx="397856" cy="461661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68316" y="1219200"/>
            <a:ext cx="1600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Mobile Phone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463818" y="1905000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884699" y="2667000"/>
            <a:ext cx="93345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Touch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997218" y="2667000"/>
            <a:ext cx="1213484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Non-Touch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835293" y="1828800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5" idx="2"/>
            <a:endCxn id="29" idx="0"/>
          </p:cNvCxnSpPr>
          <p:nvPr/>
        </p:nvCxnSpPr>
        <p:spPr>
          <a:xfrm flipH="1">
            <a:off x="5882918" y="1524000"/>
            <a:ext cx="485498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6" idx="2"/>
            <a:endCxn id="27" idx="0"/>
          </p:cNvCxnSpPr>
          <p:nvPr/>
        </p:nvCxnSpPr>
        <p:spPr>
          <a:xfrm flipH="1">
            <a:off x="5351424" y="2209800"/>
            <a:ext cx="531494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2"/>
            <a:endCxn id="28" idx="0"/>
          </p:cNvCxnSpPr>
          <p:nvPr/>
        </p:nvCxnSpPr>
        <p:spPr>
          <a:xfrm>
            <a:off x="5882918" y="2209800"/>
            <a:ext cx="721042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675750" y="2367002"/>
            <a:ext cx="455274" cy="37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835418" y="1872289"/>
            <a:ext cx="397856" cy="461661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cxnSp>
        <p:nvCxnSpPr>
          <p:cNvPr id="42" name="Straight Connector 41"/>
          <p:cNvCxnSpPr>
            <a:stCxn id="25" idx="2"/>
          </p:cNvCxnSpPr>
          <p:nvPr/>
        </p:nvCxnSpPr>
        <p:spPr>
          <a:xfrm>
            <a:off x="6368416" y="1524000"/>
            <a:ext cx="472718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52600" y="3048000"/>
            <a:ext cx="1537590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b="1" dirty="0" smtClean="0"/>
              <a:t>(a) Input FM 1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400725" y="3059668"/>
            <a:ext cx="1547208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b="1" dirty="0" smtClean="0"/>
              <a:t>(b) Input FM 2</a:t>
            </a:r>
            <a:endParaRPr lang="en-US" b="1" dirty="0"/>
          </a:p>
        </p:txBody>
      </p:sp>
      <p:sp>
        <p:nvSpPr>
          <p:cNvPr id="45" name="Rectangle 44"/>
          <p:cNvSpPr/>
          <p:nvPr/>
        </p:nvSpPr>
        <p:spPr>
          <a:xfrm>
            <a:off x="2910841" y="3520069"/>
            <a:ext cx="1600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Mobile Phone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962400" y="4053469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616860" y="5334000"/>
            <a:ext cx="638175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656928" y="5334000"/>
            <a:ext cx="74199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333875" y="3977269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5" idx="2"/>
          </p:cNvCxnSpPr>
          <p:nvPr/>
        </p:nvCxnSpPr>
        <p:spPr>
          <a:xfrm flipH="1">
            <a:off x="2616857" y="3824870"/>
            <a:ext cx="1094084" cy="773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5" idx="2"/>
            <a:endCxn id="49" idx="0"/>
          </p:cNvCxnSpPr>
          <p:nvPr/>
        </p:nvCxnSpPr>
        <p:spPr>
          <a:xfrm>
            <a:off x="3710944" y="3824869"/>
            <a:ext cx="670559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7" idx="2"/>
            <a:endCxn id="47" idx="0"/>
          </p:cNvCxnSpPr>
          <p:nvPr/>
        </p:nvCxnSpPr>
        <p:spPr>
          <a:xfrm flipH="1">
            <a:off x="2935948" y="4969676"/>
            <a:ext cx="671173" cy="364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7" idx="2"/>
            <a:endCxn id="48" idx="0"/>
          </p:cNvCxnSpPr>
          <p:nvPr/>
        </p:nvCxnSpPr>
        <p:spPr>
          <a:xfrm>
            <a:off x="3607118" y="4969676"/>
            <a:ext cx="420808" cy="364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196394" y="5196469"/>
            <a:ext cx="68980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62200" y="4422571"/>
            <a:ext cx="397856" cy="461661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cxnSp>
        <p:nvCxnSpPr>
          <p:cNvPr id="62" name="Straight Connector 61"/>
          <p:cNvCxnSpPr>
            <a:stCxn id="68" idx="2"/>
            <a:endCxn id="83" idx="0"/>
          </p:cNvCxnSpPr>
          <p:nvPr/>
        </p:nvCxnSpPr>
        <p:spPr>
          <a:xfrm flipH="1">
            <a:off x="5111394" y="4960010"/>
            <a:ext cx="113447" cy="373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8" idx="2"/>
            <a:endCxn id="85" idx="0"/>
          </p:cNvCxnSpPr>
          <p:nvPr/>
        </p:nvCxnSpPr>
        <p:spPr>
          <a:xfrm>
            <a:off x="5224843" y="4960010"/>
            <a:ext cx="1202769" cy="366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168119" y="5181043"/>
            <a:ext cx="77052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985137" y="4664876"/>
            <a:ext cx="1243967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511041" y="4655209"/>
            <a:ext cx="1427598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Touch-ability</a:t>
            </a:r>
            <a:endParaRPr lang="en-US" dirty="0"/>
          </a:p>
        </p:txBody>
      </p:sp>
      <p:cxnSp>
        <p:nvCxnSpPr>
          <p:cNvPr id="69" name="Straight Connector 68"/>
          <p:cNvCxnSpPr>
            <a:stCxn id="46" idx="2"/>
          </p:cNvCxnSpPr>
          <p:nvPr/>
        </p:nvCxnSpPr>
        <p:spPr>
          <a:xfrm flipH="1">
            <a:off x="3607119" y="4358270"/>
            <a:ext cx="774383" cy="241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3559492" y="4583739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162550" y="4569767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46" idx="2"/>
            <a:endCxn id="73" idx="0"/>
          </p:cNvCxnSpPr>
          <p:nvPr/>
        </p:nvCxnSpPr>
        <p:spPr>
          <a:xfrm>
            <a:off x="4381503" y="4358269"/>
            <a:ext cx="828675" cy="211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644668" y="5334000"/>
            <a:ext cx="93345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Touch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5820867" y="5326566"/>
            <a:ext cx="1213484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Non-Touch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063244" y="2135167"/>
            <a:ext cx="714801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i="1" dirty="0" smtClean="0"/>
              <a:t>(XOR)</a:t>
            </a:r>
            <a:endParaRPr lang="en-US" i="1" dirty="0"/>
          </a:p>
        </p:txBody>
      </p:sp>
      <p:sp>
        <p:nvSpPr>
          <p:cNvPr id="98" name="TextBox 97"/>
          <p:cNvSpPr txBox="1"/>
          <p:nvPr/>
        </p:nvSpPr>
        <p:spPr>
          <a:xfrm>
            <a:off x="2788870" y="5791200"/>
            <a:ext cx="3090003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b="1" dirty="0" smtClean="0"/>
              <a:t>(c) Expected Result of Merging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427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65276" y="422793"/>
            <a:ext cx="1060704" cy="758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79502" y="1809750"/>
            <a:ext cx="1577898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67000" y="1809750"/>
            <a:ext cx="15240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r>
              <a:rPr lang="en-US" dirty="0"/>
              <a:t>Merge Refinements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852988" y="1809750"/>
            <a:ext cx="15240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r>
              <a:rPr lang="en-US" dirty="0"/>
              <a:t>Merge Constraints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0399" y="1809750"/>
            <a:ext cx="1752601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r>
              <a:rPr lang="en-US" dirty="0"/>
              <a:t>Post-processing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3897868"/>
            <a:ext cx="2505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(With Rich-Refinement)</a:t>
            </a:r>
            <a:endParaRPr lang="zh-CN" altLang="en-US" sz="1600" dirty="0"/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926042" y="2658609"/>
            <a:ext cx="1118116" cy="4871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 flipH="1" flipV="1">
            <a:off x="1996842" y="2411632"/>
            <a:ext cx="1005340" cy="3349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90988" y="3154942"/>
            <a:ext cx="914400" cy="612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Target FM</a:t>
            </a:r>
            <a:endParaRPr lang="zh-CN" altLang="en-US" dirty="0"/>
          </a:p>
        </p:txBody>
      </p:sp>
      <p:cxnSp>
        <p:nvCxnSpPr>
          <p:cNvPr id="28" name="Elbow Connector 27"/>
          <p:cNvCxnSpPr/>
          <p:nvPr/>
        </p:nvCxnSpPr>
        <p:spPr>
          <a:xfrm rot="16200000" flipH="1">
            <a:off x="3200936" y="2571214"/>
            <a:ext cx="1118116" cy="6619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28999" y="3890486"/>
            <a:ext cx="2609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/>
              <a:t>Tree Structure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/>
              <a:t>Unnamed New Features</a:t>
            </a:r>
            <a:endParaRPr lang="zh-CN" altLang="en-US" sz="1600" dirty="0"/>
          </a:p>
        </p:txBody>
      </p:sp>
      <p:cxnSp>
        <p:nvCxnSpPr>
          <p:cNvPr id="33" name="Elbow Connector 32"/>
          <p:cNvCxnSpPr/>
          <p:nvPr/>
        </p:nvCxnSpPr>
        <p:spPr>
          <a:xfrm rot="5400000" flipH="1" flipV="1">
            <a:off x="4161342" y="2463296"/>
            <a:ext cx="1078492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248400" y="3154942"/>
            <a:ext cx="914400" cy="612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Target FM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72200" y="3890486"/>
            <a:ext cx="2505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/>
              <a:t>Tree Structure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/>
              <a:t>Cross-Tree Constraints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/>
              <a:t>Unnamed</a:t>
            </a:r>
            <a:r>
              <a:rPr lang="en-US" altLang="zh-CN" sz="1600" i="1" dirty="0" smtClean="0"/>
              <a:t> </a:t>
            </a:r>
            <a:r>
              <a:rPr lang="en-US" altLang="zh-CN" sz="1600" dirty="0" smtClean="0"/>
              <a:t>New Features</a:t>
            </a:r>
            <a:endParaRPr lang="zh-CN" altLang="en-US" sz="1600" i="1" dirty="0"/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5372636" y="2585502"/>
            <a:ext cx="1118116" cy="6334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5400000" flipH="1" flipV="1">
            <a:off x="6318754" y="2463296"/>
            <a:ext cx="1078492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36600" y="536448"/>
            <a:ext cx="1060704" cy="758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Source FMs</a:t>
            </a:r>
            <a:endParaRPr lang="zh-CN" altLang="en-US" dirty="0"/>
          </a:p>
        </p:txBody>
      </p:sp>
      <p:cxnSp>
        <p:nvCxnSpPr>
          <p:cNvPr id="46" name="Straight Arrow Connector 45"/>
          <p:cNvCxnSpPr>
            <a:stCxn id="44" idx="2"/>
            <a:endCxn id="2" idx="0"/>
          </p:cNvCxnSpPr>
          <p:nvPr/>
        </p:nvCxnSpPr>
        <p:spPr>
          <a:xfrm>
            <a:off x="1266952" y="1295400"/>
            <a:ext cx="1499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423150" y="682752"/>
            <a:ext cx="914400" cy="612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Target FM</a:t>
            </a:r>
            <a:endParaRPr lang="zh-CN" altLang="en-US" dirty="0"/>
          </a:p>
        </p:txBody>
      </p:sp>
      <p:cxnSp>
        <p:nvCxnSpPr>
          <p:cNvPr id="52" name="Straight Arrow Connector 51"/>
          <p:cNvCxnSpPr>
            <a:stCxn id="5" idx="0"/>
            <a:endCxn id="50" idx="2"/>
          </p:cNvCxnSpPr>
          <p:nvPr/>
        </p:nvCxnSpPr>
        <p:spPr>
          <a:xfrm flipH="1" flipV="1">
            <a:off x="7880350" y="1295400"/>
            <a:ext cx="6350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Flowchart: Document 52"/>
          <p:cNvSpPr/>
          <p:nvPr/>
        </p:nvSpPr>
        <p:spPr>
          <a:xfrm>
            <a:off x="3709988" y="609599"/>
            <a:ext cx="1624012" cy="69532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Merging Rule Library</a:t>
            </a:r>
            <a:endParaRPr lang="zh-CN" altLang="en-US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3429000" y="1295400"/>
            <a:ext cx="661988" cy="514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700588" y="1222248"/>
            <a:ext cx="914400" cy="5875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477000" y="344198"/>
            <a:ext cx="2505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(With Named New Features)</a:t>
            </a:r>
            <a:endParaRPr lang="zh-CN" alt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1857375" y="2968135"/>
            <a:ext cx="1060704" cy="758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Rectangle 30"/>
          <p:cNvSpPr/>
          <p:nvPr/>
        </p:nvSpPr>
        <p:spPr>
          <a:xfrm>
            <a:off x="1728699" y="3081790"/>
            <a:ext cx="1060704" cy="758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Source FMs</a:t>
            </a:r>
            <a:endParaRPr lang="zh-CN" alt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566862" y="4724400"/>
            <a:ext cx="15240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r>
              <a:rPr lang="en-US" dirty="0" smtClean="0"/>
              <a:t>Automated Step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317952" y="4724400"/>
            <a:ext cx="1396923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r>
              <a:rPr lang="en-US" dirty="0" smtClean="0"/>
              <a:t>Manual Step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029200" y="4724400"/>
            <a:ext cx="914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Artifact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5257" y="4806434"/>
            <a:ext cx="9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LEGEND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79502" y="4648200"/>
            <a:ext cx="56926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71603" y="5334000"/>
            <a:ext cx="56926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80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524000" y="2971800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51717" y="3962400"/>
            <a:ext cx="93345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069466" y="3962400"/>
            <a:ext cx="908684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Light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297486" y="3879850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38" idx="2"/>
            <a:endCxn id="29" idx="0"/>
          </p:cNvCxnSpPr>
          <p:nvPr/>
        </p:nvCxnSpPr>
        <p:spPr>
          <a:xfrm flipH="1">
            <a:off x="1345111" y="3524251"/>
            <a:ext cx="602117" cy="35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8" idx="2"/>
            <a:endCxn id="36" idx="0"/>
          </p:cNvCxnSpPr>
          <p:nvPr/>
        </p:nvCxnSpPr>
        <p:spPr>
          <a:xfrm>
            <a:off x="1947231" y="3524250"/>
            <a:ext cx="624205" cy="34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523808" y="3873500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38" name="Flowchart: Decision 37"/>
          <p:cNvSpPr/>
          <p:nvPr/>
        </p:nvSpPr>
        <p:spPr>
          <a:xfrm>
            <a:off x="1851663" y="3275838"/>
            <a:ext cx="191135" cy="2484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038600" y="2971800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352800" y="3962400"/>
            <a:ext cx="908684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Touch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48200" y="3962400"/>
            <a:ext cx="1219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Non-Touch</a:t>
            </a:r>
            <a:endParaRPr lang="en-US" dirty="0"/>
          </a:p>
        </p:txBody>
      </p:sp>
      <p:sp>
        <p:nvSpPr>
          <p:cNvPr id="51" name="Isosceles Triangle 50"/>
          <p:cNvSpPr/>
          <p:nvPr/>
        </p:nvSpPr>
        <p:spPr>
          <a:xfrm>
            <a:off x="4335780" y="3285744"/>
            <a:ext cx="304800" cy="2286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1" idx="3"/>
            <a:endCxn id="48" idx="0"/>
          </p:cNvCxnSpPr>
          <p:nvPr/>
        </p:nvCxnSpPr>
        <p:spPr>
          <a:xfrm flipH="1">
            <a:off x="3807142" y="3514344"/>
            <a:ext cx="681038" cy="448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3"/>
            <a:endCxn id="50" idx="0"/>
          </p:cNvCxnSpPr>
          <p:nvPr/>
        </p:nvCxnSpPr>
        <p:spPr>
          <a:xfrm>
            <a:off x="4488180" y="3514344"/>
            <a:ext cx="769620" cy="448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106280" y="3756865"/>
            <a:ext cx="77052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667500" y="2971038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House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172200" y="3956050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Area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239000" y="3956050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Height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934200" y="3275838"/>
            <a:ext cx="304800" cy="248412"/>
            <a:chOff x="6934200" y="3275838"/>
            <a:chExt cx="304800" cy="248412"/>
          </a:xfrm>
        </p:grpSpPr>
        <p:cxnSp>
          <p:nvCxnSpPr>
            <p:cNvPr id="61" name="Straight Connector 60"/>
            <p:cNvCxnSpPr>
              <a:stCxn id="57" idx="2"/>
            </p:cNvCxnSpPr>
            <p:nvPr/>
          </p:nvCxnSpPr>
          <p:spPr>
            <a:xfrm>
              <a:off x="7086600" y="3275838"/>
              <a:ext cx="0" cy="248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934200" y="3352800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934200" y="3438144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>
            <a:endCxn id="69" idx="7"/>
          </p:cNvCxnSpPr>
          <p:nvPr/>
        </p:nvCxnSpPr>
        <p:spPr>
          <a:xfrm flipH="1">
            <a:off x="6624976" y="3514344"/>
            <a:ext cx="461624" cy="36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543675" y="3864610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610475" y="3873500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endCxn id="70" idx="0"/>
          </p:cNvCxnSpPr>
          <p:nvPr/>
        </p:nvCxnSpPr>
        <p:spPr>
          <a:xfrm>
            <a:off x="7086600" y="3514344"/>
            <a:ext cx="571500" cy="359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24931" y="4425434"/>
            <a:ext cx="442740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b="1" dirty="0" smtClean="0"/>
              <a:t>(a)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270163" y="4425434"/>
            <a:ext cx="452358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865225" y="4419600"/>
            <a:ext cx="425106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b="1" dirty="0" smtClean="0"/>
              <a:t>(c)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899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76744" y="1514132"/>
            <a:ext cx="9017018" cy="1550708"/>
            <a:chOff x="-838200" y="1489799"/>
            <a:chExt cx="12674618" cy="2179727"/>
          </a:xfrm>
        </p:grpSpPr>
        <p:sp>
          <p:nvSpPr>
            <p:cNvPr id="2" name="Rectangle 1"/>
            <p:cNvSpPr/>
            <p:nvPr/>
          </p:nvSpPr>
          <p:spPr>
            <a:xfrm>
              <a:off x="-554492" y="1524001"/>
              <a:ext cx="1323341" cy="5236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Payment Types</a:t>
              </a:r>
              <a:endParaRPr lang="en-US" sz="12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-838200" y="2378929"/>
              <a:ext cx="838201" cy="592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Credit Card</a:t>
              </a:r>
              <a:endParaRPr lang="en-US" sz="1200" dirty="0"/>
            </a:p>
          </p:txBody>
        </p:sp>
        <p:cxnSp>
          <p:nvCxnSpPr>
            <p:cNvPr id="8" name="Straight Connector 7"/>
            <p:cNvCxnSpPr>
              <a:stCxn id="2" idx="2"/>
              <a:endCxn id="4" idx="0"/>
            </p:cNvCxnSpPr>
            <p:nvPr/>
          </p:nvCxnSpPr>
          <p:spPr>
            <a:xfrm flipH="1">
              <a:off x="-419099" y="2047644"/>
              <a:ext cx="526278" cy="3312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" idx="2"/>
              <a:endCxn id="32" idx="0"/>
            </p:cNvCxnSpPr>
            <p:nvPr/>
          </p:nvCxnSpPr>
          <p:spPr>
            <a:xfrm>
              <a:off x="107179" y="2047644"/>
              <a:ext cx="594470" cy="3312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9" idx="2"/>
              <a:endCxn id="42" idx="0"/>
            </p:cNvCxnSpPr>
            <p:nvPr/>
          </p:nvCxnSpPr>
          <p:spPr>
            <a:xfrm flipH="1">
              <a:off x="1723304" y="2047643"/>
              <a:ext cx="582308" cy="331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39" idx="2"/>
              <a:endCxn id="43" idx="0"/>
            </p:cNvCxnSpPr>
            <p:nvPr/>
          </p:nvCxnSpPr>
          <p:spPr>
            <a:xfrm>
              <a:off x="2305612" y="2047643"/>
              <a:ext cx="661670" cy="331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Isosceles Triangle 27"/>
            <p:cNvSpPr/>
            <p:nvPr/>
          </p:nvSpPr>
          <p:spPr>
            <a:xfrm>
              <a:off x="-155960" y="2045473"/>
              <a:ext cx="560374" cy="167813"/>
            </a:xfrm>
            <a:prstGeom prst="triangle">
              <a:avLst>
                <a:gd name="adj" fmla="val 4683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2099" y="1711612"/>
              <a:ext cx="475883" cy="648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</a:t>
              </a:r>
              <a:endParaRPr lang="en-US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05068" y="1711612"/>
              <a:ext cx="475883" cy="648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=</a:t>
              </a:r>
              <a:endParaRPr lang="en-US" sz="24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1444" y="2378928"/>
              <a:ext cx="900410" cy="5928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Debit Card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643941" y="1524000"/>
              <a:ext cx="1323341" cy="5236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Payment Types</a:t>
              </a:r>
              <a:endParaRPr lang="en-US" sz="12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293396" y="2378929"/>
              <a:ext cx="859816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Cash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29364" y="2378929"/>
              <a:ext cx="1075836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Vouchers</a:t>
              </a:r>
              <a:endParaRPr lang="en-US" sz="1200" dirty="0"/>
            </a:p>
          </p:txBody>
        </p:sp>
        <p:sp>
          <p:nvSpPr>
            <p:cNvPr id="48" name="Isosceles Triangle 47"/>
            <p:cNvSpPr/>
            <p:nvPr/>
          </p:nvSpPr>
          <p:spPr>
            <a:xfrm>
              <a:off x="2026363" y="2047644"/>
              <a:ext cx="576660" cy="165642"/>
            </a:xfrm>
            <a:prstGeom prst="triangle">
              <a:avLst>
                <a:gd name="adj" fmla="val 4683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48200" y="1489799"/>
              <a:ext cx="1323341" cy="5236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Payment Types</a:t>
              </a:r>
              <a:endParaRPr lang="en-US" sz="12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200400" y="3076656"/>
              <a:ext cx="838201" cy="592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Credit Card</a:t>
              </a:r>
              <a:endParaRPr lang="en-US" sz="1200" dirty="0"/>
            </a:p>
          </p:txBody>
        </p:sp>
        <p:cxnSp>
          <p:nvCxnSpPr>
            <p:cNvPr id="66" name="Straight Connector 65"/>
            <p:cNvCxnSpPr>
              <a:endCxn id="65" idx="0"/>
            </p:cNvCxnSpPr>
            <p:nvPr/>
          </p:nvCxnSpPr>
          <p:spPr>
            <a:xfrm flipH="1">
              <a:off x="3619501" y="2745371"/>
              <a:ext cx="526278" cy="3312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71" idx="0"/>
            </p:cNvCxnSpPr>
            <p:nvPr/>
          </p:nvCxnSpPr>
          <p:spPr>
            <a:xfrm>
              <a:off x="4145779" y="2745371"/>
              <a:ext cx="594470" cy="3312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72" idx="0"/>
            </p:cNvCxnSpPr>
            <p:nvPr/>
          </p:nvCxnSpPr>
          <p:spPr>
            <a:xfrm flipH="1">
              <a:off x="5761904" y="2745370"/>
              <a:ext cx="582308" cy="331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endCxn id="73" idx="0"/>
            </p:cNvCxnSpPr>
            <p:nvPr/>
          </p:nvCxnSpPr>
          <p:spPr>
            <a:xfrm>
              <a:off x="6344212" y="2745370"/>
              <a:ext cx="661670" cy="331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Isosceles Triangle 69"/>
            <p:cNvSpPr/>
            <p:nvPr/>
          </p:nvSpPr>
          <p:spPr>
            <a:xfrm>
              <a:off x="3882640" y="2743200"/>
              <a:ext cx="560374" cy="167813"/>
            </a:xfrm>
            <a:prstGeom prst="triangle">
              <a:avLst>
                <a:gd name="adj" fmla="val 4683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290044" y="3076655"/>
              <a:ext cx="900410" cy="5928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Debit Card</a:t>
              </a:r>
              <a:endParaRPr lang="en-US" sz="12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31996" y="3076656"/>
              <a:ext cx="859816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Cash</a:t>
              </a:r>
              <a:endParaRPr lang="en-US" sz="12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467964" y="3076656"/>
              <a:ext cx="1075836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Vouchers</a:t>
              </a:r>
              <a:endParaRPr lang="en-US" sz="1200" dirty="0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6064963" y="2745371"/>
              <a:ext cx="576660" cy="165642"/>
            </a:xfrm>
            <a:prstGeom prst="triangle">
              <a:avLst>
                <a:gd name="adj" fmla="val 4683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858027" y="2340593"/>
              <a:ext cx="6096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CF1</a:t>
              </a:r>
              <a:endParaRPr lang="en-US" sz="12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029250" y="2351207"/>
              <a:ext cx="6096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CF2</a:t>
              </a:r>
              <a:endParaRPr lang="en-US" sz="1200" dirty="0"/>
            </a:p>
          </p:txBody>
        </p:sp>
        <p:cxnSp>
          <p:nvCxnSpPr>
            <p:cNvPr id="77" name="Straight Connector 76"/>
            <p:cNvCxnSpPr>
              <a:stCxn id="51" idx="2"/>
            </p:cNvCxnSpPr>
            <p:nvPr/>
          </p:nvCxnSpPr>
          <p:spPr>
            <a:xfrm flipH="1">
              <a:off x="4169597" y="2013442"/>
              <a:ext cx="1140274" cy="2760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4121969" y="2273113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200"/>
            </a:p>
          </p:txBody>
        </p:sp>
        <p:sp>
          <p:nvSpPr>
            <p:cNvPr id="79" name="Oval 78"/>
            <p:cNvSpPr/>
            <p:nvPr/>
          </p:nvSpPr>
          <p:spPr>
            <a:xfrm>
              <a:off x="6286425" y="2264393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0" name="Straight Connector 79"/>
            <p:cNvCxnSpPr>
              <a:stCxn id="51" idx="2"/>
            </p:cNvCxnSpPr>
            <p:nvPr/>
          </p:nvCxnSpPr>
          <p:spPr>
            <a:xfrm>
              <a:off x="5309871" y="2013442"/>
              <a:ext cx="1071804" cy="2509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Right Arrow 82"/>
            <p:cNvSpPr/>
            <p:nvPr/>
          </p:nvSpPr>
          <p:spPr>
            <a:xfrm>
              <a:off x="6929682" y="1828800"/>
              <a:ext cx="537918" cy="484632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915400" y="1490697"/>
              <a:ext cx="1323341" cy="5236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Payment Types</a:t>
              </a:r>
              <a:endParaRPr lang="en-US" sz="12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493018" y="2369404"/>
              <a:ext cx="838201" cy="592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Credit Card</a:t>
              </a:r>
              <a:endParaRPr lang="en-US" sz="1200" dirty="0"/>
            </a:p>
          </p:txBody>
        </p:sp>
        <p:cxnSp>
          <p:nvCxnSpPr>
            <p:cNvPr id="86" name="Straight Connector 85"/>
            <p:cNvCxnSpPr>
              <a:stCxn id="84" idx="2"/>
              <a:endCxn id="85" idx="0"/>
            </p:cNvCxnSpPr>
            <p:nvPr/>
          </p:nvCxnSpPr>
          <p:spPr>
            <a:xfrm flipH="1">
              <a:off x="7912119" y="2014340"/>
              <a:ext cx="1664952" cy="35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84" idx="2"/>
              <a:endCxn id="92" idx="0"/>
            </p:cNvCxnSpPr>
            <p:nvPr/>
          </p:nvCxnSpPr>
          <p:spPr>
            <a:xfrm flipH="1">
              <a:off x="9032867" y="2014340"/>
              <a:ext cx="544204" cy="355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4" idx="2"/>
              <a:endCxn id="94" idx="0"/>
            </p:cNvCxnSpPr>
            <p:nvPr/>
          </p:nvCxnSpPr>
          <p:spPr>
            <a:xfrm>
              <a:off x="9577071" y="2014340"/>
              <a:ext cx="477451" cy="35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2"/>
              <a:endCxn id="95" idx="0"/>
            </p:cNvCxnSpPr>
            <p:nvPr/>
          </p:nvCxnSpPr>
          <p:spPr>
            <a:xfrm>
              <a:off x="9577071" y="2014340"/>
              <a:ext cx="1721429" cy="35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Isosceles Triangle 89"/>
            <p:cNvSpPr/>
            <p:nvPr/>
          </p:nvSpPr>
          <p:spPr>
            <a:xfrm>
              <a:off x="9115428" y="2026425"/>
              <a:ext cx="956144" cy="104856"/>
            </a:xfrm>
            <a:prstGeom prst="triangle">
              <a:avLst>
                <a:gd name="adj" fmla="val 4683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582662" y="2369403"/>
              <a:ext cx="900410" cy="5928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Debit Card</a:t>
              </a:r>
              <a:endParaRPr lang="en-US" sz="12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624614" y="2369404"/>
              <a:ext cx="859816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Cash</a:t>
              </a:r>
              <a:endParaRPr lang="en-US" sz="120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0760582" y="2369404"/>
              <a:ext cx="1075836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Vouchers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777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16002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22860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7" name="Straight Connector 6"/>
          <p:cNvCxnSpPr>
            <a:stCxn id="2" idx="2"/>
            <a:endCxn id="4" idx="0"/>
          </p:cNvCxnSpPr>
          <p:nvPr/>
        </p:nvCxnSpPr>
        <p:spPr>
          <a:xfrm>
            <a:off x="2362200" y="1981200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76600" y="16002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76600" y="22860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6600" y="29718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2" name="Straight Connector 11"/>
          <p:cNvCxnSpPr>
            <a:stCxn id="10" idx="2"/>
            <a:endCxn id="11" idx="0"/>
          </p:cNvCxnSpPr>
          <p:nvPr/>
        </p:nvCxnSpPr>
        <p:spPr>
          <a:xfrm>
            <a:off x="3581400" y="2667000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2"/>
            <a:endCxn id="10" idx="0"/>
          </p:cNvCxnSpPr>
          <p:nvPr/>
        </p:nvCxnSpPr>
        <p:spPr>
          <a:xfrm>
            <a:off x="3581400" y="1981200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76800" y="16002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89664" y="187628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+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151739" y="187628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=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4490293" y="22860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334000" y="22860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34000" y="2952750"/>
            <a:ext cx="6096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36" name="Straight Connector 35"/>
          <p:cNvCxnSpPr>
            <a:stCxn id="15" idx="2"/>
            <a:endCxn id="28" idx="0"/>
          </p:cNvCxnSpPr>
          <p:nvPr/>
        </p:nvCxnSpPr>
        <p:spPr>
          <a:xfrm flipH="1">
            <a:off x="4795093" y="1981200"/>
            <a:ext cx="386507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2"/>
            <a:endCxn id="31" idx="0"/>
          </p:cNvCxnSpPr>
          <p:nvPr/>
        </p:nvCxnSpPr>
        <p:spPr>
          <a:xfrm>
            <a:off x="5181600" y="1981200"/>
            <a:ext cx="45720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2"/>
            <a:endCxn id="34" idx="0"/>
          </p:cNvCxnSpPr>
          <p:nvPr/>
        </p:nvCxnSpPr>
        <p:spPr>
          <a:xfrm>
            <a:off x="5638800" y="2667000"/>
            <a:ext cx="0" cy="285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95999" y="2952750"/>
            <a:ext cx="16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(Clone Feature)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3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1092" y="115907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877907"/>
            <a:ext cx="66293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61914" y="877907"/>
            <a:ext cx="632458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HR</a:t>
            </a:r>
            <a:endParaRPr lang="en-US" dirty="0"/>
          </a:p>
        </p:txBody>
      </p:sp>
      <p:cxnSp>
        <p:nvCxnSpPr>
          <p:cNvPr id="6" name="Straight Connector 5"/>
          <p:cNvCxnSpPr>
            <a:stCxn id="2" idx="2"/>
            <a:endCxn id="3" idx="0"/>
          </p:cNvCxnSpPr>
          <p:nvPr/>
        </p:nvCxnSpPr>
        <p:spPr>
          <a:xfrm flipH="1">
            <a:off x="1093468" y="420707"/>
            <a:ext cx="466724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" idx="2"/>
            <a:endCxn id="4" idx="0"/>
          </p:cNvCxnSpPr>
          <p:nvPr/>
        </p:nvCxnSpPr>
        <p:spPr>
          <a:xfrm>
            <a:off x="1560192" y="420707"/>
            <a:ext cx="517951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58907" y="629251"/>
            <a:ext cx="4602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70119" y="115907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91000" y="877907"/>
            <a:ext cx="93345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Touch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03519" y="877907"/>
            <a:ext cx="1213484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Non-touch</a:t>
            </a:r>
            <a:endParaRPr lang="en-US" dirty="0"/>
          </a:p>
        </p:txBody>
      </p:sp>
      <p:cxnSp>
        <p:nvCxnSpPr>
          <p:cNvPr id="14" name="Straight Connector 13"/>
          <p:cNvCxnSpPr>
            <a:stCxn id="10" idx="2"/>
            <a:endCxn id="11" idx="0"/>
          </p:cNvCxnSpPr>
          <p:nvPr/>
        </p:nvCxnSpPr>
        <p:spPr>
          <a:xfrm flipH="1">
            <a:off x="4657725" y="420707"/>
            <a:ext cx="531494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2"/>
            <a:endCxn id="12" idx="0"/>
          </p:cNvCxnSpPr>
          <p:nvPr/>
        </p:nvCxnSpPr>
        <p:spPr>
          <a:xfrm>
            <a:off x="5189219" y="420707"/>
            <a:ext cx="721042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82051" y="577909"/>
            <a:ext cx="455274" cy="37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31867" y="393245"/>
            <a:ext cx="714801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i="1" dirty="0" smtClean="0"/>
              <a:t>(XOR)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2651553" y="76200"/>
            <a:ext cx="15694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</a:t>
            </a:r>
            <a:r>
              <a:rPr lang="en-US" i="1" dirty="0" smtClean="0"/>
              <a:t>Source</a:t>
            </a:r>
            <a:r>
              <a:rPr lang="en-US" dirty="0" smtClean="0"/>
              <a:t> </a:t>
            </a:r>
            <a:r>
              <a:rPr lang="en-US" i="1" dirty="0" smtClean="0"/>
              <a:t>1</a:t>
            </a:r>
            <a:r>
              <a:rPr lang="en-US" dirty="0" smtClean="0"/>
              <a:t>]] = </a:t>
            </a:r>
            <a:r>
              <a:rPr lang="en-US" i="1" dirty="0" smtClean="0"/>
              <a:t>{</a:t>
            </a:r>
          </a:p>
          <a:p>
            <a:r>
              <a:rPr lang="en-US" i="1" dirty="0" smtClean="0"/>
              <a:t>{Screen, LR},</a:t>
            </a:r>
          </a:p>
          <a:p>
            <a:r>
              <a:rPr lang="en-US" i="1" dirty="0" smtClean="0"/>
              <a:t>{Screen, HR} }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6621501" y="76200"/>
            <a:ext cx="2166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</a:t>
            </a:r>
            <a:r>
              <a:rPr lang="en-US" i="1" dirty="0" smtClean="0"/>
              <a:t>Source</a:t>
            </a:r>
            <a:r>
              <a:rPr lang="en-US" dirty="0" smtClean="0"/>
              <a:t> </a:t>
            </a:r>
            <a:r>
              <a:rPr lang="en-US" i="1" dirty="0"/>
              <a:t>2</a:t>
            </a:r>
            <a:r>
              <a:rPr lang="en-US" dirty="0" smtClean="0"/>
              <a:t>]] = </a:t>
            </a:r>
            <a:r>
              <a:rPr lang="en-US" i="1" dirty="0" smtClean="0"/>
              <a:t>{</a:t>
            </a:r>
          </a:p>
          <a:p>
            <a:r>
              <a:rPr lang="en-US" i="1" dirty="0" smtClean="0"/>
              <a:t>{Screen, Touch},</a:t>
            </a:r>
          </a:p>
          <a:p>
            <a:r>
              <a:rPr lang="en-US" i="1" dirty="0" smtClean="0"/>
              <a:t>{Screen, Non-touch} }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23785" y="1335107"/>
            <a:ext cx="129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Source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81370" y="1346775"/>
            <a:ext cx="130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Source 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068407" y="1944707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31953" y="2859107"/>
            <a:ext cx="66293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831867" y="2859107"/>
            <a:ext cx="632458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HR</a:t>
            </a:r>
            <a:endParaRPr lang="en-US" dirty="0"/>
          </a:p>
        </p:txBody>
      </p:sp>
      <p:cxnSp>
        <p:nvCxnSpPr>
          <p:cNvPr id="36" name="Straight Connector 35"/>
          <p:cNvCxnSpPr>
            <a:stCxn id="31" idx="2"/>
            <a:endCxn id="34" idx="0"/>
          </p:cNvCxnSpPr>
          <p:nvPr/>
        </p:nvCxnSpPr>
        <p:spPr>
          <a:xfrm flipH="1">
            <a:off x="1163421" y="2249507"/>
            <a:ext cx="1324086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2"/>
            <a:endCxn id="35" idx="0"/>
          </p:cNvCxnSpPr>
          <p:nvPr/>
        </p:nvCxnSpPr>
        <p:spPr>
          <a:xfrm flipH="1">
            <a:off x="2148096" y="2249507"/>
            <a:ext cx="339411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743200" y="2859107"/>
            <a:ext cx="93345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Touch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855719" y="2859107"/>
            <a:ext cx="1213484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Non-touch</a:t>
            </a:r>
            <a:endParaRPr lang="en-US" dirty="0"/>
          </a:p>
        </p:txBody>
      </p:sp>
      <p:cxnSp>
        <p:nvCxnSpPr>
          <p:cNvPr id="41" name="Straight Connector 40"/>
          <p:cNvCxnSpPr>
            <a:stCxn id="31" idx="2"/>
            <a:endCxn id="39" idx="0"/>
          </p:cNvCxnSpPr>
          <p:nvPr/>
        </p:nvCxnSpPr>
        <p:spPr>
          <a:xfrm>
            <a:off x="2487507" y="2249507"/>
            <a:ext cx="722418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1" idx="2"/>
            <a:endCxn id="40" idx="0"/>
          </p:cNvCxnSpPr>
          <p:nvPr/>
        </p:nvCxnSpPr>
        <p:spPr>
          <a:xfrm>
            <a:off x="2487507" y="2249507"/>
            <a:ext cx="1974954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979292" y="2478107"/>
            <a:ext cx="1230633" cy="37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89219" y="2020160"/>
            <a:ext cx="3764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[[</a:t>
            </a:r>
            <a:r>
              <a:rPr lang="en-US" i="1" dirty="0" smtClean="0"/>
              <a:t>Target</a:t>
            </a:r>
            <a:r>
              <a:rPr lang="en-US" dirty="0" smtClean="0"/>
              <a:t>]] = </a:t>
            </a:r>
            <a:r>
              <a:rPr lang="en-US" i="1" dirty="0" smtClean="0"/>
              <a:t>{</a:t>
            </a:r>
          </a:p>
          <a:p>
            <a:r>
              <a:rPr lang="en-US" i="1" dirty="0" smtClean="0"/>
              <a:t>{Screen, LR}, {Screen, HR},</a:t>
            </a:r>
          </a:p>
          <a:p>
            <a:r>
              <a:rPr lang="en-US" i="1" dirty="0" smtClean="0"/>
              <a:t>{Screen, Touch},{Screen, Non-touch} }</a:t>
            </a:r>
            <a:endParaRPr lang="en-US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65824" y="3316307"/>
            <a:ext cx="280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Target (Union merging 1)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068407" y="3669685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31953" y="4584085"/>
            <a:ext cx="66293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831867" y="4584085"/>
            <a:ext cx="632458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HR</a:t>
            </a:r>
            <a:endParaRPr lang="en-US" dirty="0"/>
          </a:p>
        </p:txBody>
      </p:sp>
      <p:cxnSp>
        <p:nvCxnSpPr>
          <p:cNvPr id="56" name="Straight Connector 55"/>
          <p:cNvCxnSpPr>
            <a:stCxn id="53" idx="2"/>
            <a:endCxn id="54" idx="0"/>
          </p:cNvCxnSpPr>
          <p:nvPr/>
        </p:nvCxnSpPr>
        <p:spPr>
          <a:xfrm flipH="1">
            <a:off x="1163421" y="3974485"/>
            <a:ext cx="1324086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2"/>
            <a:endCxn id="55" idx="0"/>
          </p:cNvCxnSpPr>
          <p:nvPr/>
        </p:nvCxnSpPr>
        <p:spPr>
          <a:xfrm flipH="1">
            <a:off x="2148096" y="3974485"/>
            <a:ext cx="339411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743200" y="4584085"/>
            <a:ext cx="93345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Touch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855719" y="4584085"/>
            <a:ext cx="1213484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Non-touch</a:t>
            </a:r>
            <a:endParaRPr lang="en-US" dirty="0"/>
          </a:p>
        </p:txBody>
      </p:sp>
      <p:cxnSp>
        <p:nvCxnSpPr>
          <p:cNvPr id="60" name="Straight Connector 59"/>
          <p:cNvCxnSpPr>
            <a:stCxn id="53" idx="2"/>
            <a:endCxn id="58" idx="0"/>
          </p:cNvCxnSpPr>
          <p:nvPr/>
        </p:nvCxnSpPr>
        <p:spPr>
          <a:xfrm>
            <a:off x="2487507" y="3974485"/>
            <a:ext cx="722418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2"/>
            <a:endCxn id="59" idx="0"/>
          </p:cNvCxnSpPr>
          <p:nvPr/>
        </p:nvCxnSpPr>
        <p:spPr>
          <a:xfrm>
            <a:off x="2487507" y="3974485"/>
            <a:ext cx="1974954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89219" y="3840777"/>
            <a:ext cx="3764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[[</a:t>
            </a:r>
            <a:r>
              <a:rPr lang="en-US" i="1" dirty="0" smtClean="0"/>
              <a:t>Target</a:t>
            </a:r>
            <a:r>
              <a:rPr lang="en-US" dirty="0" smtClean="0"/>
              <a:t>]] = </a:t>
            </a:r>
            <a:r>
              <a:rPr lang="en-US" i="1" dirty="0" smtClean="0"/>
              <a:t>{</a:t>
            </a:r>
          </a:p>
          <a:p>
            <a:r>
              <a:rPr lang="en-US" i="1" dirty="0" smtClean="0"/>
              <a:t>{Screen, LR, HR, Touch, Non-touch}, {Screen, HR, Touch, Non-touch}, …}</a:t>
            </a:r>
            <a:endParaRPr lang="en-US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3365824" y="5041285"/>
            <a:ext cx="280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 Target (Union merging 2)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15796" y="4545985"/>
            <a:ext cx="95250" cy="76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125440" y="4545985"/>
            <a:ext cx="95250" cy="76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124200" y="4543127"/>
            <a:ext cx="95250" cy="76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390071" y="4553605"/>
            <a:ext cx="95250" cy="76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895600" y="5638800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221022" y="5606534"/>
            <a:ext cx="376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[[</a:t>
            </a:r>
            <a:r>
              <a:rPr lang="en-US" i="1" dirty="0" smtClean="0"/>
              <a:t>Target</a:t>
            </a:r>
            <a:r>
              <a:rPr lang="en-US" dirty="0" smtClean="0"/>
              <a:t>]] = </a:t>
            </a:r>
            <a:r>
              <a:rPr lang="en-US" i="1" dirty="0" smtClean="0"/>
              <a:t>{ {Screen} }</a:t>
            </a:r>
            <a:endParaRPr lang="en-US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3399116" y="6096000"/>
            <a:ext cx="321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(e) Target (Intersection merging)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5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/>
          <p:cNvCxnSpPr/>
          <p:nvPr/>
        </p:nvCxnSpPr>
        <p:spPr>
          <a:xfrm>
            <a:off x="2841239" y="7010400"/>
            <a:ext cx="77052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558454" y="304800"/>
            <a:ext cx="7011242" cy="3048000"/>
            <a:chOff x="558454" y="304800"/>
            <a:chExt cx="7011242" cy="3048000"/>
          </a:xfrm>
        </p:grpSpPr>
        <p:sp>
          <p:nvSpPr>
            <p:cNvPr id="2" name="Rectangle 1"/>
            <p:cNvSpPr/>
            <p:nvPr/>
          </p:nvSpPr>
          <p:spPr>
            <a:xfrm>
              <a:off x="3200400" y="304800"/>
              <a:ext cx="1600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Mobile Phone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77504" y="1295400"/>
              <a:ext cx="1955811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Utility Functions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72421" y="1286182"/>
              <a:ext cx="870979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Screen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434994" y="3048000"/>
              <a:ext cx="9525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Android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stCxn id="3" idx="0"/>
              <a:endCxn id="60" idx="2"/>
            </p:cNvCxnSpPr>
            <p:nvPr/>
          </p:nvCxnSpPr>
          <p:spPr>
            <a:xfrm flipV="1">
              <a:off x="1555410" y="858012"/>
              <a:ext cx="2461537" cy="437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58454" y="2171700"/>
              <a:ext cx="84519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Calls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942951" y="20955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00200" y="2171700"/>
              <a:ext cx="125592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Messaging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190062" y="20955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117" idx="2"/>
              <a:endCxn id="19" idx="0"/>
            </p:cNvCxnSpPr>
            <p:nvPr/>
          </p:nvCxnSpPr>
          <p:spPr>
            <a:xfrm flipH="1">
              <a:off x="990576" y="1848612"/>
              <a:ext cx="557274" cy="246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7" idx="2"/>
              <a:endCxn id="21" idx="0"/>
            </p:cNvCxnSpPr>
            <p:nvPr/>
          </p:nvCxnSpPr>
          <p:spPr>
            <a:xfrm>
              <a:off x="1547850" y="1848612"/>
              <a:ext cx="689837" cy="246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96412" y="3044189"/>
              <a:ext cx="1118295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SMS Text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01417" y="3048000"/>
              <a:ext cx="722783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MMS</a:t>
              </a:r>
              <a:endParaRPr lang="en-US" dirty="0"/>
            </a:p>
          </p:txBody>
        </p:sp>
        <p:cxnSp>
          <p:nvCxnSpPr>
            <p:cNvPr id="33" name="Straight Connector 32"/>
            <p:cNvCxnSpPr>
              <a:stCxn id="61" idx="3"/>
              <a:endCxn id="30" idx="0"/>
            </p:cNvCxnSpPr>
            <p:nvPr/>
          </p:nvCxnSpPr>
          <p:spPr>
            <a:xfrm flipH="1">
              <a:off x="1555560" y="2710061"/>
              <a:ext cx="672602" cy="334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61" idx="3"/>
              <a:endCxn id="31" idx="0"/>
            </p:cNvCxnSpPr>
            <p:nvPr/>
          </p:nvCxnSpPr>
          <p:spPr>
            <a:xfrm>
              <a:off x="2228162" y="2710061"/>
              <a:ext cx="534647" cy="3379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5023294" y="2171700"/>
              <a:ext cx="549786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OS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91000" y="3048000"/>
              <a:ext cx="11049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Symbian</a:t>
              </a:r>
              <a:endParaRPr lang="en-US" dirty="0"/>
            </a:p>
          </p:txBody>
        </p:sp>
        <p:cxnSp>
          <p:nvCxnSpPr>
            <p:cNvPr id="44" name="Straight Connector 43"/>
            <p:cNvCxnSpPr>
              <a:stCxn id="160" idx="3"/>
              <a:endCxn id="43" idx="0"/>
            </p:cNvCxnSpPr>
            <p:nvPr/>
          </p:nvCxnSpPr>
          <p:spPr>
            <a:xfrm flipH="1">
              <a:off x="4743450" y="2710061"/>
              <a:ext cx="554737" cy="3379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60" idx="3"/>
              <a:endCxn id="7" idx="0"/>
            </p:cNvCxnSpPr>
            <p:nvPr/>
          </p:nvCxnSpPr>
          <p:spPr>
            <a:xfrm>
              <a:off x="5298187" y="2710061"/>
              <a:ext cx="613057" cy="3379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083015" y="2847978"/>
              <a:ext cx="4676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5773646" y="2171700"/>
              <a:ext cx="100815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Camera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6230098" y="2095500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76174" y="2171700"/>
              <a:ext cx="693522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MP3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7175310" y="2095500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150" idx="3"/>
              <a:endCxn id="48" idx="0"/>
            </p:cNvCxnSpPr>
            <p:nvPr/>
          </p:nvCxnSpPr>
          <p:spPr>
            <a:xfrm flipH="1">
              <a:off x="6277723" y="1836420"/>
              <a:ext cx="427877" cy="259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50" idx="3"/>
              <a:endCxn id="50" idx="0"/>
            </p:cNvCxnSpPr>
            <p:nvPr/>
          </p:nvCxnSpPr>
          <p:spPr>
            <a:xfrm>
              <a:off x="6705600" y="1836420"/>
              <a:ext cx="517335" cy="259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Flowchart: Decision 59"/>
            <p:cNvSpPr/>
            <p:nvPr/>
          </p:nvSpPr>
          <p:spPr>
            <a:xfrm>
              <a:off x="3921379" y="609600"/>
              <a:ext cx="191135" cy="2484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>
              <a:off x="2075762" y="2481461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876800" y="1295400"/>
              <a:ext cx="870979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System</a:t>
              </a:r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298827" y="1295400"/>
              <a:ext cx="838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Media</a:t>
              </a:r>
              <a:endParaRPr lang="en-US" dirty="0"/>
            </a:p>
          </p:txBody>
        </p:sp>
        <p:cxnSp>
          <p:nvCxnSpPr>
            <p:cNvPr id="84" name="Straight Connector 83"/>
            <p:cNvCxnSpPr>
              <a:stCxn id="60" idx="2"/>
              <a:endCxn id="5" idx="0"/>
            </p:cNvCxnSpPr>
            <p:nvPr/>
          </p:nvCxnSpPr>
          <p:spPr>
            <a:xfrm flipH="1">
              <a:off x="3907911" y="858012"/>
              <a:ext cx="109036" cy="4281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60" idx="2"/>
              <a:endCxn id="77" idx="0"/>
            </p:cNvCxnSpPr>
            <p:nvPr/>
          </p:nvCxnSpPr>
          <p:spPr>
            <a:xfrm>
              <a:off x="4016947" y="858012"/>
              <a:ext cx="1295343" cy="437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60" idx="2"/>
              <a:endCxn id="80" idx="0"/>
            </p:cNvCxnSpPr>
            <p:nvPr/>
          </p:nvCxnSpPr>
          <p:spPr>
            <a:xfrm>
              <a:off x="4016947" y="858012"/>
              <a:ext cx="2700980" cy="437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1595792" y="12192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887500" y="12192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233674" y="1225222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628902" y="1225222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1513621" y="29718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2667559" y="2971800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17" name="Flowchart: Decision 116"/>
            <p:cNvSpPr/>
            <p:nvPr/>
          </p:nvSpPr>
          <p:spPr>
            <a:xfrm>
              <a:off x="1452282" y="1600200"/>
              <a:ext cx="191135" cy="2484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/>
          </p:nvSpPr>
          <p:spPr>
            <a:xfrm>
              <a:off x="3782725" y="1600200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200400" y="2171700"/>
              <a:ext cx="6871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Basic</a:t>
              </a:r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016947" y="2171700"/>
              <a:ext cx="49781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HQ</a:t>
              </a:r>
              <a:endParaRPr lang="en-US" dirty="0"/>
            </a:p>
          </p:txBody>
        </p:sp>
        <p:cxnSp>
          <p:nvCxnSpPr>
            <p:cNvPr id="129" name="Straight Connector 128"/>
            <p:cNvCxnSpPr>
              <a:stCxn id="124" idx="3"/>
              <a:endCxn id="126" idx="0"/>
            </p:cNvCxnSpPr>
            <p:nvPr/>
          </p:nvCxnSpPr>
          <p:spPr>
            <a:xfrm flipH="1">
              <a:off x="3543950" y="1828800"/>
              <a:ext cx="391175" cy="342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4" idx="3"/>
              <a:endCxn id="127" idx="0"/>
            </p:cNvCxnSpPr>
            <p:nvPr/>
          </p:nvCxnSpPr>
          <p:spPr>
            <a:xfrm>
              <a:off x="3935125" y="1828800"/>
              <a:ext cx="330727" cy="342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3739537" y="1993900"/>
              <a:ext cx="3479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Flowchart: Decision 138"/>
            <p:cNvSpPr/>
            <p:nvPr/>
          </p:nvSpPr>
          <p:spPr>
            <a:xfrm>
              <a:off x="5200302" y="1600200"/>
              <a:ext cx="191135" cy="2484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>
              <a:stCxn id="139" idx="2"/>
              <a:endCxn id="41" idx="0"/>
            </p:cNvCxnSpPr>
            <p:nvPr/>
          </p:nvCxnSpPr>
          <p:spPr>
            <a:xfrm>
              <a:off x="5295870" y="1848612"/>
              <a:ext cx="2317" cy="32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Isosceles Triangle 149"/>
            <p:cNvSpPr/>
            <p:nvPr/>
          </p:nvSpPr>
          <p:spPr>
            <a:xfrm>
              <a:off x="6553200" y="1607820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/>
            <p:cNvSpPr/>
            <p:nvPr/>
          </p:nvSpPr>
          <p:spPr>
            <a:xfrm>
              <a:off x="5145787" y="2481461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038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228600" y="293649"/>
            <a:ext cx="8458200" cy="3059151"/>
            <a:chOff x="228600" y="293649"/>
            <a:chExt cx="8458200" cy="3059151"/>
          </a:xfrm>
        </p:grpSpPr>
        <p:sp>
          <p:nvSpPr>
            <p:cNvPr id="2" name="Rectangle 1"/>
            <p:cNvSpPr/>
            <p:nvPr/>
          </p:nvSpPr>
          <p:spPr>
            <a:xfrm>
              <a:off x="3733961" y="293649"/>
              <a:ext cx="1600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Mobile Phone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77504" y="1295400"/>
              <a:ext cx="1955811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Utility Functions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621565" y="1590982"/>
              <a:ext cx="870979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Screen</a:t>
              </a:r>
              <a:endParaRPr lang="en-US" dirty="0"/>
            </a:p>
          </p:txBody>
        </p:sp>
        <p:cxnSp>
          <p:nvCxnSpPr>
            <p:cNvPr id="6" name="Straight Connector 5"/>
            <p:cNvCxnSpPr>
              <a:stCxn id="3" idx="0"/>
              <a:endCxn id="28" idx="2"/>
            </p:cNvCxnSpPr>
            <p:nvPr/>
          </p:nvCxnSpPr>
          <p:spPr>
            <a:xfrm flipV="1">
              <a:off x="1555410" y="858012"/>
              <a:ext cx="2461537" cy="437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8600" y="2171700"/>
              <a:ext cx="84519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Calls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13097" y="20955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0346" y="2171700"/>
              <a:ext cx="125592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Messaging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860208" y="20955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41" idx="2"/>
              <a:endCxn id="8" idx="0"/>
            </p:cNvCxnSpPr>
            <p:nvPr/>
          </p:nvCxnSpPr>
          <p:spPr>
            <a:xfrm flipH="1">
              <a:off x="660722" y="1848612"/>
              <a:ext cx="887128" cy="246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1" idx="2"/>
              <a:endCxn id="10" idx="0"/>
            </p:cNvCxnSpPr>
            <p:nvPr/>
          </p:nvCxnSpPr>
          <p:spPr>
            <a:xfrm>
              <a:off x="1547850" y="1848612"/>
              <a:ext cx="359983" cy="246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66558" y="3044189"/>
              <a:ext cx="1118295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SMS Text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71563" y="3048000"/>
              <a:ext cx="722783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MMS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29" idx="3"/>
              <a:endCxn id="13" idx="0"/>
            </p:cNvCxnSpPr>
            <p:nvPr/>
          </p:nvCxnSpPr>
          <p:spPr>
            <a:xfrm flipH="1">
              <a:off x="1225706" y="2710061"/>
              <a:ext cx="672602" cy="334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9" idx="3"/>
              <a:endCxn id="14" idx="0"/>
            </p:cNvCxnSpPr>
            <p:nvPr/>
          </p:nvCxnSpPr>
          <p:spPr>
            <a:xfrm>
              <a:off x="1898308" y="2710061"/>
              <a:ext cx="534647" cy="3379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692230" y="2057400"/>
              <a:ext cx="549786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OS</a:t>
              </a:r>
              <a:endParaRPr lang="en-US" dirty="0"/>
            </a:p>
          </p:txBody>
        </p:sp>
        <p:sp>
          <p:nvSpPr>
            <p:cNvPr id="28" name="Flowchart: Decision 27"/>
            <p:cNvSpPr/>
            <p:nvPr/>
          </p:nvSpPr>
          <p:spPr>
            <a:xfrm>
              <a:off x="3921379" y="609600"/>
              <a:ext cx="191135" cy="2484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1745908" y="2481461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82021" y="1194890"/>
              <a:ext cx="870979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System</a:t>
              </a:r>
              <a:endParaRPr lang="en-US" dirty="0"/>
            </a:p>
          </p:txBody>
        </p:sp>
        <p:cxnSp>
          <p:nvCxnSpPr>
            <p:cNvPr id="33" name="Straight Connector 32"/>
            <p:cNvCxnSpPr>
              <a:stCxn id="28" idx="2"/>
              <a:endCxn id="30" idx="0"/>
            </p:cNvCxnSpPr>
            <p:nvPr/>
          </p:nvCxnSpPr>
          <p:spPr>
            <a:xfrm>
              <a:off x="4016947" y="858012"/>
              <a:ext cx="500564" cy="3368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595792" y="12192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036644" y="15240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437682" y="11430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183767" y="29718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337705" y="2971800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Decision 40"/>
            <p:cNvSpPr/>
            <p:nvPr/>
          </p:nvSpPr>
          <p:spPr>
            <a:xfrm>
              <a:off x="1452282" y="1600200"/>
              <a:ext cx="191135" cy="2484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5931869" y="1905000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349543" y="2476500"/>
              <a:ext cx="762029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Touch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226984" y="2476500"/>
              <a:ext cx="121806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Non-touch</a:t>
              </a:r>
              <a:endParaRPr lang="en-US" dirty="0"/>
            </a:p>
          </p:txBody>
        </p:sp>
        <p:cxnSp>
          <p:nvCxnSpPr>
            <p:cNvPr id="45" name="Straight Connector 44"/>
            <p:cNvCxnSpPr>
              <a:stCxn id="42" idx="3"/>
              <a:endCxn id="43" idx="0"/>
            </p:cNvCxnSpPr>
            <p:nvPr/>
          </p:nvCxnSpPr>
          <p:spPr>
            <a:xfrm flipH="1">
              <a:off x="5730558" y="2133600"/>
              <a:ext cx="353711" cy="342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3"/>
              <a:endCxn id="44" idx="0"/>
            </p:cNvCxnSpPr>
            <p:nvPr/>
          </p:nvCxnSpPr>
          <p:spPr>
            <a:xfrm>
              <a:off x="6084269" y="2133600"/>
              <a:ext cx="751745" cy="342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898207" y="2298700"/>
              <a:ext cx="52766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Flowchart: Decision 47"/>
            <p:cNvSpPr/>
            <p:nvPr/>
          </p:nvSpPr>
          <p:spPr>
            <a:xfrm>
              <a:off x="4405523" y="1499690"/>
              <a:ext cx="191135" cy="2484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>
              <a:stCxn id="48" idx="2"/>
              <a:endCxn id="17" idx="0"/>
            </p:cNvCxnSpPr>
            <p:nvPr/>
          </p:nvCxnSpPr>
          <p:spPr>
            <a:xfrm>
              <a:off x="4501091" y="1748102"/>
              <a:ext cx="466032" cy="309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4790915" y="615950"/>
              <a:ext cx="304800" cy="248412"/>
              <a:chOff x="6934200" y="3275838"/>
              <a:chExt cx="304800" cy="24841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7086600" y="3275838"/>
                <a:ext cx="0" cy="2484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934200" y="3352800"/>
                <a:ext cx="304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934200" y="3438144"/>
                <a:ext cx="304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7126818" y="1209982"/>
              <a:ext cx="1066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Standard</a:t>
              </a:r>
              <a:endParaRPr lang="en-US" dirty="0"/>
            </a:p>
          </p:txBody>
        </p:sp>
        <p:cxnSp>
          <p:nvCxnSpPr>
            <p:cNvPr id="58" name="Straight Connector 57"/>
            <p:cNvCxnSpPr>
              <a:endCxn id="56" idx="0"/>
            </p:cNvCxnSpPr>
            <p:nvPr/>
          </p:nvCxnSpPr>
          <p:spPr>
            <a:xfrm>
              <a:off x="4953000" y="864362"/>
              <a:ext cx="2707218" cy="3456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516167" y="1171882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822018" y="1981200"/>
              <a:ext cx="847643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CDMA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839157" y="1981200"/>
              <a:ext cx="847643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GSM</a:t>
              </a:r>
              <a:endParaRPr lang="en-US" dirty="0"/>
            </a:p>
          </p:txBody>
        </p:sp>
        <p:sp>
          <p:nvSpPr>
            <p:cNvPr id="67" name="Isosceles Triangle 66"/>
            <p:cNvSpPr/>
            <p:nvPr/>
          </p:nvSpPr>
          <p:spPr>
            <a:xfrm>
              <a:off x="7507818" y="1514782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>
              <a:stCxn id="67" idx="3"/>
              <a:endCxn id="63" idx="0"/>
            </p:cNvCxnSpPr>
            <p:nvPr/>
          </p:nvCxnSpPr>
          <p:spPr>
            <a:xfrm flipH="1">
              <a:off x="7245840" y="1743382"/>
              <a:ext cx="414378" cy="237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7" idx="3"/>
              <a:endCxn id="64" idx="0"/>
            </p:cNvCxnSpPr>
            <p:nvPr/>
          </p:nvCxnSpPr>
          <p:spPr>
            <a:xfrm>
              <a:off x="7660218" y="1743382"/>
              <a:ext cx="602761" cy="237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Isosceles Triangle 71"/>
            <p:cNvSpPr/>
            <p:nvPr/>
          </p:nvSpPr>
          <p:spPr>
            <a:xfrm>
              <a:off x="7456204" y="1752600"/>
              <a:ext cx="479994" cy="109691"/>
            </a:xfrm>
            <a:prstGeom prst="triangle">
              <a:avLst>
                <a:gd name="adj" fmla="val 4610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866410" y="2057400"/>
              <a:ext cx="610627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Java</a:t>
              </a:r>
              <a:endParaRPr lang="en-US" dirty="0"/>
            </a:p>
          </p:txBody>
        </p:sp>
        <p:cxnSp>
          <p:nvCxnSpPr>
            <p:cNvPr id="85" name="Straight Connector 84"/>
            <p:cNvCxnSpPr>
              <a:stCxn id="48" idx="2"/>
              <a:endCxn id="82" idx="0"/>
            </p:cNvCxnSpPr>
            <p:nvPr/>
          </p:nvCxnSpPr>
          <p:spPr>
            <a:xfrm flipH="1">
              <a:off x="4171724" y="1748102"/>
              <a:ext cx="329367" cy="309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2743199" y="2171700"/>
              <a:ext cx="815523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Game</a:t>
              </a:r>
              <a:endParaRPr lang="en-US" dirty="0"/>
            </a:p>
          </p:txBody>
        </p:sp>
        <p:cxnSp>
          <p:nvCxnSpPr>
            <p:cNvPr id="89" name="Straight Connector 88"/>
            <p:cNvCxnSpPr>
              <a:stCxn id="41" idx="2"/>
              <a:endCxn id="87" idx="0"/>
            </p:cNvCxnSpPr>
            <p:nvPr/>
          </p:nvCxnSpPr>
          <p:spPr>
            <a:xfrm>
              <a:off x="1547850" y="1848612"/>
              <a:ext cx="1603111" cy="32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87" idx="2"/>
              <a:endCxn id="82" idx="2"/>
            </p:cNvCxnSpPr>
            <p:nvPr/>
          </p:nvCxnSpPr>
          <p:spPr>
            <a:xfrm rot="5400000" flipH="1" flipV="1">
              <a:off x="3604192" y="1908968"/>
              <a:ext cx="114300" cy="1020763"/>
            </a:xfrm>
            <a:prstGeom prst="bentConnector3">
              <a:avLst>
                <a:gd name="adj1" fmla="val -200000"/>
              </a:avLst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3003291" y="3040380"/>
              <a:ext cx="722783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Email</a:t>
              </a:r>
              <a:endParaRPr lang="en-US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3269433" y="2964180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>
              <a:stCxn id="29" idx="3"/>
              <a:endCxn id="96" idx="0"/>
            </p:cNvCxnSpPr>
            <p:nvPr/>
          </p:nvCxnSpPr>
          <p:spPr>
            <a:xfrm>
              <a:off x="1898308" y="2710061"/>
              <a:ext cx="1418750" cy="2541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28" idx="2"/>
              <a:endCxn id="36" idx="1"/>
            </p:cNvCxnSpPr>
            <p:nvPr/>
          </p:nvCxnSpPr>
          <p:spPr>
            <a:xfrm>
              <a:off x="4016947" y="858012"/>
              <a:ext cx="2033646" cy="6771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599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445</Words>
  <Application>Microsoft Office PowerPoint</Application>
  <PresentationFormat>On-screen Show (4:3)</PresentationFormat>
  <Paragraphs>234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PKU.DR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Li</dc:creator>
  <cp:lastModifiedBy>Yi Li</cp:lastModifiedBy>
  <cp:revision>39</cp:revision>
  <dcterms:created xsi:type="dcterms:W3CDTF">2011-01-08T03:54:01Z</dcterms:created>
  <dcterms:modified xsi:type="dcterms:W3CDTF">2011-01-21T07:10:51Z</dcterms:modified>
</cp:coreProperties>
</file>