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4" autoAdjust="0"/>
  </p:normalViewPr>
  <p:slideViewPr>
    <p:cSldViewPr>
      <p:cViewPr>
        <p:scale>
          <a:sx n="125" d="100"/>
          <a:sy n="125" d="100"/>
        </p:scale>
        <p:origin x="108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A0CE-5085-4190-A7A7-5AE9A1B0B1F8}" type="datetimeFigureOut">
              <a:rPr lang="en-US" smtClean="0"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0500" y="990600"/>
            <a:ext cx="8348569" cy="2319750"/>
            <a:chOff x="190500" y="990600"/>
            <a:chExt cx="8348569" cy="2319750"/>
          </a:xfrm>
        </p:grpSpPr>
        <p:sp>
          <p:nvSpPr>
            <p:cNvPr id="4" name="Rectangle 3"/>
            <p:cNvSpPr/>
            <p:nvPr/>
          </p:nvSpPr>
          <p:spPr>
            <a:xfrm>
              <a:off x="2042160" y="1219200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Mobile Phone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500" y="19812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Calls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5300" y="1905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1981200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GPS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0" y="19812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0700" y="2895600"/>
              <a:ext cx="7620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Basic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5100" y="2895600"/>
              <a:ext cx="7620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Color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19500" y="2895600"/>
              <a:ext cx="6096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HQ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45380" y="19812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Media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1500" y="2903220"/>
              <a:ext cx="9525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8300" y="2903220"/>
              <a:ext cx="9525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MP3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666875" y="19050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38475" y="1905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316855" y="19050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4" idx="2"/>
              <a:endCxn id="6" idx="0"/>
            </p:cNvCxnSpPr>
            <p:nvPr/>
          </p:nvCxnSpPr>
          <p:spPr>
            <a:xfrm flipH="1">
              <a:off x="542925" y="1524000"/>
              <a:ext cx="2299335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2"/>
              <a:endCxn id="15" idx="7"/>
            </p:cNvCxnSpPr>
            <p:nvPr/>
          </p:nvCxnSpPr>
          <p:spPr>
            <a:xfrm flipH="1">
              <a:off x="1748176" y="1524000"/>
              <a:ext cx="1094084" cy="392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2"/>
              <a:endCxn id="16" idx="0"/>
            </p:cNvCxnSpPr>
            <p:nvPr/>
          </p:nvCxnSpPr>
          <p:spPr>
            <a:xfrm>
              <a:off x="2842260" y="1524000"/>
              <a:ext cx="24384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" idx="2"/>
              <a:endCxn id="17" idx="0"/>
            </p:cNvCxnSpPr>
            <p:nvPr/>
          </p:nvCxnSpPr>
          <p:spPr>
            <a:xfrm>
              <a:off x="2842260" y="1524000"/>
              <a:ext cx="252222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2"/>
              <a:endCxn id="9" idx="0"/>
            </p:cNvCxnSpPr>
            <p:nvPr/>
          </p:nvCxnSpPr>
          <p:spPr>
            <a:xfrm flipH="1">
              <a:off x="2171700" y="2286000"/>
              <a:ext cx="91440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8" idx="2"/>
              <a:endCxn id="10" idx="0"/>
            </p:cNvCxnSpPr>
            <p:nvPr/>
          </p:nvCxnSpPr>
          <p:spPr>
            <a:xfrm>
              <a:off x="3086100" y="2286000"/>
              <a:ext cx="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2"/>
              <a:endCxn id="11" idx="0"/>
            </p:cNvCxnSpPr>
            <p:nvPr/>
          </p:nvCxnSpPr>
          <p:spPr>
            <a:xfrm>
              <a:off x="3086100" y="2286000"/>
              <a:ext cx="83820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2"/>
              <a:endCxn id="13" idx="0"/>
            </p:cNvCxnSpPr>
            <p:nvPr/>
          </p:nvCxnSpPr>
          <p:spPr>
            <a:xfrm flipH="1">
              <a:off x="4857750" y="2286000"/>
              <a:ext cx="506730" cy="6172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64479" y="2286000"/>
              <a:ext cx="560070" cy="6172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endCxn id="9" idx="1"/>
            </p:cNvCxnSpPr>
            <p:nvPr/>
          </p:nvCxnSpPr>
          <p:spPr>
            <a:xfrm rot="16200000" flipH="1">
              <a:off x="1257300" y="2514600"/>
              <a:ext cx="762000" cy="304800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387475" y="2594610"/>
              <a:ext cx="190500" cy="148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387475" y="2594610"/>
              <a:ext cx="190500" cy="148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13" idx="2"/>
              <a:endCxn id="11" idx="2"/>
            </p:cNvCxnSpPr>
            <p:nvPr/>
          </p:nvCxnSpPr>
          <p:spPr>
            <a:xfrm rot="5400000" flipH="1">
              <a:off x="4387215" y="2737485"/>
              <a:ext cx="7620" cy="933450"/>
            </a:xfrm>
            <a:prstGeom prst="bentConnector3">
              <a:avLst>
                <a:gd name="adj1" fmla="val -3000000"/>
              </a:avLst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095173" y="151126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endCxn id="51" idx="0"/>
            </p:cNvCxnSpPr>
            <p:nvPr/>
          </p:nvCxnSpPr>
          <p:spPr>
            <a:xfrm>
              <a:off x="7142798" y="1396960"/>
              <a:ext cx="0" cy="1143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29160" y="1337850"/>
              <a:ext cx="1109909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 smtClean="0"/>
                <a:t>Mandatory</a:t>
              </a:r>
              <a:endParaRPr lang="en-US" sz="16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7086600" y="1811674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endCxn id="55" idx="0"/>
            </p:cNvCxnSpPr>
            <p:nvPr/>
          </p:nvCxnSpPr>
          <p:spPr>
            <a:xfrm>
              <a:off x="7134225" y="1697374"/>
              <a:ext cx="0" cy="1143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429237" y="1673175"/>
              <a:ext cx="903507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 smtClean="0"/>
                <a:t>Optional</a:t>
              </a:r>
              <a:endParaRPr lang="en-US" sz="16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628900" y="2590800"/>
              <a:ext cx="8763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986600" y="2095502"/>
              <a:ext cx="152400" cy="1956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139000" y="2095502"/>
              <a:ext cx="0" cy="1956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139000" y="2095501"/>
              <a:ext cx="219074" cy="219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062800" y="2205033"/>
              <a:ext cx="1905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472505" y="2037966"/>
              <a:ext cx="1052779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 err="1"/>
                <a:t>Xor</a:t>
              </a:r>
              <a:r>
                <a:rPr lang="en-US" sz="1600" dirty="0"/>
                <a:t>-Group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6996118" y="2371341"/>
              <a:ext cx="152400" cy="1956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148518" y="2371341"/>
              <a:ext cx="0" cy="1956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148518" y="2371341"/>
              <a:ext cx="219074" cy="219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452731" y="2313805"/>
              <a:ext cx="978015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/>
                <a:t>Or-Group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118260" y="2297905"/>
              <a:ext cx="506253" cy="295276"/>
            </a:xfrm>
            <a:prstGeom prst="triangle">
              <a:avLst>
                <a:gd name="adj" fmla="val 488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7088993" y="2388007"/>
              <a:ext cx="138113" cy="80962"/>
            </a:xfrm>
            <a:prstGeom prst="triangle">
              <a:avLst>
                <a:gd name="adj" fmla="val 3823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944899" y="2879524"/>
              <a:ext cx="457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097299" y="2805515"/>
              <a:ext cx="171450" cy="133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7097299" y="2805515"/>
              <a:ext cx="171450" cy="133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6944899" y="3114687"/>
              <a:ext cx="457200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497790" y="2709450"/>
              <a:ext cx="899788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/>
                <a:t>Excludes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03065" y="2971800"/>
              <a:ext cx="909341" cy="338550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sz="1600" dirty="0"/>
                <a:t>Requires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934200" y="990600"/>
              <a:ext cx="9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LEGEND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024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04" y="533400"/>
            <a:ext cx="9037612" cy="6008132"/>
            <a:chOff x="50304" y="533400"/>
            <a:chExt cx="9037612" cy="6008132"/>
          </a:xfrm>
        </p:grpSpPr>
        <p:sp>
          <p:nvSpPr>
            <p:cNvPr id="2" name="Rectangle 1"/>
            <p:cNvSpPr/>
            <p:nvPr/>
          </p:nvSpPr>
          <p:spPr>
            <a:xfrm>
              <a:off x="3874022" y="3200400"/>
              <a:ext cx="2411357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Mobile Phone</a:t>
              </a:r>
              <a:endParaRPr lang="en-US" sz="1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59425" y="4027194"/>
              <a:ext cx="1628824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Utility Functions</a:t>
              </a:r>
              <a:endParaRPr lang="en-US" sz="1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89521" y="3924327"/>
              <a:ext cx="725362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Screen</a:t>
              </a:r>
              <a:endParaRPr lang="en-US" sz="1400" dirty="0"/>
            </a:p>
          </p:txBody>
        </p:sp>
        <p:cxnSp>
          <p:nvCxnSpPr>
            <p:cNvPr id="6" name="Straight Connector 5"/>
            <p:cNvCxnSpPr>
              <a:stCxn id="3" idx="0"/>
              <a:endCxn id="28" idx="2"/>
            </p:cNvCxnSpPr>
            <p:nvPr/>
          </p:nvCxnSpPr>
          <p:spPr>
            <a:xfrm flipV="1">
              <a:off x="1373837" y="3653646"/>
              <a:ext cx="3357270" cy="373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68853" y="4756988"/>
              <a:ext cx="703888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Calls</a:t>
              </a:r>
              <a:endParaRPr lang="en-US" sz="1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89067" y="4693527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36432" y="4756988"/>
              <a:ext cx="1045949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Messaging</a:t>
              </a:r>
              <a:endParaRPr lang="en-US" sz="1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27676" y="4693527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" name="Straight Connector 10"/>
            <p:cNvCxnSpPr>
              <a:stCxn id="41" idx="2"/>
              <a:endCxn id="8" idx="0"/>
            </p:cNvCxnSpPr>
            <p:nvPr/>
          </p:nvCxnSpPr>
          <p:spPr>
            <a:xfrm flipH="1">
              <a:off x="628730" y="4487916"/>
              <a:ext cx="738811" cy="205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1" idx="2"/>
              <a:endCxn id="10" idx="0"/>
            </p:cNvCxnSpPr>
            <p:nvPr/>
          </p:nvCxnSpPr>
          <p:spPr>
            <a:xfrm>
              <a:off x="1367541" y="4487916"/>
              <a:ext cx="299798" cy="205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3590" y="5483607"/>
              <a:ext cx="931330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SMS Text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03695" y="5486781"/>
              <a:ext cx="601943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MMS</a:t>
              </a:r>
              <a:endParaRPr lang="en-US" sz="1400" dirty="0"/>
            </a:p>
          </p:txBody>
        </p:sp>
        <p:cxnSp>
          <p:nvCxnSpPr>
            <p:cNvPr id="15" name="Straight Connector 14"/>
            <p:cNvCxnSpPr>
              <a:stCxn id="29" idx="3"/>
              <a:endCxn id="13" idx="0"/>
            </p:cNvCxnSpPr>
            <p:nvPr/>
          </p:nvCxnSpPr>
          <p:spPr>
            <a:xfrm flipH="1">
              <a:off x="1099255" y="5205341"/>
              <a:ext cx="560151" cy="278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9" idx="3"/>
              <a:endCxn id="14" idx="0"/>
            </p:cNvCxnSpPr>
            <p:nvPr/>
          </p:nvCxnSpPr>
          <p:spPr>
            <a:xfrm>
              <a:off x="1659406" y="5205341"/>
              <a:ext cx="445261" cy="2814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986219" y="4661797"/>
              <a:ext cx="457869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OS</a:t>
              </a:r>
              <a:endParaRPr lang="en-US" sz="1400" dirty="0"/>
            </a:p>
          </p:txBody>
        </p:sp>
        <p:sp>
          <p:nvSpPr>
            <p:cNvPr id="28" name="Flowchart: Decision 27"/>
            <p:cNvSpPr/>
            <p:nvPr/>
          </p:nvSpPr>
          <p:spPr>
            <a:xfrm>
              <a:off x="4651516" y="3446765"/>
              <a:ext cx="159180" cy="20688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532486" y="5014961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78030" y="3943488"/>
              <a:ext cx="725362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System</a:t>
              </a:r>
              <a:endParaRPr lang="en-US" sz="1400" dirty="0"/>
            </a:p>
          </p:txBody>
        </p:sp>
        <p:cxnSp>
          <p:nvCxnSpPr>
            <p:cNvPr id="33" name="Straight Connector 32"/>
            <p:cNvCxnSpPr>
              <a:stCxn id="28" idx="2"/>
              <a:endCxn id="30" idx="0"/>
            </p:cNvCxnSpPr>
            <p:nvPr/>
          </p:nvCxnSpPr>
          <p:spPr>
            <a:xfrm flipH="1">
              <a:off x="3840711" y="3653646"/>
              <a:ext cx="890395" cy="2898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407467" y="3963734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/>
            <p:cNvSpPr/>
            <p:nvPr/>
          </p:nvSpPr>
          <p:spPr>
            <a:xfrm>
              <a:off x="6235204" y="3868544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3774228" y="3900274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/>
            <p:cNvSpPr/>
            <p:nvPr/>
          </p:nvSpPr>
          <p:spPr>
            <a:xfrm>
              <a:off x="1064328" y="5423321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Oval 39"/>
            <p:cNvSpPr/>
            <p:nvPr/>
          </p:nvSpPr>
          <p:spPr>
            <a:xfrm>
              <a:off x="2025342" y="5423321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Flowchart: Decision 40"/>
            <p:cNvSpPr/>
            <p:nvPr/>
          </p:nvSpPr>
          <p:spPr>
            <a:xfrm>
              <a:off x="1287950" y="4281036"/>
              <a:ext cx="159180" cy="20688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7016144" y="5112365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31175" y="5588318"/>
              <a:ext cx="634627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Touch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61919" y="5588318"/>
              <a:ext cx="1014415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Non-touch</a:t>
              </a:r>
              <a:endParaRPr lang="en-US" sz="1400" dirty="0"/>
            </a:p>
          </p:txBody>
        </p:sp>
        <p:cxnSp>
          <p:nvCxnSpPr>
            <p:cNvPr id="45" name="Straight Connector 44"/>
            <p:cNvCxnSpPr>
              <a:stCxn id="42" idx="3"/>
              <a:endCxn id="43" idx="0"/>
            </p:cNvCxnSpPr>
            <p:nvPr/>
          </p:nvCxnSpPr>
          <p:spPr>
            <a:xfrm flipH="1">
              <a:off x="6848489" y="5302746"/>
              <a:ext cx="294575" cy="285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3"/>
              <a:endCxn id="44" idx="0"/>
            </p:cNvCxnSpPr>
            <p:nvPr/>
          </p:nvCxnSpPr>
          <p:spPr>
            <a:xfrm>
              <a:off x="7143064" y="5302746"/>
              <a:ext cx="626063" cy="285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988110" y="5440244"/>
              <a:ext cx="4394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Decision 47"/>
            <p:cNvSpPr/>
            <p:nvPr/>
          </p:nvSpPr>
          <p:spPr>
            <a:xfrm>
              <a:off x="3747446" y="4197330"/>
              <a:ext cx="159180" cy="20688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9" name="Straight Connector 48"/>
            <p:cNvCxnSpPr>
              <a:stCxn id="48" idx="2"/>
              <a:endCxn id="17" idx="0"/>
            </p:cNvCxnSpPr>
            <p:nvPr/>
          </p:nvCxnSpPr>
          <p:spPr>
            <a:xfrm>
              <a:off x="3827036" y="4404210"/>
              <a:ext cx="388117" cy="257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163953" y="3454241"/>
              <a:ext cx="253841" cy="206881"/>
              <a:chOff x="6934200" y="3275838"/>
              <a:chExt cx="304800" cy="24841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7086600" y="3275838"/>
                <a:ext cx="0" cy="24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34200" y="3352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934200" y="3438144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4808028" y="3930673"/>
              <a:ext cx="888444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Standard</a:t>
              </a:r>
              <a:endParaRPr lang="en-US" sz="1400" dirty="0"/>
            </a:p>
          </p:txBody>
        </p:sp>
        <p:cxnSp>
          <p:nvCxnSpPr>
            <p:cNvPr id="58" name="Straight Connector 57"/>
            <p:cNvCxnSpPr>
              <a:endCxn id="59" idx="0"/>
            </p:cNvCxnSpPr>
            <p:nvPr/>
          </p:nvCxnSpPr>
          <p:spPr>
            <a:xfrm flipH="1">
              <a:off x="5171946" y="3661122"/>
              <a:ext cx="118928" cy="2378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132283" y="3898943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54187" y="4572953"/>
              <a:ext cx="705928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CDMA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01273" y="4572953"/>
              <a:ext cx="705928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GSM</a:t>
              </a:r>
              <a:endParaRPr lang="en-US" sz="1400" dirty="0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5125330" y="4184514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Straight Connector 68"/>
            <p:cNvCxnSpPr>
              <a:stCxn id="67" idx="3"/>
              <a:endCxn id="63" idx="0"/>
            </p:cNvCxnSpPr>
            <p:nvPr/>
          </p:nvCxnSpPr>
          <p:spPr>
            <a:xfrm flipH="1">
              <a:off x="4907151" y="4374895"/>
              <a:ext cx="345099" cy="1980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3"/>
              <a:endCxn id="64" idx="0"/>
            </p:cNvCxnSpPr>
            <p:nvPr/>
          </p:nvCxnSpPr>
          <p:spPr>
            <a:xfrm>
              <a:off x="5252250" y="4374895"/>
              <a:ext cx="501987" cy="1980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5082345" y="4382572"/>
              <a:ext cx="399745" cy="91352"/>
            </a:xfrm>
            <a:prstGeom prst="triangle">
              <a:avLst>
                <a:gd name="adj" fmla="val 4610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98466" y="4661797"/>
              <a:ext cx="508538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Java</a:t>
              </a:r>
              <a:endParaRPr lang="en-US" sz="1400" dirty="0"/>
            </a:p>
          </p:txBody>
        </p:sp>
        <p:cxnSp>
          <p:nvCxnSpPr>
            <p:cNvPr id="85" name="Straight Connector 84"/>
            <p:cNvCxnSpPr>
              <a:stCxn id="48" idx="2"/>
              <a:endCxn id="82" idx="0"/>
            </p:cNvCxnSpPr>
            <p:nvPr/>
          </p:nvCxnSpPr>
          <p:spPr>
            <a:xfrm flipH="1">
              <a:off x="3552735" y="4404210"/>
              <a:ext cx="274301" cy="257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363042" y="4756988"/>
              <a:ext cx="679178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Game</a:t>
              </a:r>
              <a:endParaRPr lang="en-US" sz="1400" dirty="0"/>
            </a:p>
          </p:txBody>
        </p:sp>
        <p:cxnSp>
          <p:nvCxnSpPr>
            <p:cNvPr id="89" name="Straight Connector 88"/>
            <p:cNvCxnSpPr>
              <a:stCxn id="41" idx="2"/>
              <a:endCxn id="87" idx="0"/>
            </p:cNvCxnSpPr>
            <p:nvPr/>
          </p:nvCxnSpPr>
          <p:spPr>
            <a:xfrm>
              <a:off x="1367541" y="4487916"/>
              <a:ext cx="1335091" cy="269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87" idx="2"/>
              <a:endCxn id="82" idx="2"/>
            </p:cNvCxnSpPr>
            <p:nvPr/>
          </p:nvCxnSpPr>
          <p:spPr>
            <a:xfrm rot="5400000" flipH="1" flipV="1">
              <a:off x="3080088" y="4538181"/>
              <a:ext cx="95190" cy="850104"/>
            </a:xfrm>
            <a:prstGeom prst="bentConnector3">
              <a:avLst>
                <a:gd name="adj1" fmla="val -200000"/>
              </a:avLst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2579650" y="5480435"/>
              <a:ext cx="601943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Email</a:t>
              </a:r>
              <a:endParaRPr lang="en-US" sz="14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2801296" y="5416975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8" name="Straight Connector 97"/>
            <p:cNvCxnSpPr>
              <a:stCxn id="29" idx="3"/>
              <a:endCxn id="96" idx="0"/>
            </p:cNvCxnSpPr>
            <p:nvPr/>
          </p:nvCxnSpPr>
          <p:spPr>
            <a:xfrm>
              <a:off x="1659406" y="5205341"/>
              <a:ext cx="1181553" cy="211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8" idx="2"/>
              <a:endCxn id="36" idx="1"/>
            </p:cNvCxnSpPr>
            <p:nvPr/>
          </p:nvCxnSpPr>
          <p:spPr>
            <a:xfrm>
              <a:off x="4731107" y="3653646"/>
              <a:ext cx="1515714" cy="22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34480" y="5395391"/>
              <a:ext cx="793254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Android</a:t>
              </a:r>
              <a:endParaRPr lang="en-US" sz="14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98466" y="5395391"/>
              <a:ext cx="920174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Symbian</a:t>
              </a:r>
              <a:endParaRPr lang="en-US" sz="1400" dirty="0"/>
            </a:p>
          </p:txBody>
        </p:sp>
        <p:cxnSp>
          <p:nvCxnSpPr>
            <p:cNvPr id="70" name="Straight Connector 69"/>
            <p:cNvCxnSpPr>
              <a:stCxn id="75" idx="3"/>
              <a:endCxn id="68" idx="0"/>
            </p:cNvCxnSpPr>
            <p:nvPr/>
          </p:nvCxnSpPr>
          <p:spPr>
            <a:xfrm flipH="1">
              <a:off x="3758553" y="5113951"/>
              <a:ext cx="461992" cy="2814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5" idx="3"/>
              <a:endCxn id="66" idx="0"/>
            </p:cNvCxnSpPr>
            <p:nvPr/>
          </p:nvCxnSpPr>
          <p:spPr>
            <a:xfrm>
              <a:off x="4220545" y="5113951"/>
              <a:ext cx="510561" cy="2814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41347" y="5228810"/>
              <a:ext cx="3894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Isosceles Triangle 74"/>
            <p:cNvSpPr/>
            <p:nvPr/>
          </p:nvSpPr>
          <p:spPr>
            <a:xfrm>
              <a:off x="4093624" y="4923570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147946" y="4188489"/>
              <a:ext cx="253841" cy="206881"/>
              <a:chOff x="6934200" y="3275838"/>
              <a:chExt cx="304800" cy="248412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7086600" y="3275838"/>
                <a:ext cx="0" cy="24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934200" y="3352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934200" y="3438144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Isosceles Triangle 79"/>
            <p:cNvSpPr/>
            <p:nvPr/>
          </p:nvSpPr>
          <p:spPr>
            <a:xfrm>
              <a:off x="5894105" y="5361183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400866" y="5842159"/>
              <a:ext cx="572225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Basic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089168" y="5837136"/>
              <a:ext cx="414582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HQ</a:t>
              </a:r>
              <a:endParaRPr lang="en-US" sz="14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5695250" y="5551565"/>
              <a:ext cx="325775" cy="285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83" idx="0"/>
            </p:cNvCxnSpPr>
            <p:nvPr/>
          </p:nvCxnSpPr>
          <p:spPr>
            <a:xfrm>
              <a:off x="6021025" y="5551565"/>
              <a:ext cx="275434" cy="285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58137" y="5689062"/>
              <a:ext cx="2898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726439" y="4890521"/>
              <a:ext cx="767850" cy="460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Display Quality</a:t>
              </a:r>
              <a:endParaRPr lang="en-US" sz="1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14883" y="4638001"/>
              <a:ext cx="767850" cy="4600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Touch-ability</a:t>
              </a:r>
              <a:endParaRPr lang="en-US" sz="14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096706" y="4852178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/>
            <p:cNvSpPr/>
            <p:nvPr/>
          </p:nvSpPr>
          <p:spPr>
            <a:xfrm>
              <a:off x="6930084" y="4587233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" name="Straight Connector 20"/>
            <p:cNvCxnSpPr>
              <a:endCxn id="92" idx="7"/>
            </p:cNvCxnSpPr>
            <p:nvPr/>
          </p:nvCxnSpPr>
          <p:spPr>
            <a:xfrm flipH="1">
              <a:off x="6164415" y="4395370"/>
              <a:ext cx="110452" cy="466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74867" y="4384476"/>
              <a:ext cx="674810" cy="2027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521787" y="4630648"/>
              <a:ext cx="839603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Camera</a:t>
              </a:r>
              <a:endParaRPr lang="en-US" sz="1400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8057772" y="4567187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439986" y="4630648"/>
              <a:ext cx="577574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MP3</a:t>
              </a:r>
              <a:endParaRPr lang="en-US" sz="14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8689110" y="4567187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2" name="Straight Connector 111"/>
            <p:cNvCxnSpPr>
              <a:stCxn id="116" idx="3"/>
              <a:endCxn id="109" idx="0"/>
            </p:cNvCxnSpPr>
            <p:nvPr/>
          </p:nvCxnSpPr>
          <p:spPr>
            <a:xfrm flipH="1">
              <a:off x="8097435" y="4351422"/>
              <a:ext cx="200495" cy="215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6" idx="3"/>
              <a:endCxn id="111" idx="0"/>
            </p:cNvCxnSpPr>
            <p:nvPr/>
          </p:nvCxnSpPr>
          <p:spPr>
            <a:xfrm>
              <a:off x="8297930" y="4351422"/>
              <a:ext cx="430843" cy="215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7959165" y="3900854"/>
              <a:ext cx="698063" cy="253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400" dirty="0" smtClean="0"/>
                <a:t>Media</a:t>
              </a:r>
              <a:endParaRPr lang="en-US" sz="14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8234055" y="3842409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8171010" y="4161041"/>
              <a:ext cx="253841" cy="19038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Connector 30"/>
            <p:cNvCxnSpPr>
              <a:stCxn id="28" idx="2"/>
              <a:endCxn id="115" idx="0"/>
            </p:cNvCxnSpPr>
            <p:nvPr/>
          </p:nvCxnSpPr>
          <p:spPr>
            <a:xfrm>
              <a:off x="4731107" y="3653646"/>
              <a:ext cx="3542611" cy="1887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0304" y="533400"/>
              <a:ext cx="4407396" cy="1932592"/>
              <a:chOff x="558454" y="304800"/>
              <a:chExt cx="6951150" cy="30480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200400" y="304800"/>
                <a:ext cx="16002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Mobile Phone</a:t>
                </a:r>
                <a:endParaRPr lang="en-US" sz="105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77504" y="1295400"/>
                <a:ext cx="1955811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Utility Functions</a:t>
                </a:r>
                <a:endParaRPr lang="en-US" sz="1050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472421" y="1286182"/>
                <a:ext cx="870979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Screen</a:t>
                </a:r>
                <a:endParaRPr lang="en-US" sz="1050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354984" y="3048000"/>
                <a:ext cx="1112523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Android</a:t>
                </a:r>
                <a:endParaRPr lang="en-US" sz="1050" dirty="0"/>
              </a:p>
            </p:txBody>
          </p:sp>
          <p:cxnSp>
            <p:nvCxnSpPr>
              <p:cNvPr id="128" name="Straight Connector 127"/>
              <p:cNvCxnSpPr>
                <a:stCxn id="125" idx="0"/>
                <a:endCxn id="150" idx="2"/>
              </p:cNvCxnSpPr>
              <p:nvPr/>
            </p:nvCxnSpPr>
            <p:spPr>
              <a:xfrm flipV="1">
                <a:off x="1555410" y="858012"/>
                <a:ext cx="2461537" cy="4373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558454" y="2171700"/>
                <a:ext cx="845194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Calls</a:t>
                </a:r>
                <a:endParaRPr lang="en-US" sz="1050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942951" y="20955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600200" y="2171700"/>
                <a:ext cx="1255924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Messaging</a:t>
                </a:r>
                <a:endParaRPr lang="en-US" sz="1050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190062" y="20955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33" name="Straight Connector 132"/>
              <p:cNvCxnSpPr>
                <a:stCxn id="163" idx="2"/>
                <a:endCxn id="130" idx="0"/>
              </p:cNvCxnSpPr>
              <p:nvPr/>
            </p:nvCxnSpPr>
            <p:spPr>
              <a:xfrm flipH="1">
                <a:off x="990576" y="1848612"/>
                <a:ext cx="557274" cy="246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63" idx="2"/>
                <a:endCxn id="132" idx="0"/>
              </p:cNvCxnSpPr>
              <p:nvPr/>
            </p:nvCxnSpPr>
            <p:spPr>
              <a:xfrm>
                <a:off x="1547850" y="1848612"/>
                <a:ext cx="689837" cy="246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996412" y="3044189"/>
                <a:ext cx="1118295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SMS Text</a:t>
                </a:r>
                <a:endParaRPr lang="en-US" sz="1050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401416" y="3048000"/>
                <a:ext cx="798984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MMS</a:t>
                </a:r>
                <a:endParaRPr lang="en-US" sz="1050" dirty="0"/>
              </a:p>
            </p:txBody>
          </p:sp>
          <p:cxnSp>
            <p:nvCxnSpPr>
              <p:cNvPr id="137" name="Straight Connector 136"/>
              <p:cNvCxnSpPr>
                <a:stCxn id="151" idx="3"/>
                <a:endCxn id="135" idx="0"/>
              </p:cNvCxnSpPr>
              <p:nvPr/>
            </p:nvCxnSpPr>
            <p:spPr>
              <a:xfrm flipH="1">
                <a:off x="1555560" y="2710061"/>
                <a:ext cx="672602" cy="3341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51" idx="3"/>
                <a:endCxn id="136" idx="0"/>
              </p:cNvCxnSpPr>
              <p:nvPr/>
            </p:nvCxnSpPr>
            <p:spPr>
              <a:xfrm>
                <a:off x="2228163" y="2710060"/>
                <a:ext cx="572746" cy="337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Rectangle 138"/>
              <p:cNvSpPr/>
              <p:nvPr/>
            </p:nvSpPr>
            <p:spPr>
              <a:xfrm>
                <a:off x="5023294" y="2171700"/>
                <a:ext cx="549786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OS</a:t>
                </a:r>
                <a:endParaRPr lang="en-US" sz="1050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4191000" y="3048000"/>
                <a:ext cx="1033329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Symbian</a:t>
                </a:r>
                <a:endParaRPr lang="en-US" sz="1050" dirty="0"/>
              </a:p>
            </p:txBody>
          </p:sp>
          <p:cxnSp>
            <p:nvCxnSpPr>
              <p:cNvPr id="141" name="Straight Connector 140"/>
              <p:cNvCxnSpPr>
                <a:stCxn id="173" idx="3"/>
                <a:endCxn id="140" idx="0"/>
              </p:cNvCxnSpPr>
              <p:nvPr/>
            </p:nvCxnSpPr>
            <p:spPr>
              <a:xfrm flipH="1">
                <a:off x="4707665" y="2710060"/>
                <a:ext cx="590522" cy="337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73" idx="3"/>
                <a:endCxn id="127" idx="0"/>
              </p:cNvCxnSpPr>
              <p:nvPr/>
            </p:nvCxnSpPr>
            <p:spPr>
              <a:xfrm>
                <a:off x="5298187" y="2710060"/>
                <a:ext cx="613058" cy="337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5083015" y="2847978"/>
                <a:ext cx="467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Rectangle 143"/>
              <p:cNvSpPr/>
              <p:nvPr/>
            </p:nvSpPr>
            <p:spPr>
              <a:xfrm>
                <a:off x="5773646" y="2171701"/>
                <a:ext cx="94428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00" dirty="0" smtClean="0"/>
                  <a:t>Camera</a:t>
                </a:r>
                <a:endParaRPr lang="en-US" sz="10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6230098" y="20955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816083" y="2171701"/>
                <a:ext cx="693521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MP3</a:t>
                </a:r>
                <a:endParaRPr lang="en-US" sz="1050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7175310" y="20955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48" name="Straight Connector 147"/>
              <p:cNvCxnSpPr>
                <a:stCxn id="172" idx="3"/>
                <a:endCxn id="145" idx="0"/>
              </p:cNvCxnSpPr>
              <p:nvPr/>
            </p:nvCxnSpPr>
            <p:spPr>
              <a:xfrm flipH="1">
                <a:off x="6277723" y="1836420"/>
                <a:ext cx="427877" cy="2590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stCxn id="172" idx="3"/>
                <a:endCxn id="147" idx="0"/>
              </p:cNvCxnSpPr>
              <p:nvPr/>
            </p:nvCxnSpPr>
            <p:spPr>
              <a:xfrm>
                <a:off x="6705600" y="1836420"/>
                <a:ext cx="517335" cy="2590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Flowchart: Decision 149"/>
              <p:cNvSpPr/>
              <p:nvPr/>
            </p:nvSpPr>
            <p:spPr>
              <a:xfrm>
                <a:off x="3921379" y="609600"/>
                <a:ext cx="191135" cy="248412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>
                <a:off x="2075762" y="2481461"/>
                <a:ext cx="304800" cy="228600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729077" y="1295399"/>
                <a:ext cx="1166424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System</a:t>
                </a:r>
                <a:endParaRPr lang="en-US" sz="1050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298827" y="1295400"/>
                <a:ext cx="8382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Media</a:t>
                </a:r>
                <a:endParaRPr lang="en-US" sz="1050" dirty="0"/>
              </a:p>
            </p:txBody>
          </p:sp>
          <p:cxnSp>
            <p:nvCxnSpPr>
              <p:cNvPr id="154" name="Straight Connector 153"/>
              <p:cNvCxnSpPr>
                <a:stCxn id="150" idx="2"/>
                <a:endCxn id="126" idx="0"/>
              </p:cNvCxnSpPr>
              <p:nvPr/>
            </p:nvCxnSpPr>
            <p:spPr>
              <a:xfrm flipH="1">
                <a:off x="3907911" y="858012"/>
                <a:ext cx="109036" cy="4281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50" idx="2"/>
                <a:endCxn id="152" idx="0"/>
              </p:cNvCxnSpPr>
              <p:nvPr/>
            </p:nvCxnSpPr>
            <p:spPr>
              <a:xfrm>
                <a:off x="4016946" y="858011"/>
                <a:ext cx="1295342" cy="4373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50" idx="2"/>
                <a:endCxn id="153" idx="0"/>
              </p:cNvCxnSpPr>
              <p:nvPr/>
            </p:nvCxnSpPr>
            <p:spPr>
              <a:xfrm>
                <a:off x="4016947" y="858012"/>
                <a:ext cx="2700980" cy="4373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1595792" y="12192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887500" y="12192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233674" y="1225222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628902" y="1225222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513621" y="29718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667559" y="2971800"/>
                <a:ext cx="95250" cy="76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3" name="Flowchart: Decision 162"/>
              <p:cNvSpPr/>
              <p:nvPr/>
            </p:nvSpPr>
            <p:spPr>
              <a:xfrm>
                <a:off x="1452282" y="1600200"/>
                <a:ext cx="191135" cy="248412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>
                <a:off x="3782725" y="1600200"/>
                <a:ext cx="304800" cy="228600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054048" y="2171701"/>
                <a:ext cx="839505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Basic</a:t>
                </a:r>
                <a:endParaRPr lang="en-US" sz="1050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016945" y="2171701"/>
                <a:ext cx="64767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r>
                  <a:rPr lang="en-US" sz="1050" dirty="0" smtClean="0"/>
                  <a:t>HQ</a:t>
                </a:r>
                <a:endParaRPr lang="en-US" sz="1050" dirty="0"/>
              </a:p>
            </p:txBody>
          </p:sp>
          <p:cxnSp>
            <p:nvCxnSpPr>
              <p:cNvPr id="167" name="Straight Connector 166"/>
              <p:cNvCxnSpPr>
                <a:stCxn id="164" idx="3"/>
                <a:endCxn id="165" idx="0"/>
              </p:cNvCxnSpPr>
              <p:nvPr/>
            </p:nvCxnSpPr>
            <p:spPr>
              <a:xfrm flipH="1">
                <a:off x="3473801" y="1828800"/>
                <a:ext cx="461325" cy="3429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164" idx="3"/>
                <a:endCxn id="166" idx="0"/>
              </p:cNvCxnSpPr>
              <p:nvPr/>
            </p:nvCxnSpPr>
            <p:spPr>
              <a:xfrm>
                <a:off x="3935125" y="1828800"/>
                <a:ext cx="405656" cy="3429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3739537" y="1993900"/>
                <a:ext cx="398415" cy="63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Flowchart: Decision 169"/>
              <p:cNvSpPr/>
              <p:nvPr/>
            </p:nvSpPr>
            <p:spPr>
              <a:xfrm>
                <a:off x="5200302" y="1600200"/>
                <a:ext cx="191135" cy="248412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71" name="Straight Connector 170"/>
              <p:cNvCxnSpPr>
                <a:stCxn id="170" idx="2"/>
                <a:endCxn id="139" idx="0"/>
              </p:cNvCxnSpPr>
              <p:nvPr/>
            </p:nvCxnSpPr>
            <p:spPr>
              <a:xfrm>
                <a:off x="5295870" y="1848612"/>
                <a:ext cx="2317" cy="32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Isosceles Triangle 171"/>
              <p:cNvSpPr/>
              <p:nvPr/>
            </p:nvSpPr>
            <p:spPr>
              <a:xfrm>
                <a:off x="6553200" y="1607820"/>
                <a:ext cx="304800" cy="228600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3" name="Isosceles Triangle 172"/>
              <p:cNvSpPr/>
              <p:nvPr/>
            </p:nvSpPr>
            <p:spPr>
              <a:xfrm>
                <a:off x="5145787" y="2481461"/>
                <a:ext cx="304800" cy="228600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35" tIns="45718" rIns="91435" bIns="45718" spcCol="0"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6386787" y="550602"/>
              <a:ext cx="926863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Mobile Phone</a:t>
              </a:r>
              <a:endParaRPr lang="en-US" sz="100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558513" y="1130833"/>
              <a:ext cx="1132839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Utility Functions</a:t>
              </a:r>
              <a:endParaRPr lang="en-US" sz="100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480119" y="1302040"/>
              <a:ext cx="504486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Screen</a:t>
              </a:r>
              <a:endParaRPr lang="en-US" sz="900" dirty="0"/>
            </a:p>
          </p:txBody>
        </p:sp>
        <p:cxnSp>
          <p:nvCxnSpPr>
            <p:cNvPr id="185" name="Straight Connector 184"/>
            <p:cNvCxnSpPr>
              <a:stCxn id="183" idx="0"/>
              <a:endCxn id="197" idx="2"/>
            </p:cNvCxnSpPr>
            <p:nvPr/>
          </p:nvCxnSpPr>
          <p:spPr>
            <a:xfrm flipV="1">
              <a:off x="5124933" y="877491"/>
              <a:ext cx="1425764" cy="253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tangle 185"/>
            <p:cNvSpPr/>
            <p:nvPr/>
          </p:nvSpPr>
          <p:spPr>
            <a:xfrm>
              <a:off x="4577749" y="1857995"/>
              <a:ext cx="489551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Calls</a:t>
              </a:r>
              <a:endParaRPr lang="en-US" sz="1000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4800456" y="1813858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959819" y="1638402"/>
              <a:ext cx="727453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Messaging</a:t>
              </a:r>
              <a:endParaRPr lang="en-US" sz="900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5301477" y="1594265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0" name="Straight Connector 189"/>
            <p:cNvCxnSpPr>
              <a:stCxn id="206" idx="2"/>
              <a:endCxn id="187" idx="0"/>
            </p:cNvCxnSpPr>
            <p:nvPr/>
          </p:nvCxnSpPr>
          <p:spPr>
            <a:xfrm flipH="1">
              <a:off x="4828041" y="1451264"/>
              <a:ext cx="292514" cy="3625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206" idx="2"/>
              <a:endCxn id="189" idx="0"/>
            </p:cNvCxnSpPr>
            <p:nvPr/>
          </p:nvCxnSpPr>
          <p:spPr>
            <a:xfrm>
              <a:off x="5120554" y="1451263"/>
              <a:ext cx="208508" cy="14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4610095" y="2143762"/>
              <a:ext cx="647736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SMS Text</a:t>
              </a:r>
              <a:endParaRPr lang="en-US" sz="900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23897" y="2145970"/>
              <a:ext cx="472909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MMS</a:t>
              </a:r>
              <a:endParaRPr lang="en-US" sz="900" dirty="0"/>
            </a:p>
          </p:txBody>
        </p:sp>
        <p:cxnSp>
          <p:nvCxnSpPr>
            <p:cNvPr id="194" name="Straight Connector 193"/>
            <p:cNvCxnSpPr>
              <a:stCxn id="198" idx="3"/>
              <a:endCxn id="192" idx="0"/>
            </p:cNvCxnSpPr>
            <p:nvPr/>
          </p:nvCxnSpPr>
          <p:spPr>
            <a:xfrm flipH="1">
              <a:off x="4933963" y="1950229"/>
              <a:ext cx="389583" cy="193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98" idx="3"/>
              <a:endCxn id="193" idx="0"/>
            </p:cNvCxnSpPr>
            <p:nvPr/>
          </p:nvCxnSpPr>
          <p:spPr>
            <a:xfrm>
              <a:off x="5323546" y="1950229"/>
              <a:ext cx="336806" cy="195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6941833" y="1572197"/>
              <a:ext cx="318445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OS</a:t>
              </a:r>
              <a:endParaRPr lang="en-US" sz="900" dirty="0"/>
            </a:p>
          </p:txBody>
        </p:sp>
        <p:sp>
          <p:nvSpPr>
            <p:cNvPr id="197" name="Flowchart: Decision 196"/>
            <p:cNvSpPr/>
            <p:nvPr/>
          </p:nvSpPr>
          <p:spPr>
            <a:xfrm>
              <a:off x="6495343" y="733606"/>
              <a:ext cx="110709" cy="14388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sp>
          <p:nvSpPr>
            <p:cNvPr id="198" name="Isosceles Triangle 197"/>
            <p:cNvSpPr/>
            <p:nvPr/>
          </p:nvSpPr>
          <p:spPr>
            <a:xfrm>
              <a:off x="5235273" y="1817820"/>
              <a:ext cx="176545" cy="13240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495343" y="1072616"/>
              <a:ext cx="597532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System</a:t>
              </a:r>
              <a:endParaRPr lang="en-US" sz="900" dirty="0"/>
            </a:p>
          </p:txBody>
        </p:sp>
        <p:cxnSp>
          <p:nvCxnSpPr>
            <p:cNvPr id="200" name="Straight Connector 199"/>
            <p:cNvCxnSpPr>
              <a:stCxn id="197" idx="2"/>
              <a:endCxn id="199" idx="0"/>
            </p:cNvCxnSpPr>
            <p:nvPr/>
          </p:nvCxnSpPr>
          <p:spPr>
            <a:xfrm>
              <a:off x="6550698" y="877491"/>
              <a:ext cx="243411" cy="195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5148323" y="1086697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02" name="Oval 201"/>
            <p:cNvSpPr/>
            <p:nvPr/>
          </p:nvSpPr>
          <p:spPr>
            <a:xfrm>
              <a:off x="7720540" y="1263243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03" name="Oval 202"/>
            <p:cNvSpPr/>
            <p:nvPr/>
          </p:nvSpPr>
          <p:spPr>
            <a:xfrm>
              <a:off x="6705516" y="1042561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04" name="Oval 203"/>
            <p:cNvSpPr/>
            <p:nvPr/>
          </p:nvSpPr>
          <p:spPr>
            <a:xfrm>
              <a:off x="4909671" y="2101833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05" name="Oval 204"/>
            <p:cNvSpPr/>
            <p:nvPr/>
          </p:nvSpPr>
          <p:spPr>
            <a:xfrm>
              <a:off x="5578052" y="2101833"/>
              <a:ext cx="55170" cy="441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06" name="Flowchart: Decision 205"/>
            <p:cNvSpPr/>
            <p:nvPr/>
          </p:nvSpPr>
          <p:spPr>
            <a:xfrm>
              <a:off x="5065200" y="1307379"/>
              <a:ext cx="110709" cy="14388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sp>
          <p:nvSpPr>
            <p:cNvPr id="207" name="Isosceles Triangle 206"/>
            <p:cNvSpPr/>
            <p:nvPr/>
          </p:nvSpPr>
          <p:spPr>
            <a:xfrm>
              <a:off x="7659853" y="1483924"/>
              <a:ext cx="176545" cy="13240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322560" y="1814947"/>
              <a:ext cx="441380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800" dirty="0" smtClean="0"/>
                <a:t>Touch</a:t>
              </a:r>
              <a:endParaRPr lang="en-US" sz="8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830789" y="1814947"/>
              <a:ext cx="705521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Non-touch</a:t>
              </a:r>
              <a:endParaRPr lang="en-US" sz="900" dirty="0"/>
            </a:p>
          </p:txBody>
        </p:sp>
        <p:cxnSp>
          <p:nvCxnSpPr>
            <p:cNvPr id="210" name="Straight Connector 209"/>
            <p:cNvCxnSpPr>
              <a:stCxn id="207" idx="3"/>
              <a:endCxn id="208" idx="0"/>
            </p:cNvCxnSpPr>
            <p:nvPr/>
          </p:nvCxnSpPr>
          <p:spPr>
            <a:xfrm flipH="1">
              <a:off x="7543250" y="1616333"/>
              <a:ext cx="204875" cy="198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07" idx="3"/>
              <a:endCxn id="209" idx="0"/>
            </p:cNvCxnSpPr>
            <p:nvPr/>
          </p:nvCxnSpPr>
          <p:spPr>
            <a:xfrm>
              <a:off x="7748126" y="1616333"/>
              <a:ext cx="435424" cy="198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640355" y="1711962"/>
              <a:ext cx="3056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Flowchart: Decision 212"/>
            <p:cNvSpPr/>
            <p:nvPr/>
          </p:nvSpPr>
          <p:spPr>
            <a:xfrm>
              <a:off x="6775767" y="1249162"/>
              <a:ext cx="110709" cy="14388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14" name="Straight Connector 213"/>
            <p:cNvCxnSpPr>
              <a:stCxn id="213" idx="2"/>
              <a:endCxn id="196" idx="0"/>
            </p:cNvCxnSpPr>
            <p:nvPr/>
          </p:nvCxnSpPr>
          <p:spPr>
            <a:xfrm>
              <a:off x="6831122" y="1393046"/>
              <a:ext cx="269934" cy="179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5" name="Group 214"/>
            <p:cNvGrpSpPr/>
            <p:nvPr/>
          </p:nvGrpSpPr>
          <p:grpSpPr>
            <a:xfrm>
              <a:off x="6998993" y="737284"/>
              <a:ext cx="176545" cy="143885"/>
              <a:chOff x="6934200" y="3275838"/>
              <a:chExt cx="304800" cy="248412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>
                <a:off x="7086600" y="3275838"/>
                <a:ext cx="0" cy="24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934200" y="3352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6934200" y="3438144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6" name="Rectangle 215"/>
            <p:cNvSpPr/>
            <p:nvPr/>
          </p:nvSpPr>
          <p:spPr>
            <a:xfrm>
              <a:off x="8351988" y="1081358"/>
              <a:ext cx="617909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Standard</a:t>
              </a:r>
              <a:endParaRPr lang="en-US" sz="900" dirty="0"/>
            </a:p>
          </p:txBody>
        </p:sp>
        <p:cxnSp>
          <p:nvCxnSpPr>
            <p:cNvPr id="217" name="Straight Connector 216"/>
            <p:cNvCxnSpPr>
              <a:endCxn id="216" idx="0"/>
            </p:cNvCxnSpPr>
            <p:nvPr/>
          </p:nvCxnSpPr>
          <p:spPr>
            <a:xfrm>
              <a:off x="7092875" y="881169"/>
              <a:ext cx="1568067" cy="2001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8577505" y="1059290"/>
              <a:ext cx="55170" cy="441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8175442" y="1528061"/>
              <a:ext cx="490969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CDMA</a:t>
              </a:r>
              <a:endParaRPr lang="en-US" sz="900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8596947" y="1726181"/>
              <a:ext cx="490969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GSM</a:t>
              </a:r>
              <a:endParaRPr lang="en-US" sz="1000" dirty="0"/>
            </a:p>
          </p:txBody>
        </p:sp>
        <p:sp>
          <p:nvSpPr>
            <p:cNvPr id="221" name="Isosceles Triangle 220"/>
            <p:cNvSpPr/>
            <p:nvPr/>
          </p:nvSpPr>
          <p:spPr>
            <a:xfrm>
              <a:off x="8572669" y="1257903"/>
              <a:ext cx="176545" cy="13240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2" name="Straight Connector 221"/>
            <p:cNvCxnSpPr>
              <a:stCxn id="221" idx="3"/>
              <a:endCxn id="219" idx="0"/>
            </p:cNvCxnSpPr>
            <p:nvPr/>
          </p:nvCxnSpPr>
          <p:spPr>
            <a:xfrm flipH="1">
              <a:off x="8420927" y="1390312"/>
              <a:ext cx="240015" cy="137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21" idx="3"/>
              <a:endCxn id="220" idx="0"/>
            </p:cNvCxnSpPr>
            <p:nvPr/>
          </p:nvCxnSpPr>
          <p:spPr>
            <a:xfrm>
              <a:off x="8660942" y="1390312"/>
              <a:ext cx="181490" cy="335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Isosceles Triangle 223"/>
            <p:cNvSpPr/>
            <p:nvPr/>
          </p:nvSpPr>
          <p:spPr>
            <a:xfrm>
              <a:off x="8536310" y="1390312"/>
              <a:ext cx="162325" cy="74960"/>
            </a:xfrm>
            <a:prstGeom prst="triangle">
              <a:avLst>
                <a:gd name="adj" fmla="val 7690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463504" y="1572197"/>
              <a:ext cx="386714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Java</a:t>
              </a:r>
              <a:endParaRPr lang="en-US" sz="900" dirty="0"/>
            </a:p>
          </p:txBody>
        </p:sp>
        <p:cxnSp>
          <p:nvCxnSpPr>
            <p:cNvPr id="226" name="Straight Connector 225"/>
            <p:cNvCxnSpPr>
              <a:stCxn id="213" idx="2"/>
              <a:endCxn id="225" idx="0"/>
            </p:cNvCxnSpPr>
            <p:nvPr/>
          </p:nvCxnSpPr>
          <p:spPr>
            <a:xfrm flipH="1">
              <a:off x="6656861" y="1393047"/>
              <a:ext cx="174261" cy="179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5812921" y="1638402"/>
              <a:ext cx="472365" cy="1765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900" dirty="0" smtClean="0"/>
                <a:t>Game</a:t>
              </a:r>
              <a:endParaRPr lang="en-US" sz="900" dirty="0"/>
            </a:p>
          </p:txBody>
        </p:sp>
        <p:cxnSp>
          <p:nvCxnSpPr>
            <p:cNvPr id="228" name="Straight Connector 227"/>
            <p:cNvCxnSpPr>
              <a:stCxn id="206" idx="2"/>
              <a:endCxn id="227" idx="0"/>
            </p:cNvCxnSpPr>
            <p:nvPr/>
          </p:nvCxnSpPr>
          <p:spPr>
            <a:xfrm>
              <a:off x="5120554" y="1451263"/>
              <a:ext cx="928549" cy="187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Elbow Connector 228"/>
            <p:cNvCxnSpPr>
              <a:stCxn id="227" idx="2"/>
              <a:endCxn id="225" idx="2"/>
            </p:cNvCxnSpPr>
            <p:nvPr/>
          </p:nvCxnSpPr>
          <p:spPr>
            <a:xfrm rot="5400000" flipH="1" flipV="1">
              <a:off x="6319879" y="1477966"/>
              <a:ext cx="66205" cy="607757"/>
            </a:xfrm>
            <a:prstGeom prst="bentConnector3">
              <a:avLst>
                <a:gd name="adj1" fmla="val -345291"/>
              </a:avLst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229"/>
            <p:cNvSpPr/>
            <p:nvPr/>
          </p:nvSpPr>
          <p:spPr>
            <a:xfrm>
              <a:off x="5963570" y="2141556"/>
              <a:ext cx="499934" cy="165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Email</a:t>
              </a:r>
              <a:endParaRPr lang="en-US" sz="1000" dirty="0"/>
            </a:p>
          </p:txBody>
        </p:sp>
        <p:sp>
          <p:nvSpPr>
            <p:cNvPr id="231" name="Oval 230"/>
            <p:cNvSpPr/>
            <p:nvPr/>
          </p:nvSpPr>
          <p:spPr>
            <a:xfrm>
              <a:off x="6117724" y="2097420"/>
              <a:ext cx="55170" cy="441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32" name="Straight Connector 231"/>
            <p:cNvCxnSpPr>
              <a:stCxn id="198" idx="3"/>
              <a:endCxn id="231" idx="0"/>
            </p:cNvCxnSpPr>
            <p:nvPr/>
          </p:nvCxnSpPr>
          <p:spPr>
            <a:xfrm>
              <a:off x="5323545" y="1950229"/>
              <a:ext cx="821764" cy="147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97" idx="2"/>
              <a:endCxn id="202" idx="1"/>
            </p:cNvCxnSpPr>
            <p:nvPr/>
          </p:nvCxnSpPr>
          <p:spPr>
            <a:xfrm>
              <a:off x="6550697" y="877491"/>
              <a:ext cx="1177923" cy="392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6005519" y="1604963"/>
              <a:ext cx="55170" cy="441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00"/>
            </a:p>
          </p:txBody>
        </p:sp>
        <p:sp>
          <p:nvSpPr>
            <p:cNvPr id="242" name="Oval 241"/>
            <p:cNvSpPr/>
            <p:nvPr/>
          </p:nvSpPr>
          <p:spPr>
            <a:xfrm>
              <a:off x="3030465" y="1676400"/>
              <a:ext cx="60394" cy="4831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243" name="Oval 242"/>
            <p:cNvSpPr/>
            <p:nvPr/>
          </p:nvSpPr>
          <p:spPr>
            <a:xfrm>
              <a:off x="6645206" y="1532833"/>
              <a:ext cx="60394" cy="483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244" name="Oval 243"/>
            <p:cNvSpPr/>
            <p:nvPr/>
          </p:nvSpPr>
          <p:spPr>
            <a:xfrm>
              <a:off x="7038970" y="1528763"/>
              <a:ext cx="60394" cy="4831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251" name="Oval 250"/>
            <p:cNvSpPr/>
            <p:nvPr/>
          </p:nvSpPr>
          <p:spPr>
            <a:xfrm>
              <a:off x="2626208" y="4707057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252" name="Oval 251"/>
            <p:cNvSpPr/>
            <p:nvPr/>
          </p:nvSpPr>
          <p:spPr>
            <a:xfrm>
              <a:off x="3554802" y="4630648"/>
              <a:ext cx="79325" cy="6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253" name="Oval 252"/>
            <p:cNvSpPr/>
            <p:nvPr/>
          </p:nvSpPr>
          <p:spPr>
            <a:xfrm>
              <a:off x="4143937" y="4630648"/>
              <a:ext cx="79325" cy="63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40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907296" y="2743200"/>
              <a:ext cx="1298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 Source 1</a:t>
              </a:r>
              <a:endParaRPr lang="en-US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503750" y="2743200"/>
              <a:ext cx="1309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 Source 2</a:t>
              </a:r>
              <a:endParaRPr lang="en-US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771082" y="6172200"/>
              <a:ext cx="105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(c) Target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0572" y="841945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520311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4" y="2282311"/>
            <a:ext cx="1325878" cy="565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Low Resolution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2282311"/>
            <a:ext cx="1287782" cy="565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High Resolution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14475" y="1444111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 flipH="1">
            <a:off x="861064" y="1146745"/>
            <a:ext cx="689611" cy="525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2"/>
            <a:endCxn id="8" idx="0"/>
          </p:cNvCxnSpPr>
          <p:nvPr/>
        </p:nvCxnSpPr>
        <p:spPr>
          <a:xfrm>
            <a:off x="1550672" y="1146745"/>
            <a:ext cx="11428" cy="297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  <a:endCxn id="4" idx="0"/>
          </p:cNvCxnSpPr>
          <p:nvPr/>
        </p:nvCxnSpPr>
        <p:spPr>
          <a:xfrm flipH="1">
            <a:off x="712473" y="1825111"/>
            <a:ext cx="849627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6" idx="0"/>
          </p:cNvCxnSpPr>
          <p:nvPr/>
        </p:nvCxnSpPr>
        <p:spPr>
          <a:xfrm>
            <a:off x="1562100" y="1825111"/>
            <a:ext cx="681991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7106" y="1981200"/>
            <a:ext cx="4991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1628" y="1416420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44568" y="841945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40070" y="1527745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60951" y="2289745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73470" y="2289745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111545" y="1451545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5" idx="2"/>
            <a:endCxn id="29" idx="0"/>
          </p:cNvCxnSpPr>
          <p:nvPr/>
        </p:nvCxnSpPr>
        <p:spPr>
          <a:xfrm flipH="1">
            <a:off x="4159170" y="1146745"/>
            <a:ext cx="485498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2"/>
            <a:endCxn id="27" idx="0"/>
          </p:cNvCxnSpPr>
          <p:nvPr/>
        </p:nvCxnSpPr>
        <p:spPr>
          <a:xfrm flipH="1">
            <a:off x="3627676" y="1832545"/>
            <a:ext cx="53149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2"/>
            <a:endCxn id="28" idx="0"/>
          </p:cNvCxnSpPr>
          <p:nvPr/>
        </p:nvCxnSpPr>
        <p:spPr>
          <a:xfrm>
            <a:off x="4159170" y="1832545"/>
            <a:ext cx="721042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952002" y="1989747"/>
            <a:ext cx="455274" cy="3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11670" y="1495034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42" name="Straight Connector 41"/>
          <p:cNvCxnSpPr>
            <a:stCxn id="25" idx="2"/>
          </p:cNvCxnSpPr>
          <p:nvPr/>
        </p:nvCxnSpPr>
        <p:spPr>
          <a:xfrm>
            <a:off x="4644668" y="1146745"/>
            <a:ext cx="472718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" y="4341363"/>
            <a:ext cx="1537590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(a) Input FM 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00725" y="3059668"/>
            <a:ext cx="1547208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(b) Input FM 2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910841" y="3520069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962400" y="4053469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16860" y="5334000"/>
            <a:ext cx="6381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656928" y="5334000"/>
            <a:ext cx="74199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333875" y="3977269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5" idx="2"/>
          </p:cNvCxnSpPr>
          <p:nvPr/>
        </p:nvCxnSpPr>
        <p:spPr>
          <a:xfrm flipH="1">
            <a:off x="2616857" y="3824870"/>
            <a:ext cx="1094084" cy="77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2"/>
            <a:endCxn id="49" idx="0"/>
          </p:cNvCxnSpPr>
          <p:nvPr/>
        </p:nvCxnSpPr>
        <p:spPr>
          <a:xfrm>
            <a:off x="3710944" y="3824869"/>
            <a:ext cx="670559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7" idx="2"/>
            <a:endCxn id="47" idx="0"/>
          </p:cNvCxnSpPr>
          <p:nvPr/>
        </p:nvCxnSpPr>
        <p:spPr>
          <a:xfrm flipH="1">
            <a:off x="2935948" y="4969676"/>
            <a:ext cx="671173" cy="36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7" idx="2"/>
            <a:endCxn id="48" idx="0"/>
          </p:cNvCxnSpPr>
          <p:nvPr/>
        </p:nvCxnSpPr>
        <p:spPr>
          <a:xfrm>
            <a:off x="3607118" y="4969676"/>
            <a:ext cx="420808" cy="36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96394" y="5196469"/>
            <a:ext cx="6898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62200" y="4422571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62" name="Straight Connector 61"/>
          <p:cNvCxnSpPr>
            <a:stCxn id="68" idx="2"/>
            <a:endCxn id="83" idx="0"/>
          </p:cNvCxnSpPr>
          <p:nvPr/>
        </p:nvCxnSpPr>
        <p:spPr>
          <a:xfrm flipH="1">
            <a:off x="5111394" y="4960010"/>
            <a:ext cx="113447" cy="37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8" idx="2"/>
            <a:endCxn id="85" idx="0"/>
          </p:cNvCxnSpPr>
          <p:nvPr/>
        </p:nvCxnSpPr>
        <p:spPr>
          <a:xfrm>
            <a:off x="5224843" y="4960010"/>
            <a:ext cx="1202769" cy="366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168119" y="5181043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985137" y="4664876"/>
            <a:ext cx="124396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511041" y="4655209"/>
            <a:ext cx="142759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Touch-ability</a:t>
            </a:r>
            <a:endParaRPr lang="en-US" dirty="0"/>
          </a:p>
        </p:txBody>
      </p:sp>
      <p:cxnSp>
        <p:nvCxnSpPr>
          <p:cNvPr id="69" name="Straight Connector 68"/>
          <p:cNvCxnSpPr>
            <a:stCxn id="46" idx="2"/>
          </p:cNvCxnSpPr>
          <p:nvPr/>
        </p:nvCxnSpPr>
        <p:spPr>
          <a:xfrm flipH="1">
            <a:off x="3607119" y="4358270"/>
            <a:ext cx="774383" cy="241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559492" y="4583739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162550" y="4569767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46" idx="2"/>
            <a:endCxn id="73" idx="0"/>
          </p:cNvCxnSpPr>
          <p:nvPr/>
        </p:nvCxnSpPr>
        <p:spPr>
          <a:xfrm>
            <a:off x="4381503" y="4358269"/>
            <a:ext cx="828675" cy="211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644668" y="5334000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820867" y="5326566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071636" y="1750478"/>
            <a:ext cx="7148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i="1" dirty="0" smtClean="0"/>
              <a:t>(XOR)</a:t>
            </a:r>
            <a:endParaRPr lang="en-US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2788870" y="5791200"/>
            <a:ext cx="3090003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(c) Expected Result of Merging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427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42974" y="422793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57200" y="1809750"/>
            <a:ext cx="1577898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180975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Merge Refinements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52988" y="180975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Merge Constraints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399" y="1809750"/>
            <a:ext cx="1752601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Post-processing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3897868"/>
            <a:ext cx="25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(With Rich-Refinement)</a:t>
            </a:r>
            <a:endParaRPr lang="zh-CN" altLang="en-US" sz="1600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926042" y="2658609"/>
            <a:ext cx="1118116" cy="487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H="1" flipV="1">
            <a:off x="1996842" y="2411632"/>
            <a:ext cx="1005340" cy="3349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0988" y="315494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3200936" y="2571214"/>
            <a:ext cx="1118116" cy="6619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8999" y="3890486"/>
            <a:ext cx="2609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Tree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Unnamed New Features</a:t>
            </a:r>
            <a:endParaRPr lang="zh-CN" altLang="en-US" sz="1600" dirty="0"/>
          </a:p>
        </p:txBody>
      </p:sp>
      <p:cxnSp>
        <p:nvCxnSpPr>
          <p:cNvPr id="33" name="Elbow Connector 32"/>
          <p:cNvCxnSpPr/>
          <p:nvPr/>
        </p:nvCxnSpPr>
        <p:spPr>
          <a:xfrm rot="5400000" flipH="1" flipV="1">
            <a:off x="4161342" y="2463296"/>
            <a:ext cx="1078492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48400" y="315494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2200" y="3890486"/>
            <a:ext cx="250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Tree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Cross-Tree Constraints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Unnamed</a:t>
            </a:r>
            <a:r>
              <a:rPr lang="en-US" altLang="zh-CN" sz="1600" i="1" dirty="0" smtClean="0"/>
              <a:t> </a:t>
            </a:r>
            <a:r>
              <a:rPr lang="en-US" altLang="zh-CN" sz="1600" dirty="0" smtClean="0"/>
              <a:t>New Features</a:t>
            </a:r>
            <a:endParaRPr lang="zh-CN" altLang="en-US" sz="1600" i="1" dirty="0"/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5372636" y="2585502"/>
            <a:ext cx="1118116" cy="633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 flipH="1" flipV="1">
            <a:off x="6318754" y="2463296"/>
            <a:ext cx="1078492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4298" y="536448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FMs</a:t>
            </a:r>
            <a:endParaRPr lang="zh-CN" altLang="en-US" dirty="0"/>
          </a:p>
        </p:txBody>
      </p:sp>
      <p:cxnSp>
        <p:nvCxnSpPr>
          <p:cNvPr id="46" name="Straight Arrow Connector 45"/>
          <p:cNvCxnSpPr>
            <a:stCxn id="44" idx="2"/>
            <a:endCxn id="2" idx="0"/>
          </p:cNvCxnSpPr>
          <p:nvPr/>
        </p:nvCxnSpPr>
        <p:spPr>
          <a:xfrm>
            <a:off x="1244650" y="1295400"/>
            <a:ext cx="1499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23150" y="68275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cxnSp>
        <p:nvCxnSpPr>
          <p:cNvPr id="52" name="Straight Arrow Connector 51"/>
          <p:cNvCxnSpPr>
            <a:stCxn id="5" idx="0"/>
            <a:endCxn id="50" idx="2"/>
          </p:cNvCxnSpPr>
          <p:nvPr/>
        </p:nvCxnSpPr>
        <p:spPr>
          <a:xfrm flipH="1" flipV="1">
            <a:off x="7880350" y="1295400"/>
            <a:ext cx="635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Document 52"/>
          <p:cNvSpPr/>
          <p:nvPr/>
        </p:nvSpPr>
        <p:spPr>
          <a:xfrm>
            <a:off x="3709988" y="609599"/>
            <a:ext cx="1624012" cy="69532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Merging Rule Library</a:t>
            </a:r>
            <a:endParaRPr lang="zh-CN" alt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429000" y="1295400"/>
            <a:ext cx="661988" cy="514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0588" y="1222248"/>
            <a:ext cx="914400" cy="587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77000" y="344198"/>
            <a:ext cx="25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(With Named New Features)</a:t>
            </a:r>
            <a:endParaRPr lang="zh-CN" alt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1857375" y="2968135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28699" y="3081790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FMs</a:t>
            </a:r>
            <a:endParaRPr lang="zh-CN" alt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566862" y="472440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Automated Step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317952" y="4724400"/>
            <a:ext cx="1396923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Manual Step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29200" y="4724400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Artifact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5257" y="4806434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LEGEND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9502" y="4648200"/>
            <a:ext cx="5692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1603" y="5334000"/>
            <a:ext cx="5692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524000" y="29718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1717" y="3962400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069466" y="3962400"/>
            <a:ext cx="9086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297486" y="387985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38" idx="2"/>
            <a:endCxn id="29" idx="0"/>
          </p:cNvCxnSpPr>
          <p:nvPr/>
        </p:nvCxnSpPr>
        <p:spPr>
          <a:xfrm flipH="1">
            <a:off x="1345111" y="3524251"/>
            <a:ext cx="602117" cy="3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8" idx="2"/>
            <a:endCxn id="36" idx="0"/>
          </p:cNvCxnSpPr>
          <p:nvPr/>
        </p:nvCxnSpPr>
        <p:spPr>
          <a:xfrm>
            <a:off x="1947231" y="3524250"/>
            <a:ext cx="624205" cy="34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523808" y="38735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38" name="Flowchart: Decision 37"/>
          <p:cNvSpPr/>
          <p:nvPr/>
        </p:nvSpPr>
        <p:spPr>
          <a:xfrm>
            <a:off x="1851663" y="3275838"/>
            <a:ext cx="191135" cy="2484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38600" y="29718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52800" y="3962400"/>
            <a:ext cx="9086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48200" y="3962400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sp>
        <p:nvSpPr>
          <p:cNvPr id="51" name="Isosceles Triangle 50"/>
          <p:cNvSpPr/>
          <p:nvPr/>
        </p:nvSpPr>
        <p:spPr>
          <a:xfrm>
            <a:off x="4335780" y="3285744"/>
            <a:ext cx="304800" cy="2286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1" idx="3"/>
            <a:endCxn id="48" idx="0"/>
          </p:cNvCxnSpPr>
          <p:nvPr/>
        </p:nvCxnSpPr>
        <p:spPr>
          <a:xfrm flipH="1">
            <a:off x="3807142" y="3514344"/>
            <a:ext cx="681038" cy="44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3"/>
            <a:endCxn id="50" idx="0"/>
          </p:cNvCxnSpPr>
          <p:nvPr/>
        </p:nvCxnSpPr>
        <p:spPr>
          <a:xfrm>
            <a:off x="4488180" y="3514344"/>
            <a:ext cx="769620" cy="44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106280" y="3756865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67500" y="2971038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172200" y="395605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39000" y="395605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934200" y="3275838"/>
            <a:ext cx="304800" cy="248412"/>
            <a:chOff x="6934200" y="3275838"/>
            <a:chExt cx="304800" cy="248412"/>
          </a:xfrm>
        </p:grpSpPr>
        <p:cxnSp>
          <p:nvCxnSpPr>
            <p:cNvPr id="61" name="Straight Connector 60"/>
            <p:cNvCxnSpPr>
              <a:stCxn id="57" idx="2"/>
            </p:cNvCxnSpPr>
            <p:nvPr/>
          </p:nvCxnSpPr>
          <p:spPr>
            <a:xfrm>
              <a:off x="7086600" y="3275838"/>
              <a:ext cx="0" cy="2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934200" y="3352800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934200" y="343814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>
            <a:endCxn id="69" idx="7"/>
          </p:cNvCxnSpPr>
          <p:nvPr/>
        </p:nvCxnSpPr>
        <p:spPr>
          <a:xfrm flipH="1">
            <a:off x="6624976" y="3514344"/>
            <a:ext cx="461624" cy="36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543675" y="386461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610475" y="38735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endCxn id="70" idx="0"/>
          </p:cNvCxnSpPr>
          <p:nvPr/>
        </p:nvCxnSpPr>
        <p:spPr>
          <a:xfrm>
            <a:off x="7086600" y="3514344"/>
            <a:ext cx="571500" cy="359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24931" y="4425434"/>
            <a:ext cx="442740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70163" y="4425434"/>
            <a:ext cx="452358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865225" y="4419600"/>
            <a:ext cx="425106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89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76744" y="1514132"/>
            <a:ext cx="9017018" cy="1550708"/>
            <a:chOff x="-838200" y="1489799"/>
            <a:chExt cx="12674618" cy="2179727"/>
          </a:xfrm>
        </p:grpSpPr>
        <p:sp>
          <p:nvSpPr>
            <p:cNvPr id="2" name="Rectangle 1"/>
            <p:cNvSpPr/>
            <p:nvPr/>
          </p:nvSpPr>
          <p:spPr>
            <a:xfrm>
              <a:off x="-554492" y="1524001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838200" y="2378929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8" name="Straight Connector 7"/>
            <p:cNvCxnSpPr>
              <a:stCxn id="2" idx="2"/>
              <a:endCxn id="4" idx="0"/>
            </p:cNvCxnSpPr>
            <p:nvPr/>
          </p:nvCxnSpPr>
          <p:spPr>
            <a:xfrm flipH="1">
              <a:off x="-419099" y="2047644"/>
              <a:ext cx="526278" cy="331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" idx="2"/>
              <a:endCxn id="32" idx="0"/>
            </p:cNvCxnSpPr>
            <p:nvPr/>
          </p:nvCxnSpPr>
          <p:spPr>
            <a:xfrm>
              <a:off x="107179" y="2047644"/>
              <a:ext cx="594470" cy="331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9" idx="2"/>
              <a:endCxn id="42" idx="0"/>
            </p:cNvCxnSpPr>
            <p:nvPr/>
          </p:nvCxnSpPr>
          <p:spPr>
            <a:xfrm flipH="1">
              <a:off x="1723304" y="2047643"/>
              <a:ext cx="582308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9" idx="2"/>
              <a:endCxn id="43" idx="0"/>
            </p:cNvCxnSpPr>
            <p:nvPr/>
          </p:nvCxnSpPr>
          <p:spPr>
            <a:xfrm>
              <a:off x="2305612" y="2047643"/>
              <a:ext cx="661670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-155960" y="2045473"/>
              <a:ext cx="560374" cy="167813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2099" y="1711612"/>
              <a:ext cx="475883" cy="64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5068" y="1711612"/>
              <a:ext cx="475883" cy="64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=</a:t>
              </a:r>
              <a:endParaRPr lang="en-US" sz="24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444" y="2378928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43941" y="1524000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93396" y="2378929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29364" y="2378929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2026363" y="2047644"/>
              <a:ext cx="576660" cy="165642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8200" y="1489799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00400" y="3076656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66" name="Straight Connector 65"/>
            <p:cNvCxnSpPr>
              <a:endCxn id="65" idx="0"/>
            </p:cNvCxnSpPr>
            <p:nvPr/>
          </p:nvCxnSpPr>
          <p:spPr>
            <a:xfrm flipH="1">
              <a:off x="3619501" y="2745371"/>
              <a:ext cx="526278" cy="331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71" idx="0"/>
            </p:cNvCxnSpPr>
            <p:nvPr/>
          </p:nvCxnSpPr>
          <p:spPr>
            <a:xfrm>
              <a:off x="4145779" y="2745371"/>
              <a:ext cx="594470" cy="331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2" idx="0"/>
            </p:cNvCxnSpPr>
            <p:nvPr/>
          </p:nvCxnSpPr>
          <p:spPr>
            <a:xfrm flipH="1">
              <a:off x="5761904" y="2745370"/>
              <a:ext cx="582308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73" idx="0"/>
            </p:cNvCxnSpPr>
            <p:nvPr/>
          </p:nvCxnSpPr>
          <p:spPr>
            <a:xfrm>
              <a:off x="6344212" y="2745370"/>
              <a:ext cx="661670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Isosceles Triangle 69"/>
            <p:cNvSpPr/>
            <p:nvPr/>
          </p:nvSpPr>
          <p:spPr>
            <a:xfrm>
              <a:off x="3882640" y="2743200"/>
              <a:ext cx="560374" cy="167813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290044" y="3076655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31996" y="3076656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467964" y="3076656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6064963" y="2745371"/>
              <a:ext cx="576660" cy="165642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58027" y="2340593"/>
              <a:ext cx="6096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CF1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29250" y="2351207"/>
              <a:ext cx="6096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CF2</a:t>
              </a:r>
              <a:endParaRPr lang="en-US" sz="1200" dirty="0"/>
            </a:p>
          </p:txBody>
        </p:sp>
        <p:cxnSp>
          <p:nvCxnSpPr>
            <p:cNvPr id="77" name="Straight Connector 76"/>
            <p:cNvCxnSpPr>
              <a:stCxn id="51" idx="2"/>
            </p:cNvCxnSpPr>
            <p:nvPr/>
          </p:nvCxnSpPr>
          <p:spPr>
            <a:xfrm flipH="1">
              <a:off x="4169597" y="2013442"/>
              <a:ext cx="1140274" cy="2760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4121969" y="2273113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Oval 78"/>
            <p:cNvSpPr/>
            <p:nvPr/>
          </p:nvSpPr>
          <p:spPr>
            <a:xfrm>
              <a:off x="6286425" y="2264393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0" name="Straight Connector 79"/>
            <p:cNvCxnSpPr>
              <a:stCxn id="51" idx="2"/>
            </p:cNvCxnSpPr>
            <p:nvPr/>
          </p:nvCxnSpPr>
          <p:spPr>
            <a:xfrm>
              <a:off x="5309871" y="2013442"/>
              <a:ext cx="1071804" cy="250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ight Arrow 82"/>
            <p:cNvSpPr/>
            <p:nvPr/>
          </p:nvSpPr>
          <p:spPr>
            <a:xfrm>
              <a:off x="6929682" y="1828800"/>
              <a:ext cx="537918" cy="484632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915400" y="1490697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93018" y="2369404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86" name="Straight Connector 85"/>
            <p:cNvCxnSpPr>
              <a:stCxn id="84" idx="2"/>
              <a:endCxn id="85" idx="0"/>
            </p:cNvCxnSpPr>
            <p:nvPr/>
          </p:nvCxnSpPr>
          <p:spPr>
            <a:xfrm flipH="1">
              <a:off x="7912119" y="2014340"/>
              <a:ext cx="1664952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4" idx="2"/>
              <a:endCxn id="92" idx="0"/>
            </p:cNvCxnSpPr>
            <p:nvPr/>
          </p:nvCxnSpPr>
          <p:spPr>
            <a:xfrm flipH="1">
              <a:off x="9032867" y="2014340"/>
              <a:ext cx="544204" cy="355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4" idx="2"/>
              <a:endCxn id="94" idx="0"/>
            </p:cNvCxnSpPr>
            <p:nvPr/>
          </p:nvCxnSpPr>
          <p:spPr>
            <a:xfrm>
              <a:off x="9577071" y="2014340"/>
              <a:ext cx="477451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2"/>
              <a:endCxn id="95" idx="0"/>
            </p:cNvCxnSpPr>
            <p:nvPr/>
          </p:nvCxnSpPr>
          <p:spPr>
            <a:xfrm>
              <a:off x="9577071" y="2014340"/>
              <a:ext cx="1721429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>
              <a:off x="9115428" y="2026425"/>
              <a:ext cx="956144" cy="104856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582662" y="2369403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24614" y="2369404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760582" y="2369404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777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  <a:endCxn id="4" idx="0"/>
          </p:cNvCxnSpPr>
          <p:nvPr/>
        </p:nvCxnSpPr>
        <p:spPr>
          <a:xfrm>
            <a:off x="2362200" y="19812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766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6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29718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>
          <a:xfrm>
            <a:off x="3581400" y="26670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10" idx="0"/>
          </p:cNvCxnSpPr>
          <p:nvPr/>
        </p:nvCxnSpPr>
        <p:spPr>
          <a:xfrm>
            <a:off x="3581400" y="19812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768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9664" y="18762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51739" y="18762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=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490293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340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34000" y="2952750"/>
            <a:ext cx="6096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6" name="Straight Connector 35"/>
          <p:cNvCxnSpPr>
            <a:stCxn id="15" idx="2"/>
            <a:endCxn id="28" idx="0"/>
          </p:cNvCxnSpPr>
          <p:nvPr/>
        </p:nvCxnSpPr>
        <p:spPr>
          <a:xfrm flipH="1">
            <a:off x="4795093" y="1981200"/>
            <a:ext cx="386507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2"/>
            <a:endCxn id="31" idx="0"/>
          </p:cNvCxnSpPr>
          <p:nvPr/>
        </p:nvCxnSpPr>
        <p:spPr>
          <a:xfrm>
            <a:off x="5181600" y="1981200"/>
            <a:ext cx="4572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2"/>
            <a:endCxn id="34" idx="0"/>
          </p:cNvCxnSpPr>
          <p:nvPr/>
        </p:nvCxnSpPr>
        <p:spPr>
          <a:xfrm>
            <a:off x="5638800" y="2667000"/>
            <a:ext cx="0" cy="28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5999" y="2952750"/>
            <a:ext cx="16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(Clone Feature)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1092" y="115907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877907"/>
            <a:ext cx="66293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1914" y="877907"/>
            <a:ext cx="6324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HR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2"/>
            <a:endCxn id="3" idx="0"/>
          </p:cNvCxnSpPr>
          <p:nvPr/>
        </p:nvCxnSpPr>
        <p:spPr>
          <a:xfrm flipH="1">
            <a:off x="1093468" y="420707"/>
            <a:ext cx="46672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2"/>
            <a:endCxn id="4" idx="0"/>
          </p:cNvCxnSpPr>
          <p:nvPr/>
        </p:nvCxnSpPr>
        <p:spPr>
          <a:xfrm>
            <a:off x="1560192" y="420707"/>
            <a:ext cx="517951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58907" y="629251"/>
            <a:ext cx="4602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70119" y="115907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877907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03519" y="877907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cxnSp>
        <p:nvCxnSpPr>
          <p:cNvPr id="14" name="Straight Connector 13"/>
          <p:cNvCxnSpPr>
            <a:stCxn id="10" idx="2"/>
            <a:endCxn id="11" idx="0"/>
          </p:cNvCxnSpPr>
          <p:nvPr/>
        </p:nvCxnSpPr>
        <p:spPr>
          <a:xfrm flipH="1">
            <a:off x="4657725" y="420707"/>
            <a:ext cx="53149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12" idx="0"/>
          </p:cNvCxnSpPr>
          <p:nvPr/>
        </p:nvCxnSpPr>
        <p:spPr>
          <a:xfrm>
            <a:off x="5189219" y="420707"/>
            <a:ext cx="721042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82051" y="577909"/>
            <a:ext cx="455274" cy="3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1867" y="393245"/>
            <a:ext cx="7148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i="1" dirty="0" smtClean="0"/>
              <a:t>(XOR)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51553" y="76200"/>
            <a:ext cx="1569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Source</a:t>
            </a:r>
            <a:r>
              <a:rPr lang="en-US" dirty="0" smtClean="0"/>
              <a:t> </a:t>
            </a:r>
            <a:r>
              <a:rPr lang="en-US" i="1" dirty="0" smtClean="0"/>
              <a:t>1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LR},</a:t>
            </a:r>
          </a:p>
          <a:p>
            <a:r>
              <a:rPr lang="en-US" i="1" dirty="0" smtClean="0"/>
              <a:t>{Screen, HR} }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621501" y="76200"/>
            <a:ext cx="216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Source</a:t>
            </a:r>
            <a:r>
              <a:rPr lang="en-US" dirty="0" smtClean="0"/>
              <a:t> </a:t>
            </a:r>
            <a:r>
              <a:rPr lang="en-US" i="1" dirty="0"/>
              <a:t>2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Touch},</a:t>
            </a:r>
          </a:p>
          <a:p>
            <a:r>
              <a:rPr lang="en-US" i="1" dirty="0" smtClean="0"/>
              <a:t>{Screen, Non-touch} }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23785" y="1335107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Source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81370" y="1346775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Source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68407" y="1944707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1953" y="2859107"/>
            <a:ext cx="66293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31867" y="2859107"/>
            <a:ext cx="6324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HR</a:t>
            </a:r>
            <a:endParaRPr lang="en-US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1163421" y="2249507"/>
            <a:ext cx="132408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5" idx="0"/>
          </p:cNvCxnSpPr>
          <p:nvPr/>
        </p:nvCxnSpPr>
        <p:spPr>
          <a:xfrm flipH="1">
            <a:off x="2148096" y="2249507"/>
            <a:ext cx="33941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43200" y="2859107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55719" y="2859107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cxnSp>
        <p:nvCxnSpPr>
          <p:cNvPr id="41" name="Straight Connector 40"/>
          <p:cNvCxnSpPr>
            <a:stCxn id="31" idx="2"/>
            <a:endCxn id="39" idx="0"/>
          </p:cNvCxnSpPr>
          <p:nvPr/>
        </p:nvCxnSpPr>
        <p:spPr>
          <a:xfrm>
            <a:off x="2487507" y="2249507"/>
            <a:ext cx="722418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2"/>
            <a:endCxn id="40" idx="0"/>
          </p:cNvCxnSpPr>
          <p:nvPr/>
        </p:nvCxnSpPr>
        <p:spPr>
          <a:xfrm>
            <a:off x="2487507" y="2249507"/>
            <a:ext cx="1974954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79292" y="2478107"/>
            <a:ext cx="1230633" cy="3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9219" y="2020160"/>
            <a:ext cx="376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Target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LR}, {Screen, HR},</a:t>
            </a:r>
          </a:p>
          <a:p>
            <a:r>
              <a:rPr lang="en-US" i="1" dirty="0" smtClean="0"/>
              <a:t>{Screen, Touch},{Screen, Non-touch} }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65824" y="3316307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Target (Union merging 1)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068407" y="3669685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31953" y="4584085"/>
            <a:ext cx="66293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31867" y="4584085"/>
            <a:ext cx="6324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HR</a:t>
            </a:r>
            <a:endParaRPr lang="en-US" dirty="0"/>
          </a:p>
        </p:txBody>
      </p:sp>
      <p:cxnSp>
        <p:nvCxnSpPr>
          <p:cNvPr id="56" name="Straight Connector 55"/>
          <p:cNvCxnSpPr>
            <a:stCxn id="53" idx="2"/>
            <a:endCxn id="54" idx="0"/>
          </p:cNvCxnSpPr>
          <p:nvPr/>
        </p:nvCxnSpPr>
        <p:spPr>
          <a:xfrm flipH="1">
            <a:off x="1163421" y="3974485"/>
            <a:ext cx="132408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 flipH="1">
            <a:off x="2148096" y="3974485"/>
            <a:ext cx="33941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43200" y="4584085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855719" y="4584085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cxnSp>
        <p:nvCxnSpPr>
          <p:cNvPr id="60" name="Straight Connector 59"/>
          <p:cNvCxnSpPr>
            <a:stCxn id="53" idx="2"/>
            <a:endCxn id="58" idx="0"/>
          </p:cNvCxnSpPr>
          <p:nvPr/>
        </p:nvCxnSpPr>
        <p:spPr>
          <a:xfrm>
            <a:off x="2487507" y="3974485"/>
            <a:ext cx="722418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59" idx="0"/>
          </p:cNvCxnSpPr>
          <p:nvPr/>
        </p:nvCxnSpPr>
        <p:spPr>
          <a:xfrm>
            <a:off x="2487507" y="3974485"/>
            <a:ext cx="1974954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89219" y="3840777"/>
            <a:ext cx="376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Target</a:t>
            </a:r>
            <a:r>
              <a:rPr lang="en-US" dirty="0" smtClean="0"/>
              <a:t>]] =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{Screen, LR, HR, Touch, Non-touch}, {Screen, HR, Touch, Non-touch}, …}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3365824" y="5041285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Target (Union merging 2)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15796" y="4545985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5440" y="4545985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124200" y="4543127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90071" y="4553605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895600" y="56388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21022" y="5606534"/>
            <a:ext cx="376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</a:t>
            </a:r>
            <a:r>
              <a:rPr lang="en-US" i="1" dirty="0" smtClean="0"/>
              <a:t>Target</a:t>
            </a:r>
            <a:r>
              <a:rPr lang="en-US" dirty="0" smtClean="0"/>
              <a:t>]] = </a:t>
            </a:r>
            <a:r>
              <a:rPr lang="en-US" i="1" dirty="0" smtClean="0"/>
              <a:t>{ {Screen} }</a:t>
            </a:r>
            <a:endParaRPr lang="en-US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99116" y="6096000"/>
            <a:ext cx="321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 Target (Intersection merging)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5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>
            <a:off x="2841239" y="7010400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58454" y="304800"/>
            <a:ext cx="7011242" cy="3048000"/>
            <a:chOff x="558454" y="304800"/>
            <a:chExt cx="7011242" cy="3048000"/>
          </a:xfrm>
        </p:grpSpPr>
        <p:sp>
          <p:nvSpPr>
            <p:cNvPr id="2" name="Rectangle 1"/>
            <p:cNvSpPr/>
            <p:nvPr/>
          </p:nvSpPr>
          <p:spPr>
            <a:xfrm>
              <a:off x="3200400" y="304800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Mobile Phone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7504" y="1295400"/>
              <a:ext cx="19558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Utility Functions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72421" y="1286182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34994" y="3048000"/>
              <a:ext cx="9525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Android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3" idx="0"/>
              <a:endCxn id="60" idx="2"/>
            </p:cNvCxnSpPr>
            <p:nvPr/>
          </p:nvCxnSpPr>
          <p:spPr>
            <a:xfrm flipV="1">
              <a:off x="1555410" y="858012"/>
              <a:ext cx="2461537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58454" y="2171700"/>
              <a:ext cx="8451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Calls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42951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00200" y="2171700"/>
              <a:ext cx="12559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Messaging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190062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17" idx="2"/>
              <a:endCxn id="19" idx="0"/>
            </p:cNvCxnSpPr>
            <p:nvPr/>
          </p:nvCxnSpPr>
          <p:spPr>
            <a:xfrm flipH="1">
              <a:off x="990576" y="1848612"/>
              <a:ext cx="557274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7" idx="2"/>
              <a:endCxn id="21" idx="0"/>
            </p:cNvCxnSpPr>
            <p:nvPr/>
          </p:nvCxnSpPr>
          <p:spPr>
            <a:xfrm>
              <a:off x="1547850" y="1848612"/>
              <a:ext cx="689837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96412" y="3044189"/>
              <a:ext cx="111829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SMS Text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1417" y="304800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MMS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61" idx="3"/>
              <a:endCxn id="30" idx="0"/>
            </p:cNvCxnSpPr>
            <p:nvPr/>
          </p:nvCxnSpPr>
          <p:spPr>
            <a:xfrm flipH="1">
              <a:off x="1555560" y="2710061"/>
              <a:ext cx="672602" cy="334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1" idx="3"/>
              <a:endCxn id="31" idx="0"/>
            </p:cNvCxnSpPr>
            <p:nvPr/>
          </p:nvCxnSpPr>
          <p:spPr>
            <a:xfrm>
              <a:off x="2228162" y="2710061"/>
              <a:ext cx="53464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023294" y="2171700"/>
              <a:ext cx="54978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91000" y="3048000"/>
              <a:ext cx="11049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Symbian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stCxn id="160" idx="3"/>
              <a:endCxn id="43" idx="0"/>
            </p:cNvCxnSpPr>
            <p:nvPr/>
          </p:nvCxnSpPr>
          <p:spPr>
            <a:xfrm flipH="1">
              <a:off x="4743450" y="2710061"/>
              <a:ext cx="55473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60" idx="3"/>
              <a:endCxn id="7" idx="0"/>
            </p:cNvCxnSpPr>
            <p:nvPr/>
          </p:nvCxnSpPr>
          <p:spPr>
            <a:xfrm>
              <a:off x="5298187" y="2710061"/>
              <a:ext cx="61305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083015" y="2847978"/>
              <a:ext cx="467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773646" y="2171700"/>
              <a:ext cx="100815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230098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76174" y="2171700"/>
              <a:ext cx="693522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MP3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175310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150" idx="3"/>
              <a:endCxn id="48" idx="0"/>
            </p:cNvCxnSpPr>
            <p:nvPr/>
          </p:nvCxnSpPr>
          <p:spPr>
            <a:xfrm flipH="1">
              <a:off x="6277723" y="1836420"/>
              <a:ext cx="427877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0" idx="3"/>
              <a:endCxn id="50" idx="0"/>
            </p:cNvCxnSpPr>
            <p:nvPr/>
          </p:nvCxnSpPr>
          <p:spPr>
            <a:xfrm>
              <a:off x="6705600" y="1836420"/>
              <a:ext cx="517335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Flowchart: Decision 59"/>
            <p:cNvSpPr/>
            <p:nvPr/>
          </p:nvSpPr>
          <p:spPr>
            <a:xfrm>
              <a:off x="3921379" y="6096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2075762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76800" y="1295400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298827" y="12954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Media</a:t>
              </a:r>
              <a:endParaRPr lang="en-US" dirty="0"/>
            </a:p>
          </p:txBody>
        </p:sp>
        <p:cxnSp>
          <p:nvCxnSpPr>
            <p:cNvPr id="84" name="Straight Connector 83"/>
            <p:cNvCxnSpPr>
              <a:stCxn id="60" idx="2"/>
              <a:endCxn id="5" idx="0"/>
            </p:cNvCxnSpPr>
            <p:nvPr/>
          </p:nvCxnSpPr>
          <p:spPr>
            <a:xfrm flipH="1">
              <a:off x="3907911" y="858012"/>
              <a:ext cx="109036" cy="428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0" idx="2"/>
              <a:endCxn id="77" idx="0"/>
            </p:cNvCxnSpPr>
            <p:nvPr/>
          </p:nvCxnSpPr>
          <p:spPr>
            <a:xfrm>
              <a:off x="4016947" y="858012"/>
              <a:ext cx="1295343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60" idx="2"/>
              <a:endCxn id="80" idx="0"/>
            </p:cNvCxnSpPr>
            <p:nvPr/>
          </p:nvCxnSpPr>
          <p:spPr>
            <a:xfrm>
              <a:off x="4016947" y="858012"/>
              <a:ext cx="2700980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1595792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887500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233674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628902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513621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2667559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Decision 116"/>
            <p:cNvSpPr/>
            <p:nvPr/>
          </p:nvSpPr>
          <p:spPr>
            <a:xfrm>
              <a:off x="145228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3782725" y="160020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00400" y="2171700"/>
              <a:ext cx="6871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Basic</a:t>
              </a:r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16947" y="2171700"/>
              <a:ext cx="49781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HQ</a:t>
              </a:r>
              <a:endParaRPr lang="en-US" dirty="0"/>
            </a:p>
          </p:txBody>
        </p:sp>
        <p:cxnSp>
          <p:nvCxnSpPr>
            <p:cNvPr id="129" name="Straight Connector 128"/>
            <p:cNvCxnSpPr>
              <a:stCxn id="124" idx="3"/>
              <a:endCxn id="126" idx="0"/>
            </p:cNvCxnSpPr>
            <p:nvPr/>
          </p:nvCxnSpPr>
          <p:spPr>
            <a:xfrm flipH="1">
              <a:off x="3543950" y="1828800"/>
              <a:ext cx="391175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4" idx="3"/>
              <a:endCxn id="127" idx="0"/>
            </p:cNvCxnSpPr>
            <p:nvPr/>
          </p:nvCxnSpPr>
          <p:spPr>
            <a:xfrm>
              <a:off x="3935125" y="1828800"/>
              <a:ext cx="330727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739537" y="1993900"/>
              <a:ext cx="3479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Flowchart: Decision 138"/>
            <p:cNvSpPr/>
            <p:nvPr/>
          </p:nvSpPr>
          <p:spPr>
            <a:xfrm>
              <a:off x="520030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39" idx="2"/>
              <a:endCxn id="41" idx="0"/>
            </p:cNvCxnSpPr>
            <p:nvPr/>
          </p:nvCxnSpPr>
          <p:spPr>
            <a:xfrm>
              <a:off x="5295870" y="1848612"/>
              <a:ext cx="2317" cy="32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Isosceles Triangle 149"/>
            <p:cNvSpPr/>
            <p:nvPr/>
          </p:nvSpPr>
          <p:spPr>
            <a:xfrm>
              <a:off x="6553200" y="160782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5145787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38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8600" y="293649"/>
            <a:ext cx="8458200" cy="3059151"/>
            <a:chOff x="228600" y="293649"/>
            <a:chExt cx="8458200" cy="3059151"/>
          </a:xfrm>
        </p:grpSpPr>
        <p:sp>
          <p:nvSpPr>
            <p:cNvPr id="2" name="Rectangle 1"/>
            <p:cNvSpPr/>
            <p:nvPr/>
          </p:nvSpPr>
          <p:spPr>
            <a:xfrm>
              <a:off x="3733961" y="293649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Mobile Phone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7504" y="1295400"/>
              <a:ext cx="19558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Utility Functions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621565" y="1590982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3" idx="0"/>
              <a:endCxn id="28" idx="2"/>
            </p:cNvCxnSpPr>
            <p:nvPr/>
          </p:nvCxnSpPr>
          <p:spPr>
            <a:xfrm flipV="1">
              <a:off x="1555410" y="858012"/>
              <a:ext cx="2461537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8600" y="2171700"/>
              <a:ext cx="8451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Calls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13097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346" y="2171700"/>
              <a:ext cx="12559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Messaging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60208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41" idx="2"/>
              <a:endCxn id="8" idx="0"/>
            </p:cNvCxnSpPr>
            <p:nvPr/>
          </p:nvCxnSpPr>
          <p:spPr>
            <a:xfrm flipH="1">
              <a:off x="660722" y="1848612"/>
              <a:ext cx="887128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1" idx="2"/>
              <a:endCxn id="10" idx="0"/>
            </p:cNvCxnSpPr>
            <p:nvPr/>
          </p:nvCxnSpPr>
          <p:spPr>
            <a:xfrm>
              <a:off x="1547850" y="1848612"/>
              <a:ext cx="359983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66558" y="3044189"/>
              <a:ext cx="111829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SMS Text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1563" y="304800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MMS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29" idx="3"/>
              <a:endCxn id="13" idx="0"/>
            </p:cNvCxnSpPr>
            <p:nvPr/>
          </p:nvCxnSpPr>
          <p:spPr>
            <a:xfrm flipH="1">
              <a:off x="1225706" y="2710061"/>
              <a:ext cx="672602" cy="334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9" idx="3"/>
              <a:endCxn id="14" idx="0"/>
            </p:cNvCxnSpPr>
            <p:nvPr/>
          </p:nvCxnSpPr>
          <p:spPr>
            <a:xfrm>
              <a:off x="1898308" y="2710061"/>
              <a:ext cx="53464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692230" y="2057400"/>
              <a:ext cx="54978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28" name="Flowchart: Decision 27"/>
            <p:cNvSpPr/>
            <p:nvPr/>
          </p:nvSpPr>
          <p:spPr>
            <a:xfrm>
              <a:off x="3921379" y="6096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745908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82021" y="1194890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28" idx="2"/>
              <a:endCxn id="30" idx="0"/>
            </p:cNvCxnSpPr>
            <p:nvPr/>
          </p:nvCxnSpPr>
          <p:spPr>
            <a:xfrm>
              <a:off x="4016947" y="858012"/>
              <a:ext cx="500564" cy="336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595792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036644" y="1524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7682" y="1143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83767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337705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ecision 40"/>
            <p:cNvSpPr/>
            <p:nvPr/>
          </p:nvSpPr>
          <p:spPr>
            <a:xfrm>
              <a:off x="145228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931869" y="190500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349543" y="2476500"/>
              <a:ext cx="76202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Touch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26984" y="2476500"/>
              <a:ext cx="121806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Non-touch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42" idx="3"/>
              <a:endCxn id="43" idx="0"/>
            </p:cNvCxnSpPr>
            <p:nvPr/>
          </p:nvCxnSpPr>
          <p:spPr>
            <a:xfrm flipH="1">
              <a:off x="5730558" y="2133600"/>
              <a:ext cx="353711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3"/>
              <a:endCxn id="44" idx="0"/>
            </p:cNvCxnSpPr>
            <p:nvPr/>
          </p:nvCxnSpPr>
          <p:spPr>
            <a:xfrm>
              <a:off x="6084269" y="2133600"/>
              <a:ext cx="751745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98207" y="2298700"/>
              <a:ext cx="527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Decision 47"/>
            <p:cNvSpPr/>
            <p:nvPr/>
          </p:nvSpPr>
          <p:spPr>
            <a:xfrm>
              <a:off x="4405523" y="149969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8" idx="2"/>
              <a:endCxn id="17" idx="0"/>
            </p:cNvCxnSpPr>
            <p:nvPr/>
          </p:nvCxnSpPr>
          <p:spPr>
            <a:xfrm>
              <a:off x="4501091" y="1748102"/>
              <a:ext cx="466032" cy="309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790915" y="615950"/>
              <a:ext cx="304800" cy="248412"/>
              <a:chOff x="6934200" y="3275838"/>
              <a:chExt cx="304800" cy="24841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7086600" y="3275838"/>
                <a:ext cx="0" cy="24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34200" y="3352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934200" y="3438144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126818" y="1209982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Standard</a:t>
              </a:r>
              <a:endParaRPr lang="en-US" dirty="0"/>
            </a:p>
          </p:txBody>
        </p:sp>
        <p:cxnSp>
          <p:nvCxnSpPr>
            <p:cNvPr id="58" name="Straight Connector 57"/>
            <p:cNvCxnSpPr>
              <a:endCxn id="56" idx="0"/>
            </p:cNvCxnSpPr>
            <p:nvPr/>
          </p:nvCxnSpPr>
          <p:spPr>
            <a:xfrm>
              <a:off x="4953000" y="864362"/>
              <a:ext cx="2707218" cy="345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516167" y="1171882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22018" y="1981200"/>
              <a:ext cx="84764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CDMA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39157" y="1981200"/>
              <a:ext cx="84764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GSM</a:t>
              </a:r>
              <a:endParaRPr lang="en-US" dirty="0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7507818" y="1514782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7" idx="3"/>
              <a:endCxn id="63" idx="0"/>
            </p:cNvCxnSpPr>
            <p:nvPr/>
          </p:nvCxnSpPr>
          <p:spPr>
            <a:xfrm flipH="1">
              <a:off x="7245840" y="1743382"/>
              <a:ext cx="414378" cy="237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3"/>
              <a:endCxn id="64" idx="0"/>
            </p:cNvCxnSpPr>
            <p:nvPr/>
          </p:nvCxnSpPr>
          <p:spPr>
            <a:xfrm>
              <a:off x="7660218" y="1743382"/>
              <a:ext cx="602761" cy="237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7456204" y="1752600"/>
              <a:ext cx="479994" cy="109691"/>
            </a:xfrm>
            <a:prstGeom prst="triangle">
              <a:avLst>
                <a:gd name="adj" fmla="val 4610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866410" y="2057400"/>
              <a:ext cx="610627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Java</a:t>
              </a:r>
              <a:endParaRPr lang="en-US" dirty="0"/>
            </a:p>
          </p:txBody>
        </p:sp>
        <p:cxnSp>
          <p:nvCxnSpPr>
            <p:cNvPr id="85" name="Straight Connector 84"/>
            <p:cNvCxnSpPr>
              <a:stCxn id="48" idx="2"/>
              <a:endCxn id="82" idx="0"/>
            </p:cNvCxnSpPr>
            <p:nvPr/>
          </p:nvCxnSpPr>
          <p:spPr>
            <a:xfrm flipH="1">
              <a:off x="4171724" y="1748102"/>
              <a:ext cx="329367" cy="309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743199" y="2171700"/>
              <a:ext cx="81552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Game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41" idx="2"/>
              <a:endCxn id="87" idx="0"/>
            </p:cNvCxnSpPr>
            <p:nvPr/>
          </p:nvCxnSpPr>
          <p:spPr>
            <a:xfrm>
              <a:off x="1547850" y="1848612"/>
              <a:ext cx="1603111" cy="32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87" idx="2"/>
              <a:endCxn id="82" idx="2"/>
            </p:cNvCxnSpPr>
            <p:nvPr/>
          </p:nvCxnSpPr>
          <p:spPr>
            <a:xfrm rot="5400000" flipH="1" flipV="1">
              <a:off x="3604192" y="1908968"/>
              <a:ext cx="114300" cy="1020763"/>
            </a:xfrm>
            <a:prstGeom prst="bentConnector3">
              <a:avLst>
                <a:gd name="adj1" fmla="val -200000"/>
              </a:avLst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3003291" y="304038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3269433" y="296418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29" idx="3"/>
              <a:endCxn id="96" idx="0"/>
            </p:cNvCxnSpPr>
            <p:nvPr/>
          </p:nvCxnSpPr>
          <p:spPr>
            <a:xfrm>
              <a:off x="1898308" y="2710061"/>
              <a:ext cx="1418750" cy="254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8" idx="2"/>
              <a:endCxn id="36" idx="1"/>
            </p:cNvCxnSpPr>
            <p:nvPr/>
          </p:nvCxnSpPr>
          <p:spPr>
            <a:xfrm>
              <a:off x="4016947" y="858012"/>
              <a:ext cx="2033646" cy="6771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99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446</Words>
  <Application>Microsoft Office PowerPoint</Application>
  <PresentationFormat>On-screen Show (4:3)</PresentationFormat>
  <Paragraphs>235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49</cp:revision>
  <dcterms:created xsi:type="dcterms:W3CDTF">2011-01-08T03:54:01Z</dcterms:created>
  <dcterms:modified xsi:type="dcterms:W3CDTF">2011-03-17T10:33:49Z</dcterms:modified>
</cp:coreProperties>
</file>