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9" autoAdjust="0"/>
  </p:normalViewPr>
  <p:slideViewPr>
    <p:cSldViewPr>
      <p:cViewPr varScale="1">
        <p:scale>
          <a:sx n="83" d="100"/>
          <a:sy n="83" d="100"/>
        </p:scale>
        <p:origin x="-1098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A39E-76C9-47CA-8676-F91F03374DE7}" type="datetimeFigureOut">
              <a:rPr lang="zh-CN" altLang="en-US" smtClean="0"/>
              <a:t>2012-6-22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0106-71E8-43DB-B861-6D9FC806A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07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A39E-76C9-47CA-8676-F91F03374DE7}" type="datetimeFigureOut">
              <a:rPr lang="zh-CN" altLang="en-US" smtClean="0"/>
              <a:t>2012-6-22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0106-71E8-43DB-B861-6D9FC806A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7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A39E-76C9-47CA-8676-F91F03374DE7}" type="datetimeFigureOut">
              <a:rPr lang="zh-CN" altLang="en-US" smtClean="0"/>
              <a:t>2012-6-22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0106-71E8-43DB-B861-6D9FC806A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62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A39E-76C9-47CA-8676-F91F03374DE7}" type="datetimeFigureOut">
              <a:rPr lang="zh-CN" altLang="en-US" smtClean="0"/>
              <a:t>2012-6-22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0106-71E8-43DB-B861-6D9FC806A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03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A39E-76C9-47CA-8676-F91F03374DE7}" type="datetimeFigureOut">
              <a:rPr lang="zh-CN" altLang="en-US" smtClean="0"/>
              <a:t>2012-6-22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0106-71E8-43DB-B861-6D9FC806A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82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A39E-76C9-47CA-8676-F91F03374DE7}" type="datetimeFigureOut">
              <a:rPr lang="zh-CN" altLang="en-US" smtClean="0"/>
              <a:t>2012-6-22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0106-71E8-43DB-B861-6D9FC806A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11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A39E-76C9-47CA-8676-F91F03374DE7}" type="datetimeFigureOut">
              <a:rPr lang="zh-CN" altLang="en-US" smtClean="0"/>
              <a:t>2012-6-22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0106-71E8-43DB-B861-6D9FC806A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4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A39E-76C9-47CA-8676-F91F03374DE7}" type="datetimeFigureOut">
              <a:rPr lang="zh-CN" altLang="en-US" smtClean="0"/>
              <a:t>2012-6-22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0106-71E8-43DB-B861-6D9FC806A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65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A39E-76C9-47CA-8676-F91F03374DE7}" type="datetimeFigureOut">
              <a:rPr lang="zh-CN" altLang="en-US" smtClean="0"/>
              <a:t>2012-6-22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0106-71E8-43DB-B861-6D9FC806A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33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A39E-76C9-47CA-8676-F91F03374DE7}" type="datetimeFigureOut">
              <a:rPr lang="zh-CN" altLang="en-US" smtClean="0"/>
              <a:t>2012-6-22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0106-71E8-43DB-B861-6D9FC806A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06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A39E-76C9-47CA-8676-F91F03374DE7}" type="datetimeFigureOut">
              <a:rPr lang="zh-CN" altLang="en-US" smtClean="0"/>
              <a:t>2012-6-22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0106-71E8-43DB-B861-6D9FC806A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CA39E-76C9-47CA-8676-F91F03374DE7}" type="datetimeFigureOut">
              <a:rPr lang="zh-CN" altLang="en-US" smtClean="0"/>
              <a:t>2012-6-22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30106-71E8-43DB-B861-6D9FC806A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93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圆角矩形 118"/>
          <p:cNvSpPr/>
          <p:nvPr/>
        </p:nvSpPr>
        <p:spPr>
          <a:xfrm>
            <a:off x="1331640" y="4506962"/>
            <a:ext cx="5904656" cy="866254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419872" y="2060848"/>
            <a:ext cx="165618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音频播放软件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75656" y="2996952"/>
            <a:ext cx="13681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解码器</a:t>
            </a:r>
          </a:p>
        </p:txBody>
      </p:sp>
      <p:sp>
        <p:nvSpPr>
          <p:cNvPr id="6" name="矩形 5"/>
          <p:cNvSpPr/>
          <p:nvPr/>
        </p:nvSpPr>
        <p:spPr>
          <a:xfrm>
            <a:off x="3563888" y="2996952"/>
            <a:ext cx="13681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音频</a:t>
            </a:r>
            <a:r>
              <a:rPr lang="en-US" altLang="zh-CN" dirty="0" smtClean="0"/>
              <a:t>CD</a:t>
            </a:r>
            <a:r>
              <a:rPr lang="zh-CN" altLang="en-US" dirty="0" smtClean="0"/>
              <a:t>播放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652120" y="2996952"/>
            <a:ext cx="13681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运行平台</a:t>
            </a:r>
          </a:p>
        </p:txBody>
      </p:sp>
      <p:sp>
        <p:nvSpPr>
          <p:cNvPr id="10" name="矩形 9"/>
          <p:cNvSpPr/>
          <p:nvPr/>
        </p:nvSpPr>
        <p:spPr>
          <a:xfrm>
            <a:off x="5364088" y="3861048"/>
            <a:ext cx="86409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手机</a:t>
            </a:r>
          </a:p>
        </p:txBody>
      </p:sp>
      <p:sp>
        <p:nvSpPr>
          <p:cNvPr id="11" name="矩形 10"/>
          <p:cNvSpPr/>
          <p:nvPr/>
        </p:nvSpPr>
        <p:spPr>
          <a:xfrm>
            <a:off x="6444208" y="3861048"/>
            <a:ext cx="86409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桌面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4175956" y="2924944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087724" y="2918852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67744" y="3861048"/>
            <a:ext cx="86409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WAV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6264188" y="2924944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87624" y="3861048"/>
            <a:ext cx="86409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MP3</a:t>
            </a:r>
            <a:endParaRPr lang="zh-CN" altLang="en-US" dirty="0"/>
          </a:p>
        </p:txBody>
      </p:sp>
      <p:cxnSp>
        <p:nvCxnSpPr>
          <p:cNvPr id="18" name="直接连接符 17"/>
          <p:cNvCxnSpPr>
            <a:stCxn id="7" idx="2"/>
            <a:endCxn id="10" idx="0"/>
          </p:cNvCxnSpPr>
          <p:nvPr/>
        </p:nvCxnSpPr>
        <p:spPr>
          <a:xfrm flipH="1">
            <a:off x="5796136" y="3429000"/>
            <a:ext cx="540060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2"/>
            <a:endCxn id="11" idx="0"/>
          </p:cNvCxnSpPr>
          <p:nvPr/>
        </p:nvCxnSpPr>
        <p:spPr>
          <a:xfrm>
            <a:off x="6336196" y="3429000"/>
            <a:ext cx="540060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066166" y="3645024"/>
            <a:ext cx="5400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5" idx="2"/>
            <a:endCxn id="16" idx="0"/>
          </p:cNvCxnSpPr>
          <p:nvPr/>
        </p:nvCxnSpPr>
        <p:spPr>
          <a:xfrm flipH="1">
            <a:off x="1619672" y="3429000"/>
            <a:ext cx="540060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5" idx="2"/>
            <a:endCxn id="14" idx="0"/>
          </p:cNvCxnSpPr>
          <p:nvPr/>
        </p:nvCxnSpPr>
        <p:spPr>
          <a:xfrm>
            <a:off x="2159732" y="3429000"/>
            <a:ext cx="540060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>
            <a:off x="1889702" y="3429000"/>
            <a:ext cx="540060" cy="216024"/>
          </a:xfrm>
          <a:prstGeom prst="triangle">
            <a:avLst>
              <a:gd name="adj" fmla="val 5044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肘形连接符 33"/>
          <p:cNvCxnSpPr>
            <a:endCxn id="14" idx="3"/>
          </p:cNvCxnSpPr>
          <p:nvPr/>
        </p:nvCxnSpPr>
        <p:spPr>
          <a:xfrm rot="5400000">
            <a:off x="3131840" y="3429000"/>
            <a:ext cx="648072" cy="648072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10" idx="1"/>
          </p:cNvCxnSpPr>
          <p:nvPr/>
        </p:nvCxnSpPr>
        <p:spPr>
          <a:xfrm rot="10800000">
            <a:off x="4716016" y="3429000"/>
            <a:ext cx="648072" cy="648072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4644008" y="3861048"/>
            <a:ext cx="144016" cy="1440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644008" y="3861048"/>
            <a:ext cx="144016" cy="1440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" idx="2"/>
            <a:endCxn id="12" idx="0"/>
          </p:cNvCxnSpPr>
          <p:nvPr/>
        </p:nvCxnSpPr>
        <p:spPr>
          <a:xfrm>
            <a:off x="4247964" y="2492896"/>
            <a:ext cx="0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4" idx="2"/>
            <a:endCxn id="13" idx="0"/>
          </p:cNvCxnSpPr>
          <p:nvPr/>
        </p:nvCxnSpPr>
        <p:spPr>
          <a:xfrm rot="5400000">
            <a:off x="2990870" y="1661758"/>
            <a:ext cx="425956" cy="2088232"/>
          </a:xfrm>
          <a:prstGeom prst="bentConnector3">
            <a:avLst>
              <a:gd name="adj1" fmla="val 5223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4" idx="2"/>
            <a:endCxn id="15" idx="0"/>
          </p:cNvCxnSpPr>
          <p:nvPr/>
        </p:nvCxnSpPr>
        <p:spPr>
          <a:xfrm rot="16200000" flipH="1">
            <a:off x="5076056" y="1664804"/>
            <a:ext cx="432048" cy="2088232"/>
          </a:xfrm>
          <a:prstGeom prst="bentConnector3">
            <a:avLst>
              <a:gd name="adj1" fmla="val 5165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257188" y="4051961"/>
            <a:ext cx="686213" cy="228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requires</a:t>
            </a:r>
            <a:endParaRPr lang="zh-CN" altLang="en-US" sz="1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572000" y="4054212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excludes</a:t>
            </a:r>
            <a:endParaRPr lang="zh-CN" altLang="en-US" sz="1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1889702" y="4905102"/>
            <a:ext cx="90010" cy="81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连接符 77"/>
          <p:cNvCxnSpPr>
            <a:stCxn id="76" idx="2"/>
          </p:cNvCxnSpPr>
          <p:nvPr/>
        </p:nvCxnSpPr>
        <p:spPr>
          <a:xfrm flipH="1">
            <a:off x="1547664" y="4946042"/>
            <a:ext cx="3420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045370" y="47949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必</a:t>
            </a:r>
            <a:r>
              <a:rPr lang="zh-CN" altLang="en-US" sz="1400" dirty="0" smtClean="0"/>
              <a:t>选特征</a:t>
            </a:r>
            <a:endParaRPr lang="zh-CN" altLang="en-US" sz="1400" dirty="0"/>
          </a:p>
        </p:txBody>
      </p:sp>
      <p:sp>
        <p:nvSpPr>
          <p:cNvPr id="81" name="椭圆 80"/>
          <p:cNvSpPr/>
          <p:nvPr/>
        </p:nvSpPr>
        <p:spPr>
          <a:xfrm>
            <a:off x="3471720" y="4895229"/>
            <a:ext cx="90010" cy="917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/>
          <p:cNvCxnSpPr>
            <a:stCxn id="81" idx="2"/>
          </p:cNvCxnSpPr>
          <p:nvPr/>
        </p:nvCxnSpPr>
        <p:spPr>
          <a:xfrm flipH="1" flipV="1">
            <a:off x="3129682" y="4941105"/>
            <a:ext cx="34203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597181" y="479215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可选特征</a:t>
            </a:r>
            <a:endParaRPr lang="zh-CN" altLang="en-US" sz="1400" dirty="0"/>
          </a:p>
        </p:txBody>
      </p:sp>
      <p:cxnSp>
        <p:nvCxnSpPr>
          <p:cNvPr id="90" name="直接箭头连接符 89"/>
          <p:cNvCxnSpPr/>
          <p:nvPr/>
        </p:nvCxnSpPr>
        <p:spPr>
          <a:xfrm>
            <a:off x="1547664" y="5227042"/>
            <a:ext cx="43204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051720" y="506543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 smtClean="0">
                <a:latin typeface="Times New Roman" pitchFamily="18" charset="0"/>
                <a:cs typeface="Times New Roman" pitchFamily="18" charset="0"/>
              </a:rPr>
              <a:t>requires</a:t>
            </a:r>
            <a:endParaRPr lang="zh-CN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3" name="直接连接符 92"/>
          <p:cNvCxnSpPr/>
          <p:nvPr/>
        </p:nvCxnSpPr>
        <p:spPr>
          <a:xfrm>
            <a:off x="3125490" y="5219327"/>
            <a:ext cx="4320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3294351" y="5155034"/>
            <a:ext cx="106471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flipV="1">
            <a:off x="3294351" y="5155034"/>
            <a:ext cx="106471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606805" y="5063281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 smtClean="0">
                <a:latin typeface="Times New Roman" pitchFamily="18" charset="0"/>
                <a:cs typeface="Times New Roman" pitchFamily="18" charset="0"/>
              </a:rPr>
              <a:t>excludes</a:t>
            </a:r>
            <a:endParaRPr lang="zh-CN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 flipH="1">
            <a:off x="4699124" y="4843115"/>
            <a:ext cx="252027" cy="170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4951151" y="4843115"/>
            <a:ext cx="0" cy="170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4951151" y="4843115"/>
            <a:ext cx="248812" cy="170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4802119" y="4950569"/>
            <a:ext cx="30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220072" y="4794994"/>
            <a:ext cx="658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Times New Roman" pitchFamily="18" charset="0"/>
                <a:cs typeface="Times New Roman" pitchFamily="18" charset="0"/>
              </a:rPr>
              <a:t>xor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1400" dirty="0" smtClean="0"/>
              <a:t>组</a:t>
            </a:r>
            <a:endParaRPr lang="zh-CN" altLang="en-US" sz="1400" dirty="0"/>
          </a:p>
        </p:txBody>
      </p:sp>
      <p:cxnSp>
        <p:nvCxnSpPr>
          <p:cNvPr id="113" name="直接连接符 112"/>
          <p:cNvCxnSpPr/>
          <p:nvPr/>
        </p:nvCxnSpPr>
        <p:spPr>
          <a:xfrm flipH="1">
            <a:off x="6056578" y="4843115"/>
            <a:ext cx="252027" cy="170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6308605" y="4843115"/>
            <a:ext cx="0" cy="170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6308605" y="4843115"/>
            <a:ext cx="248812" cy="170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577526" y="4794994"/>
            <a:ext cx="569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or-</a:t>
            </a:r>
            <a:r>
              <a:rPr lang="zh-CN" altLang="en-US" sz="1400" dirty="0" smtClean="0"/>
              <a:t>组</a:t>
            </a:r>
            <a:endParaRPr lang="zh-CN" altLang="en-US" sz="1400" dirty="0"/>
          </a:p>
        </p:txBody>
      </p:sp>
      <p:sp>
        <p:nvSpPr>
          <p:cNvPr id="118" name="等腰三角形 117"/>
          <p:cNvSpPr/>
          <p:nvPr/>
        </p:nvSpPr>
        <p:spPr>
          <a:xfrm>
            <a:off x="6171394" y="4851137"/>
            <a:ext cx="272814" cy="89967"/>
          </a:xfrm>
          <a:prstGeom prst="triangle">
            <a:avLst>
              <a:gd name="adj" fmla="val 5364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475656" y="4506962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图例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810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775772" y="27573"/>
            <a:ext cx="7533054" cy="7223610"/>
            <a:chOff x="775772" y="27573"/>
            <a:chExt cx="7533054" cy="7223610"/>
          </a:xfrm>
        </p:grpSpPr>
        <p:sp>
          <p:nvSpPr>
            <p:cNvPr id="2" name="矩形 1"/>
            <p:cNvSpPr/>
            <p:nvPr/>
          </p:nvSpPr>
          <p:spPr>
            <a:xfrm>
              <a:off x="4184802" y="27573"/>
              <a:ext cx="648072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Car</a:t>
              </a:r>
              <a:endParaRPr lang="zh-CN" altLang="en-US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1379622" y="965557"/>
              <a:ext cx="736516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Gear</a:t>
              </a:r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6874356" y="965557"/>
              <a:ext cx="1434470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Keyless Entry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5240268" y="965557"/>
              <a:ext cx="1368152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Power Locks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512076" y="1829653"/>
              <a:ext cx="952540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Manual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708426" y="1829653"/>
              <a:ext cx="720080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Auto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7519583" y="887457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75872" y="887457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955686" y="1829653"/>
              <a:ext cx="664508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Gas</a:t>
              </a:r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5852336" y="887457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75772" y="1829653"/>
              <a:ext cx="864096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Electric</a:t>
              </a:r>
              <a:endParaRPr lang="zh-CN" altLang="en-US" dirty="0"/>
            </a:p>
          </p:txBody>
        </p:sp>
        <p:cxnSp>
          <p:nvCxnSpPr>
            <p:cNvPr id="13" name="直接连接符 12"/>
            <p:cNvCxnSpPr>
              <a:endCxn id="6" idx="0"/>
            </p:cNvCxnSpPr>
            <p:nvPr/>
          </p:nvCxnSpPr>
          <p:spPr>
            <a:xfrm flipH="1">
              <a:off x="3988346" y="1397605"/>
              <a:ext cx="540060" cy="4320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endCxn id="7" idx="0"/>
            </p:cNvCxnSpPr>
            <p:nvPr/>
          </p:nvCxnSpPr>
          <p:spPr>
            <a:xfrm>
              <a:off x="4528406" y="1397605"/>
              <a:ext cx="540060" cy="4320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4258376" y="1613629"/>
              <a:ext cx="5400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3" idx="2"/>
            </p:cNvCxnSpPr>
            <p:nvPr/>
          </p:nvCxnSpPr>
          <p:spPr>
            <a:xfrm flipH="1">
              <a:off x="1207820" y="1397605"/>
              <a:ext cx="540060" cy="4320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3" idx="2"/>
              <a:endCxn id="10" idx="0"/>
            </p:cNvCxnSpPr>
            <p:nvPr/>
          </p:nvCxnSpPr>
          <p:spPr>
            <a:xfrm>
              <a:off x="1747880" y="1397605"/>
              <a:ext cx="540060" cy="4320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等腰三角形 17"/>
            <p:cNvSpPr/>
            <p:nvPr/>
          </p:nvSpPr>
          <p:spPr>
            <a:xfrm>
              <a:off x="1477850" y="1397605"/>
              <a:ext cx="540060" cy="216024"/>
            </a:xfrm>
            <a:prstGeom prst="triangle">
              <a:avLst>
                <a:gd name="adj" fmla="val 5044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肘形连接符 18"/>
            <p:cNvCxnSpPr>
              <a:stCxn id="4" idx="2"/>
              <a:endCxn id="5" idx="2"/>
            </p:cNvCxnSpPr>
            <p:nvPr/>
          </p:nvCxnSpPr>
          <p:spPr>
            <a:xfrm rot="5400000">
              <a:off x="6757968" y="563982"/>
              <a:ext cx="12700" cy="1667247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421211" y="1615746"/>
              <a:ext cx="686213" cy="228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dirty="0" smtClean="0">
                  <a:latin typeface="Times New Roman" pitchFamily="18" charset="0"/>
                  <a:cs typeface="Times New Roman" pitchFamily="18" charset="0"/>
                </a:rPr>
                <a:t>requires</a:t>
              </a:r>
              <a:endParaRPr lang="zh-CN" altLang="en-US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060354" y="965557"/>
              <a:ext cx="896968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Engine</a:t>
              </a:r>
              <a:endParaRPr lang="zh-CN" altLang="en-US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4443666" y="885165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2692202" y="965557"/>
              <a:ext cx="736516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Body</a:t>
              </a:r>
              <a:endParaRPr lang="zh-CN" altLang="en-US" dirty="0"/>
            </a:p>
          </p:txBody>
        </p:sp>
        <p:sp>
          <p:nvSpPr>
            <p:cNvPr id="36" name="椭圆 35"/>
            <p:cNvSpPr/>
            <p:nvPr/>
          </p:nvSpPr>
          <p:spPr>
            <a:xfrm>
              <a:off x="2988452" y="887457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连接符 46"/>
            <p:cNvCxnSpPr>
              <a:stCxn id="2" idx="2"/>
              <a:endCxn id="9" idx="1"/>
            </p:cNvCxnSpPr>
            <p:nvPr/>
          </p:nvCxnSpPr>
          <p:spPr>
            <a:xfrm flipH="1">
              <a:off x="1696963" y="459621"/>
              <a:ext cx="2811875" cy="4489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36" idx="7"/>
              <a:endCxn id="2" idx="2"/>
            </p:cNvCxnSpPr>
            <p:nvPr/>
          </p:nvCxnSpPr>
          <p:spPr>
            <a:xfrm flipV="1">
              <a:off x="3111377" y="459621"/>
              <a:ext cx="1397461" cy="4489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34" idx="0"/>
              <a:endCxn id="2" idx="2"/>
            </p:cNvCxnSpPr>
            <p:nvPr/>
          </p:nvCxnSpPr>
          <p:spPr>
            <a:xfrm flipH="1" flipV="1">
              <a:off x="4508838" y="459621"/>
              <a:ext cx="6836" cy="4255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2" idx="2"/>
              <a:endCxn id="11" idx="0"/>
            </p:cNvCxnSpPr>
            <p:nvPr/>
          </p:nvCxnSpPr>
          <p:spPr>
            <a:xfrm>
              <a:off x="4508838" y="459621"/>
              <a:ext cx="1415506" cy="4278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2" idx="2"/>
              <a:endCxn id="8" idx="0"/>
            </p:cNvCxnSpPr>
            <p:nvPr/>
          </p:nvCxnSpPr>
          <p:spPr>
            <a:xfrm>
              <a:off x="4508838" y="459621"/>
              <a:ext cx="3082753" cy="4278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2532060" y="3717032"/>
              <a:ext cx="4056164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Car, Gear, Body, Engine</a:t>
              </a:r>
              <a:endParaRPr lang="zh-CN" alt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6084168" y="5519112"/>
              <a:ext cx="1434470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Keyless Entry</a:t>
              </a:r>
              <a:endParaRPr lang="zh-CN" altLang="en-US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6084168" y="4655016"/>
              <a:ext cx="1368152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Power Locks</a:t>
              </a:r>
              <a:endParaRPr lang="zh-CN" altLang="en-US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3951714" y="4655016"/>
              <a:ext cx="952540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Manual</a:t>
              </a:r>
              <a:endParaRPr lang="zh-CN" altLang="en-US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5148064" y="4655016"/>
              <a:ext cx="720080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Auto</a:t>
              </a:r>
              <a:endParaRPr lang="zh-CN" altLang="en-US" dirty="0"/>
            </a:p>
          </p:txBody>
        </p:sp>
        <p:sp>
          <p:nvSpPr>
            <p:cNvPr id="62" name="椭圆 61"/>
            <p:cNvSpPr/>
            <p:nvPr/>
          </p:nvSpPr>
          <p:spPr>
            <a:xfrm>
              <a:off x="6696236" y="5447104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3159626" y="4655016"/>
              <a:ext cx="664508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Gas</a:t>
              </a:r>
              <a:endParaRPr lang="zh-CN" altLang="en-US" dirty="0"/>
            </a:p>
          </p:txBody>
        </p:sp>
        <p:sp>
          <p:nvSpPr>
            <p:cNvPr id="65" name="椭圆 64"/>
            <p:cNvSpPr/>
            <p:nvPr/>
          </p:nvSpPr>
          <p:spPr>
            <a:xfrm>
              <a:off x="6696236" y="4576916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1979712" y="4655016"/>
              <a:ext cx="864096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Electric</a:t>
              </a:r>
              <a:endParaRPr lang="zh-CN" altLang="en-US" dirty="0"/>
            </a:p>
          </p:txBody>
        </p:sp>
        <p:cxnSp>
          <p:nvCxnSpPr>
            <p:cNvPr id="67" name="直接连接符 66"/>
            <p:cNvCxnSpPr>
              <a:endCxn id="60" idx="0"/>
            </p:cNvCxnSpPr>
            <p:nvPr/>
          </p:nvCxnSpPr>
          <p:spPr>
            <a:xfrm flipH="1">
              <a:off x="4427984" y="4149080"/>
              <a:ext cx="540060" cy="5059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endCxn id="61" idx="0"/>
            </p:cNvCxnSpPr>
            <p:nvPr/>
          </p:nvCxnSpPr>
          <p:spPr>
            <a:xfrm>
              <a:off x="4968044" y="4162762"/>
              <a:ext cx="540060" cy="4922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4698014" y="4402047"/>
              <a:ext cx="5400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endCxn id="66" idx="0"/>
            </p:cNvCxnSpPr>
            <p:nvPr/>
          </p:nvCxnSpPr>
          <p:spPr>
            <a:xfrm flipH="1">
              <a:off x="2411760" y="4149080"/>
              <a:ext cx="540060" cy="5059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endCxn id="64" idx="0"/>
            </p:cNvCxnSpPr>
            <p:nvPr/>
          </p:nvCxnSpPr>
          <p:spPr>
            <a:xfrm>
              <a:off x="2951820" y="4149080"/>
              <a:ext cx="540060" cy="5059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等腰三角形 71"/>
            <p:cNvSpPr/>
            <p:nvPr/>
          </p:nvSpPr>
          <p:spPr>
            <a:xfrm>
              <a:off x="2681790" y="4162762"/>
              <a:ext cx="540060" cy="239285"/>
            </a:xfrm>
            <a:prstGeom prst="triangle">
              <a:avLst>
                <a:gd name="adj" fmla="val 5044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连接符 81"/>
            <p:cNvCxnSpPr>
              <a:endCxn id="65" idx="0"/>
            </p:cNvCxnSpPr>
            <p:nvPr/>
          </p:nvCxnSpPr>
          <p:spPr>
            <a:xfrm>
              <a:off x="6084168" y="4162762"/>
              <a:ext cx="684076" cy="4141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59" idx="2"/>
              <a:endCxn id="62" idx="0"/>
            </p:cNvCxnSpPr>
            <p:nvPr/>
          </p:nvCxnSpPr>
          <p:spPr>
            <a:xfrm>
              <a:off x="6768244" y="5087064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3298834" y="2708920"/>
              <a:ext cx="2433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(a) </a:t>
              </a:r>
              <a:r>
                <a:rPr lang="zh-CN" altLang="en-US" sz="2400" dirty="0" smtClean="0"/>
                <a:t>原始特征模型</a:t>
              </a:r>
              <a:endParaRPr lang="zh-CN" altLang="en-US" sz="24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982471" y="6420186"/>
              <a:ext cx="39711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(b)  </a:t>
              </a:r>
              <a:r>
                <a:rPr lang="zh-CN" altLang="en-US" sz="2400" dirty="0" smtClean="0"/>
                <a:t>与</a:t>
              </a:r>
              <a:r>
                <a:rPr lang="en-US" altLang="zh-CN" sz="2400" dirty="0" smtClean="0"/>
                <a:t>(a)</a:t>
              </a:r>
              <a:r>
                <a:rPr lang="zh-CN" altLang="en-US" sz="2400" dirty="0" smtClean="0"/>
                <a:t>等价的逻辑公式</a:t>
              </a:r>
              <a:r>
                <a:rPr lang="en-US" altLang="zh-CN" sz="2400" dirty="0" smtClean="0"/>
                <a:t/>
              </a:r>
              <a:br>
                <a:rPr lang="en-US" altLang="zh-CN" sz="2400" dirty="0" smtClean="0"/>
              </a:br>
              <a:r>
                <a:rPr lang="en-US" altLang="zh-CN" sz="2400" dirty="0" smtClean="0"/>
                <a:t>       </a:t>
              </a:r>
              <a:r>
                <a:rPr lang="zh-CN" altLang="en-US" sz="2400" dirty="0" smtClean="0"/>
                <a:t>转换得到的特征模型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524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 122"/>
          <p:cNvGrpSpPr/>
          <p:nvPr/>
        </p:nvGrpSpPr>
        <p:grpSpPr>
          <a:xfrm>
            <a:off x="492307" y="1233358"/>
            <a:ext cx="11134600" cy="3778887"/>
            <a:chOff x="492307" y="1233358"/>
            <a:chExt cx="11134600" cy="3778887"/>
          </a:xfrm>
        </p:grpSpPr>
        <p:sp>
          <p:nvSpPr>
            <p:cNvPr id="2" name="矩形 1"/>
            <p:cNvSpPr/>
            <p:nvPr/>
          </p:nvSpPr>
          <p:spPr>
            <a:xfrm>
              <a:off x="539552" y="2498988"/>
              <a:ext cx="504056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3" name="椭圆 2"/>
            <p:cNvSpPr/>
            <p:nvPr/>
          </p:nvSpPr>
          <p:spPr>
            <a:xfrm>
              <a:off x="719572" y="242088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067830" y="1700808"/>
              <a:ext cx="504056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619672" y="2498988"/>
              <a:ext cx="504056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1799692" y="242088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619672" y="3363084"/>
              <a:ext cx="504056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1799692" y="3284984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>
              <a:stCxn id="4" idx="2"/>
              <a:endCxn id="3" idx="0"/>
            </p:cNvCxnSpPr>
            <p:nvPr/>
          </p:nvCxnSpPr>
          <p:spPr>
            <a:xfrm flipH="1">
              <a:off x="791580" y="2132856"/>
              <a:ext cx="528278" cy="2880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4" idx="2"/>
              <a:endCxn id="6" idx="0"/>
            </p:cNvCxnSpPr>
            <p:nvPr/>
          </p:nvCxnSpPr>
          <p:spPr>
            <a:xfrm>
              <a:off x="1319858" y="2132856"/>
              <a:ext cx="551842" cy="2880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2"/>
              <a:endCxn id="9" idx="0"/>
            </p:cNvCxnSpPr>
            <p:nvPr/>
          </p:nvCxnSpPr>
          <p:spPr>
            <a:xfrm>
              <a:off x="1871700" y="2931036"/>
              <a:ext cx="0" cy="3539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20672" y="3909184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B requires C</a:t>
              </a:r>
              <a:endParaRPr lang="zh-CN" altLang="en-US" i="1" dirty="0"/>
            </a:p>
          </p:txBody>
        </p:sp>
        <p:cxnSp>
          <p:nvCxnSpPr>
            <p:cNvPr id="19" name="直接箭头连接符 18"/>
            <p:cNvCxnSpPr>
              <a:stCxn id="2" idx="3"/>
              <a:endCxn id="5" idx="1"/>
            </p:cNvCxnSpPr>
            <p:nvPr/>
          </p:nvCxnSpPr>
          <p:spPr>
            <a:xfrm>
              <a:off x="1043608" y="2715012"/>
              <a:ext cx="576064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2987824" y="2498988"/>
              <a:ext cx="504056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3167844" y="242088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515494" y="1700808"/>
              <a:ext cx="504056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4067944" y="2498988"/>
              <a:ext cx="504056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24" name="椭圆 23"/>
            <p:cNvSpPr/>
            <p:nvPr/>
          </p:nvSpPr>
          <p:spPr>
            <a:xfrm>
              <a:off x="4247964" y="242088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067944" y="3363084"/>
              <a:ext cx="504056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4247964" y="3284984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>
              <a:stCxn id="22" idx="2"/>
              <a:endCxn id="21" idx="0"/>
            </p:cNvCxnSpPr>
            <p:nvPr/>
          </p:nvCxnSpPr>
          <p:spPr>
            <a:xfrm flipH="1">
              <a:off x="3239852" y="2132856"/>
              <a:ext cx="527670" cy="2880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2" idx="2"/>
              <a:endCxn id="24" idx="0"/>
            </p:cNvCxnSpPr>
            <p:nvPr/>
          </p:nvCxnSpPr>
          <p:spPr>
            <a:xfrm>
              <a:off x="3767522" y="2132856"/>
              <a:ext cx="552450" cy="2880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3" idx="2"/>
              <a:endCxn id="26" idx="0"/>
            </p:cNvCxnSpPr>
            <p:nvPr/>
          </p:nvCxnSpPr>
          <p:spPr>
            <a:xfrm>
              <a:off x="4319972" y="2931036"/>
              <a:ext cx="0" cy="3539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168944" y="3909184"/>
              <a:ext cx="1344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B excludes D</a:t>
              </a:r>
              <a:endParaRPr lang="zh-CN" altLang="en-US" i="1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2987824" y="3356992"/>
              <a:ext cx="504056" cy="4381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3167844" y="327889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20" idx="2"/>
              <a:endCxn id="33" idx="0"/>
            </p:cNvCxnSpPr>
            <p:nvPr/>
          </p:nvCxnSpPr>
          <p:spPr>
            <a:xfrm>
              <a:off x="3239852" y="2931036"/>
              <a:ext cx="0" cy="3478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2" idx="3"/>
              <a:endCxn id="25" idx="1"/>
            </p:cNvCxnSpPr>
            <p:nvPr/>
          </p:nvCxnSpPr>
          <p:spPr>
            <a:xfrm>
              <a:off x="3491880" y="3576062"/>
              <a:ext cx="576064" cy="304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3707904" y="3501008"/>
              <a:ext cx="133436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V="1">
              <a:off x="3707904" y="3501008"/>
              <a:ext cx="133436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5436096" y="2555612"/>
              <a:ext cx="504056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47" name="椭圆 46"/>
            <p:cNvSpPr/>
            <p:nvPr/>
          </p:nvSpPr>
          <p:spPr>
            <a:xfrm>
              <a:off x="5616116" y="247751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5964374" y="1901448"/>
              <a:ext cx="504056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6516216" y="2555612"/>
              <a:ext cx="504056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50" name="椭圆 49"/>
            <p:cNvSpPr/>
            <p:nvPr/>
          </p:nvSpPr>
          <p:spPr>
            <a:xfrm>
              <a:off x="6696236" y="247751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6516216" y="3281784"/>
              <a:ext cx="504056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  <p:sp>
          <p:nvSpPr>
            <p:cNvPr id="52" name="椭圆 51"/>
            <p:cNvSpPr/>
            <p:nvPr/>
          </p:nvSpPr>
          <p:spPr>
            <a:xfrm>
              <a:off x="6696236" y="3203684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/>
            <p:cNvCxnSpPr>
              <a:stCxn id="48" idx="2"/>
              <a:endCxn id="47" idx="0"/>
            </p:cNvCxnSpPr>
            <p:nvPr/>
          </p:nvCxnSpPr>
          <p:spPr>
            <a:xfrm flipH="1">
              <a:off x="5688124" y="2333496"/>
              <a:ext cx="52827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8" idx="2"/>
              <a:endCxn id="50" idx="0"/>
            </p:cNvCxnSpPr>
            <p:nvPr/>
          </p:nvCxnSpPr>
          <p:spPr>
            <a:xfrm>
              <a:off x="6216402" y="2333496"/>
              <a:ext cx="551842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9" idx="2"/>
              <a:endCxn id="52" idx="0"/>
            </p:cNvCxnSpPr>
            <p:nvPr/>
          </p:nvCxnSpPr>
          <p:spPr>
            <a:xfrm>
              <a:off x="6768244" y="298766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455888" y="3813180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B requires C</a:t>
              </a:r>
              <a:endParaRPr lang="zh-CN" altLang="en-US" i="1" dirty="0"/>
            </a:p>
          </p:txBody>
        </p:sp>
        <p:cxnSp>
          <p:nvCxnSpPr>
            <p:cNvPr id="57" name="直接箭头连接符 56"/>
            <p:cNvCxnSpPr>
              <a:stCxn id="46" idx="3"/>
              <a:endCxn id="49" idx="1"/>
            </p:cNvCxnSpPr>
            <p:nvPr/>
          </p:nvCxnSpPr>
          <p:spPr>
            <a:xfrm>
              <a:off x="5940152" y="2771636"/>
              <a:ext cx="576064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7271200" y="2555612"/>
              <a:ext cx="504056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  <p:sp>
          <p:nvSpPr>
            <p:cNvPr id="59" name="椭圆 58"/>
            <p:cNvSpPr/>
            <p:nvPr/>
          </p:nvSpPr>
          <p:spPr>
            <a:xfrm>
              <a:off x="7451220" y="247751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7798870" y="1901448"/>
              <a:ext cx="504056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8351320" y="2555612"/>
              <a:ext cx="504056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62" name="椭圆 61"/>
            <p:cNvSpPr/>
            <p:nvPr/>
          </p:nvSpPr>
          <p:spPr>
            <a:xfrm>
              <a:off x="8531340" y="247751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8351320" y="3281784"/>
              <a:ext cx="504056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  <p:sp>
          <p:nvSpPr>
            <p:cNvPr id="64" name="椭圆 63"/>
            <p:cNvSpPr/>
            <p:nvPr/>
          </p:nvSpPr>
          <p:spPr>
            <a:xfrm>
              <a:off x="8531340" y="3203684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连接符 64"/>
            <p:cNvCxnSpPr>
              <a:stCxn id="60" idx="2"/>
              <a:endCxn id="59" idx="0"/>
            </p:cNvCxnSpPr>
            <p:nvPr/>
          </p:nvCxnSpPr>
          <p:spPr>
            <a:xfrm flipH="1">
              <a:off x="7523228" y="2333496"/>
              <a:ext cx="52767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60" idx="2"/>
              <a:endCxn id="62" idx="0"/>
            </p:cNvCxnSpPr>
            <p:nvPr/>
          </p:nvCxnSpPr>
          <p:spPr>
            <a:xfrm>
              <a:off x="8050898" y="2333496"/>
              <a:ext cx="55245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61" idx="2"/>
              <a:endCxn id="64" idx="0"/>
            </p:cNvCxnSpPr>
            <p:nvPr/>
          </p:nvCxnSpPr>
          <p:spPr>
            <a:xfrm>
              <a:off x="8603348" y="298766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6444208" y="4067780"/>
              <a:ext cx="1344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B excludes D</a:t>
              </a:r>
              <a:endParaRPr lang="zh-CN" altLang="en-US" i="1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7271200" y="3275692"/>
              <a:ext cx="504056" cy="4381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70" name="椭圆 69"/>
            <p:cNvSpPr/>
            <p:nvPr/>
          </p:nvSpPr>
          <p:spPr>
            <a:xfrm>
              <a:off x="7451220" y="319759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1" name="直接连接符 70"/>
            <p:cNvCxnSpPr>
              <a:stCxn id="58" idx="2"/>
              <a:endCxn id="70" idx="0"/>
            </p:cNvCxnSpPr>
            <p:nvPr/>
          </p:nvCxnSpPr>
          <p:spPr>
            <a:xfrm>
              <a:off x="7523228" y="2987660"/>
              <a:ext cx="0" cy="2099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9" idx="3"/>
              <a:endCxn id="63" idx="1"/>
            </p:cNvCxnSpPr>
            <p:nvPr/>
          </p:nvCxnSpPr>
          <p:spPr>
            <a:xfrm>
              <a:off x="7775256" y="3494762"/>
              <a:ext cx="576064" cy="304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7991280" y="3419708"/>
              <a:ext cx="133436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V="1">
              <a:off x="7991280" y="3419708"/>
              <a:ext cx="133436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>
              <a:off x="6876256" y="1233358"/>
              <a:ext cx="504056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</a:t>
              </a:r>
              <a:endParaRPr lang="zh-CN" altLang="en-US" dirty="0"/>
            </a:p>
          </p:txBody>
        </p:sp>
        <p:cxnSp>
          <p:nvCxnSpPr>
            <p:cNvPr id="77" name="直接连接符 76"/>
            <p:cNvCxnSpPr>
              <a:stCxn id="48" idx="0"/>
              <a:endCxn id="75" idx="2"/>
            </p:cNvCxnSpPr>
            <p:nvPr/>
          </p:nvCxnSpPr>
          <p:spPr>
            <a:xfrm flipV="1">
              <a:off x="6216402" y="1665406"/>
              <a:ext cx="911882" cy="2360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75" idx="2"/>
              <a:endCxn id="60" idx="0"/>
            </p:cNvCxnSpPr>
            <p:nvPr/>
          </p:nvCxnSpPr>
          <p:spPr>
            <a:xfrm>
              <a:off x="7128284" y="1665406"/>
              <a:ext cx="922614" cy="2360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768244" y="1757432"/>
              <a:ext cx="77071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矩形 87"/>
            <p:cNvSpPr/>
            <p:nvPr/>
          </p:nvSpPr>
          <p:spPr>
            <a:xfrm>
              <a:off x="9540552" y="2502188"/>
              <a:ext cx="504056" cy="4259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89" name="椭圆 88"/>
            <p:cNvSpPr/>
            <p:nvPr/>
          </p:nvSpPr>
          <p:spPr>
            <a:xfrm>
              <a:off x="9720572" y="242408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1" name="直接连接符 90"/>
            <p:cNvCxnSpPr>
              <a:stCxn id="95" idx="2"/>
              <a:endCxn id="89" idx="0"/>
            </p:cNvCxnSpPr>
            <p:nvPr/>
          </p:nvCxnSpPr>
          <p:spPr>
            <a:xfrm flipH="1">
              <a:off x="9792580" y="2136056"/>
              <a:ext cx="711113" cy="2880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矩形 92"/>
            <p:cNvSpPr/>
            <p:nvPr/>
          </p:nvSpPr>
          <p:spPr>
            <a:xfrm>
              <a:off x="10251665" y="2502188"/>
              <a:ext cx="504056" cy="4259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  <p:sp>
          <p:nvSpPr>
            <p:cNvPr id="94" name="椭圆 93"/>
            <p:cNvSpPr/>
            <p:nvPr/>
          </p:nvSpPr>
          <p:spPr>
            <a:xfrm>
              <a:off x="10431685" y="2417996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10251665" y="1704008"/>
              <a:ext cx="504056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96" name="矩形 95"/>
            <p:cNvSpPr/>
            <p:nvPr/>
          </p:nvSpPr>
          <p:spPr>
            <a:xfrm>
              <a:off x="10980712" y="2502188"/>
              <a:ext cx="504056" cy="4259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97" name="椭圆 96"/>
            <p:cNvSpPr/>
            <p:nvPr/>
          </p:nvSpPr>
          <p:spPr>
            <a:xfrm>
              <a:off x="11160732" y="242408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8" name="直接连接符 97"/>
            <p:cNvCxnSpPr>
              <a:stCxn id="95" idx="2"/>
              <a:endCxn id="94" idx="0"/>
            </p:cNvCxnSpPr>
            <p:nvPr/>
          </p:nvCxnSpPr>
          <p:spPr>
            <a:xfrm>
              <a:off x="10503693" y="2136056"/>
              <a:ext cx="0" cy="2819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>
              <a:stCxn id="95" idx="2"/>
              <a:endCxn id="97" idx="0"/>
            </p:cNvCxnSpPr>
            <p:nvPr/>
          </p:nvCxnSpPr>
          <p:spPr>
            <a:xfrm>
              <a:off x="10503693" y="2136056"/>
              <a:ext cx="729047" cy="2880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矩形 105"/>
            <p:cNvSpPr/>
            <p:nvPr/>
          </p:nvSpPr>
          <p:spPr>
            <a:xfrm>
              <a:off x="10260632" y="3323560"/>
              <a:ext cx="504056" cy="4381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10430839" y="325155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10980712" y="3329652"/>
              <a:ext cx="504056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11160732" y="325155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1" name="直接连接符 110"/>
            <p:cNvCxnSpPr>
              <a:stCxn id="93" idx="2"/>
              <a:endCxn id="107" idx="0"/>
            </p:cNvCxnSpPr>
            <p:nvPr/>
          </p:nvCxnSpPr>
          <p:spPr>
            <a:xfrm flipH="1">
              <a:off x="10502847" y="2928144"/>
              <a:ext cx="846" cy="3234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96" idx="2"/>
              <a:endCxn id="109" idx="0"/>
            </p:cNvCxnSpPr>
            <p:nvPr/>
          </p:nvCxnSpPr>
          <p:spPr>
            <a:xfrm>
              <a:off x="11232740" y="2928144"/>
              <a:ext cx="0" cy="3234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9840264" y="3813180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B requires C</a:t>
              </a:r>
              <a:endParaRPr lang="zh-CN" altLang="en-US" i="1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9828584" y="4067780"/>
              <a:ext cx="1344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B excludes D</a:t>
              </a:r>
              <a:endParaRPr lang="zh-CN" altLang="en-US" i="1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92307" y="4612135"/>
              <a:ext cx="16786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(a) </a:t>
              </a:r>
              <a:r>
                <a:rPr lang="zh-CN" altLang="en-US" sz="2000" dirty="0" smtClean="0"/>
                <a:t>输入模型</a:t>
              </a:r>
              <a:r>
                <a:rPr lang="en-US" altLang="zh-CN" sz="2000" dirty="0" smtClean="0"/>
                <a:t>1</a:t>
              </a:r>
              <a:endParaRPr lang="zh-CN" altLang="en-US" sz="20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940579" y="4612135"/>
              <a:ext cx="1689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(b) </a:t>
              </a:r>
              <a:r>
                <a:rPr lang="zh-CN" altLang="en-US" sz="2000" dirty="0" smtClean="0"/>
                <a:t>输入模型</a:t>
              </a:r>
              <a:r>
                <a:rPr lang="en-US" altLang="zh-CN" sz="2000" dirty="0" smtClean="0"/>
                <a:t>2</a:t>
              </a:r>
              <a:endParaRPr lang="zh-CN" altLang="en-US" sz="20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149217" y="4612135"/>
              <a:ext cx="1951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(c) </a:t>
              </a:r>
              <a:r>
                <a:rPr lang="zh-CN" altLang="en-US" sz="2000" dirty="0"/>
                <a:t>输出</a:t>
              </a:r>
              <a:r>
                <a:rPr lang="zh-CN" altLang="en-US" sz="2000" dirty="0" smtClean="0"/>
                <a:t>模型</a:t>
              </a:r>
              <a:r>
                <a:rPr lang="en-US" altLang="zh-CN" sz="2000" dirty="0" smtClean="0"/>
                <a:t>[11]</a:t>
              </a:r>
              <a:endParaRPr lang="zh-CN" altLang="en-US" sz="20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398412" y="4594397"/>
              <a:ext cx="22284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(d) </a:t>
              </a:r>
              <a:r>
                <a:rPr lang="zh-CN" altLang="en-US" sz="2000" dirty="0"/>
                <a:t>输出</a:t>
              </a:r>
              <a:r>
                <a:rPr lang="zh-CN" altLang="en-US" sz="2000" dirty="0" smtClean="0"/>
                <a:t>模型</a:t>
              </a:r>
              <a:r>
                <a:rPr lang="en-US" altLang="zh-CN" sz="2000" dirty="0" smtClean="0"/>
                <a:t>[1, 12]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9503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762000" y="76200"/>
            <a:ext cx="7924800" cy="6389132"/>
            <a:chOff x="762000" y="76200"/>
            <a:chExt cx="7924800" cy="6389132"/>
          </a:xfrm>
        </p:grpSpPr>
        <p:sp>
          <p:nvSpPr>
            <p:cNvPr id="2" name="Rectangle 1"/>
            <p:cNvSpPr/>
            <p:nvPr/>
          </p:nvSpPr>
          <p:spPr>
            <a:xfrm>
              <a:off x="1141092" y="115907"/>
              <a:ext cx="838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zh-CN" altLang="en-US" dirty="0" smtClean="0"/>
                <a:t>屏幕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762000" y="877907"/>
              <a:ext cx="662936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zh-CN" altLang="en-US" dirty="0"/>
                <a:t>普清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761913" y="877907"/>
              <a:ext cx="702411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zh-CN" altLang="en-US" dirty="0" smtClean="0"/>
                <a:t>高清</a:t>
              </a:r>
              <a:endParaRPr lang="en-US" dirty="0"/>
            </a:p>
          </p:txBody>
        </p:sp>
        <p:cxnSp>
          <p:nvCxnSpPr>
            <p:cNvPr id="6" name="Straight Connector 5"/>
            <p:cNvCxnSpPr>
              <a:stCxn id="2" idx="2"/>
              <a:endCxn id="3" idx="0"/>
            </p:cNvCxnSpPr>
            <p:nvPr/>
          </p:nvCxnSpPr>
          <p:spPr>
            <a:xfrm flipH="1">
              <a:off x="1093468" y="420707"/>
              <a:ext cx="466724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2" idx="2"/>
              <a:endCxn id="4" idx="0"/>
            </p:cNvCxnSpPr>
            <p:nvPr/>
          </p:nvCxnSpPr>
          <p:spPr>
            <a:xfrm>
              <a:off x="1560192" y="420707"/>
              <a:ext cx="552927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358907" y="629251"/>
              <a:ext cx="46026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770119" y="115907"/>
              <a:ext cx="838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zh-CN" altLang="en-US" dirty="0" smtClean="0"/>
                <a:t>屏幕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91000" y="877907"/>
              <a:ext cx="93345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zh-CN" altLang="en-US" dirty="0" smtClean="0"/>
                <a:t>触摸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10200" y="877907"/>
              <a:ext cx="1079678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zh-CN" altLang="en-US" dirty="0" smtClean="0"/>
                <a:t>非触摸</a:t>
              </a:r>
              <a:endParaRPr lang="en-US" dirty="0"/>
            </a:p>
          </p:txBody>
        </p:sp>
        <p:cxnSp>
          <p:nvCxnSpPr>
            <p:cNvPr id="14" name="Straight Connector 13"/>
            <p:cNvCxnSpPr>
              <a:stCxn id="10" idx="2"/>
              <a:endCxn id="11" idx="0"/>
            </p:cNvCxnSpPr>
            <p:nvPr/>
          </p:nvCxnSpPr>
          <p:spPr>
            <a:xfrm flipH="1">
              <a:off x="4657725" y="420707"/>
              <a:ext cx="531494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2"/>
              <a:endCxn id="12" idx="0"/>
            </p:cNvCxnSpPr>
            <p:nvPr/>
          </p:nvCxnSpPr>
          <p:spPr>
            <a:xfrm>
              <a:off x="5189219" y="420707"/>
              <a:ext cx="76082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982051" y="577909"/>
              <a:ext cx="455274" cy="37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831867" y="393245"/>
              <a:ext cx="714801" cy="369328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r>
                <a:rPr lang="en-US" i="1" dirty="0" smtClean="0"/>
                <a:t>(XOR)</a:t>
              </a:r>
              <a:endParaRPr lang="en-US" i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51553" y="76200"/>
              <a:ext cx="132921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产品集合</a:t>
              </a:r>
              <a:endParaRPr lang="en-US" i="1" dirty="0" smtClean="0"/>
            </a:p>
            <a:p>
              <a:r>
                <a:rPr lang="en-US" i="1" dirty="0" smtClean="0"/>
                <a:t>{</a:t>
              </a:r>
              <a:r>
                <a:rPr lang="zh-CN" altLang="en-US" i="1" dirty="0" smtClean="0"/>
                <a:t>普清屏幕</a:t>
              </a:r>
              <a:r>
                <a:rPr lang="en-US" i="1" dirty="0" smtClean="0"/>
                <a:t>,</a:t>
              </a:r>
            </a:p>
            <a:p>
              <a:r>
                <a:rPr lang="zh-CN" altLang="en-US" i="1" dirty="0" smtClean="0"/>
                <a:t> 高清屏幕</a:t>
              </a:r>
              <a:r>
                <a:rPr lang="en-US" i="1" dirty="0" smtClean="0"/>
                <a:t> }</a:t>
              </a:r>
              <a:endParaRPr lang="en-US" i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21501" y="76200"/>
              <a:ext cx="132921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产品集合</a:t>
              </a:r>
              <a:endParaRPr lang="en-US" i="1" dirty="0" smtClean="0"/>
            </a:p>
            <a:p>
              <a:r>
                <a:rPr lang="en-US" i="1" dirty="0" smtClean="0"/>
                <a:t>{</a:t>
              </a:r>
              <a:r>
                <a:rPr lang="zh-CN" altLang="en-US" i="1" dirty="0" smtClean="0"/>
                <a:t>触摸屏</a:t>
              </a:r>
              <a:r>
                <a:rPr lang="en-US" i="1" dirty="0" smtClean="0"/>
                <a:t>,</a:t>
              </a:r>
            </a:p>
            <a:p>
              <a:r>
                <a:rPr lang="zh-CN" altLang="en-US" i="1" dirty="0" smtClean="0"/>
                <a:t> 非触摸屏</a:t>
              </a:r>
              <a:r>
                <a:rPr lang="en-US" i="1" dirty="0" smtClean="0"/>
                <a:t> }</a:t>
              </a:r>
              <a:endParaRPr lang="en-US" i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523785" y="1335107"/>
              <a:ext cx="1529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(a) </a:t>
              </a:r>
              <a:r>
                <a:rPr lang="zh-CN" altLang="en-US" dirty="0" smtClean="0"/>
                <a:t>输入模型</a:t>
              </a:r>
              <a:r>
                <a:rPr lang="en-US" altLang="zh-CN" dirty="0" smtClean="0"/>
                <a:t>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81370" y="1346775"/>
              <a:ext cx="1540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(b) </a:t>
              </a:r>
              <a:r>
                <a:rPr lang="zh-CN" altLang="en-US" dirty="0" smtClean="0"/>
                <a:t>输入模型</a:t>
              </a:r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68407" y="1944707"/>
              <a:ext cx="838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zh-CN" altLang="en-US" dirty="0" smtClean="0"/>
                <a:t>屏幕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31953" y="2859107"/>
              <a:ext cx="662936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zh-CN" altLang="en-US" dirty="0" smtClean="0"/>
                <a:t>普清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61913" y="2859107"/>
              <a:ext cx="702412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zh-CN" altLang="en-US" dirty="0" smtClean="0"/>
                <a:t>高清</a:t>
              </a:r>
              <a:endParaRPr lang="en-US" dirty="0"/>
            </a:p>
          </p:txBody>
        </p:sp>
        <p:cxnSp>
          <p:nvCxnSpPr>
            <p:cNvPr id="36" name="Straight Connector 35"/>
            <p:cNvCxnSpPr>
              <a:stCxn id="31" idx="2"/>
              <a:endCxn id="34" idx="0"/>
            </p:cNvCxnSpPr>
            <p:nvPr/>
          </p:nvCxnSpPr>
          <p:spPr>
            <a:xfrm flipH="1">
              <a:off x="1163421" y="2249507"/>
              <a:ext cx="1324086" cy="609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2"/>
              <a:endCxn id="35" idx="0"/>
            </p:cNvCxnSpPr>
            <p:nvPr/>
          </p:nvCxnSpPr>
          <p:spPr>
            <a:xfrm flipH="1">
              <a:off x="2113119" y="2249507"/>
              <a:ext cx="374388" cy="609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2743200" y="2859107"/>
              <a:ext cx="93345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zh-CN" altLang="en-US" dirty="0" smtClean="0"/>
                <a:t>触摸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951920" y="2859107"/>
              <a:ext cx="971552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zh-CN" altLang="en-US" dirty="0" smtClean="0"/>
                <a:t>非触摸</a:t>
              </a:r>
              <a:endParaRPr lang="en-US" dirty="0"/>
            </a:p>
          </p:txBody>
        </p:sp>
        <p:cxnSp>
          <p:nvCxnSpPr>
            <p:cNvPr id="41" name="Straight Connector 40"/>
            <p:cNvCxnSpPr>
              <a:stCxn id="31" idx="2"/>
              <a:endCxn id="39" idx="0"/>
            </p:cNvCxnSpPr>
            <p:nvPr/>
          </p:nvCxnSpPr>
          <p:spPr>
            <a:xfrm>
              <a:off x="2487507" y="2249507"/>
              <a:ext cx="722418" cy="609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1" idx="2"/>
              <a:endCxn id="40" idx="0"/>
            </p:cNvCxnSpPr>
            <p:nvPr/>
          </p:nvCxnSpPr>
          <p:spPr>
            <a:xfrm>
              <a:off x="2487507" y="2249507"/>
              <a:ext cx="1950189" cy="609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1979292" y="2478107"/>
              <a:ext cx="1230633" cy="37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189219" y="2020160"/>
              <a:ext cx="25831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产品集合</a:t>
              </a:r>
              <a:endParaRPr lang="en-US" dirty="0" smtClean="0"/>
            </a:p>
            <a:p>
              <a:r>
                <a:rPr lang="en-US" i="1" dirty="0" smtClean="0"/>
                <a:t>{ </a:t>
              </a:r>
              <a:r>
                <a:rPr lang="zh-CN" altLang="en-US" i="1" dirty="0" smtClean="0"/>
                <a:t>普清屏幕， 高清屏幕，</a:t>
              </a:r>
              <a:endParaRPr lang="en-US" i="1" dirty="0" smtClean="0"/>
            </a:p>
            <a:p>
              <a:r>
                <a:rPr lang="en-US" i="1" dirty="0" smtClean="0"/>
                <a:t>   </a:t>
              </a:r>
              <a:r>
                <a:rPr lang="zh-CN" altLang="en-US" i="1" dirty="0" smtClean="0"/>
                <a:t>触摸屏，非触摸屏</a:t>
              </a:r>
              <a:r>
                <a:rPr lang="en-US" i="1" dirty="0" smtClean="0"/>
                <a:t> }</a:t>
              </a:r>
              <a:endParaRPr lang="en-US" i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370295" y="3316307"/>
              <a:ext cx="3433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(c) </a:t>
              </a:r>
              <a:r>
                <a:rPr lang="zh-CN" altLang="en-US" dirty="0"/>
                <a:t>并</a:t>
              </a:r>
              <a:r>
                <a:rPr lang="zh-CN" altLang="en-US" dirty="0" smtClean="0"/>
                <a:t>集语义输出模型 </a:t>
              </a:r>
              <a:r>
                <a:rPr lang="en-US" altLang="zh-CN" dirty="0" smtClean="0"/>
                <a:t>[2, 8, 9, 11]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068407" y="3669685"/>
              <a:ext cx="838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zh-CN" altLang="en-US" dirty="0" smtClean="0"/>
                <a:t>屏幕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31953" y="4584085"/>
              <a:ext cx="662936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zh-CN" altLang="en-US" dirty="0" smtClean="0"/>
                <a:t>普清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761913" y="4584085"/>
              <a:ext cx="725594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zh-CN" altLang="en-US" dirty="0" smtClean="0"/>
                <a:t>高清</a:t>
              </a:r>
              <a:endParaRPr lang="en-US" dirty="0"/>
            </a:p>
          </p:txBody>
        </p:sp>
        <p:cxnSp>
          <p:nvCxnSpPr>
            <p:cNvPr id="56" name="Straight Connector 55"/>
            <p:cNvCxnSpPr>
              <a:stCxn id="53" idx="2"/>
              <a:endCxn id="54" idx="0"/>
            </p:cNvCxnSpPr>
            <p:nvPr/>
          </p:nvCxnSpPr>
          <p:spPr>
            <a:xfrm flipH="1">
              <a:off x="1163421" y="3974485"/>
              <a:ext cx="1324086" cy="609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3" idx="2"/>
              <a:endCxn id="55" idx="0"/>
            </p:cNvCxnSpPr>
            <p:nvPr/>
          </p:nvCxnSpPr>
          <p:spPr>
            <a:xfrm flipH="1">
              <a:off x="2124710" y="3974485"/>
              <a:ext cx="362797" cy="609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2743200" y="4584085"/>
              <a:ext cx="93345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zh-CN" altLang="en-US" dirty="0" smtClean="0"/>
                <a:t>触摸</a:t>
              </a:r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951920" y="4584085"/>
              <a:ext cx="1021082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zh-CN" altLang="en-US" dirty="0" smtClean="0"/>
                <a:t>非触摸</a:t>
              </a:r>
              <a:endParaRPr lang="en-US" dirty="0"/>
            </a:p>
          </p:txBody>
        </p:sp>
        <p:cxnSp>
          <p:nvCxnSpPr>
            <p:cNvPr id="60" name="Straight Connector 59"/>
            <p:cNvCxnSpPr>
              <a:stCxn id="53" idx="2"/>
              <a:endCxn id="58" idx="0"/>
            </p:cNvCxnSpPr>
            <p:nvPr/>
          </p:nvCxnSpPr>
          <p:spPr>
            <a:xfrm>
              <a:off x="2487507" y="3974485"/>
              <a:ext cx="722418" cy="609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3" idx="2"/>
              <a:endCxn id="59" idx="0"/>
            </p:cNvCxnSpPr>
            <p:nvPr/>
          </p:nvCxnSpPr>
          <p:spPr>
            <a:xfrm>
              <a:off x="2487507" y="3974485"/>
              <a:ext cx="1974954" cy="609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189219" y="3840777"/>
              <a:ext cx="34975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产品集合</a:t>
              </a:r>
              <a:endParaRPr lang="en-US" altLang="zh-CN" dirty="0" smtClean="0"/>
            </a:p>
            <a:p>
              <a:r>
                <a:rPr lang="en-US" i="1" dirty="0" smtClean="0"/>
                <a:t>{ </a:t>
              </a:r>
              <a:r>
                <a:rPr lang="zh-CN" altLang="en-US" i="1" dirty="0"/>
                <a:t>普</a:t>
              </a:r>
              <a:r>
                <a:rPr lang="zh-CN" altLang="en-US" i="1" dirty="0" smtClean="0"/>
                <a:t>清且高清的屏幕，</a:t>
              </a:r>
              <a:endParaRPr lang="en-US" altLang="zh-CN" i="1" dirty="0" smtClean="0"/>
            </a:p>
            <a:p>
              <a:r>
                <a:rPr lang="en-US" i="1" dirty="0"/>
                <a:t> </a:t>
              </a:r>
              <a:r>
                <a:rPr lang="en-US" i="1" dirty="0" smtClean="0"/>
                <a:t> </a:t>
              </a:r>
              <a:r>
                <a:rPr lang="zh-CN" altLang="en-US" i="1" dirty="0" smtClean="0"/>
                <a:t>普清的触摸且非触摸的屏幕，</a:t>
              </a:r>
              <a:r>
                <a:rPr lang="en-US" i="1" dirty="0" smtClean="0"/>
                <a:t>…}</a:t>
              </a:r>
              <a:endParaRPr lang="en-US" i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08286" y="5051227"/>
              <a:ext cx="3230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(d) </a:t>
              </a:r>
              <a:r>
                <a:rPr lang="zh-CN" altLang="en-US" dirty="0" smtClean="0"/>
                <a:t>并集语义输出模型 </a:t>
              </a:r>
              <a:r>
                <a:rPr lang="en-US" dirty="0" smtClean="0"/>
                <a:t>[1, 6, 12]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115796" y="4545985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2125440" y="4545985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124200" y="4543127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4390071" y="4553605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895600" y="5638800"/>
              <a:ext cx="838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zh-CN" altLang="en-US" dirty="0" smtClean="0"/>
                <a:t>屏幕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221022" y="5606534"/>
              <a:ext cx="3764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产品集合</a:t>
              </a:r>
              <a:r>
                <a:rPr lang="en-US" dirty="0" smtClean="0"/>
                <a:t> = </a:t>
              </a:r>
              <a:r>
                <a:rPr lang="en-US" i="1" dirty="0" smtClean="0"/>
                <a:t>{ {</a:t>
              </a:r>
              <a:r>
                <a:rPr lang="zh-CN" altLang="en-US" i="1" dirty="0" smtClean="0"/>
                <a:t>屏幕</a:t>
              </a:r>
              <a:r>
                <a:rPr lang="en-US" i="1" dirty="0" smtClean="0"/>
                <a:t>} }</a:t>
              </a:r>
              <a:endParaRPr lang="en-US" i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92257" y="6096000"/>
              <a:ext cx="3223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(e) </a:t>
              </a:r>
              <a:r>
                <a:rPr lang="zh-CN" altLang="en-US" dirty="0" smtClean="0"/>
                <a:t>交集语义输出模型 </a:t>
              </a:r>
              <a:r>
                <a:rPr lang="en-US" dirty="0" smtClean="0"/>
                <a:t>[1, 2, 11]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6184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6475</TotalTime>
  <Words>382</Words>
  <Application>Microsoft Office PowerPoint</Application>
  <PresentationFormat>On-screen Show (4:3)</PresentationFormat>
  <Paragraphs>108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主题​​</vt:lpstr>
      <vt:lpstr>PowerPoint Presentation</vt:lpstr>
      <vt:lpstr>PowerPoint Presentation</vt:lpstr>
      <vt:lpstr>PowerPoint Presentation</vt:lpstr>
      <vt:lpstr>PowerPoint Presentation</vt:lpstr>
    </vt:vector>
  </TitlesOfParts>
  <Company>yl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Yi</dc:creator>
  <cp:lastModifiedBy>Yi Li</cp:lastModifiedBy>
  <cp:revision>28</cp:revision>
  <dcterms:created xsi:type="dcterms:W3CDTF">2011-11-14T09:52:19Z</dcterms:created>
  <dcterms:modified xsi:type="dcterms:W3CDTF">2012-06-23T18:48:18Z</dcterms:modified>
</cp:coreProperties>
</file>