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1.xml" ContentType="application/vnd.openxmlformats-officedocument.themeOverride+xml"/>
  <Override PartName="/ppt/charts/chart7.xml" ContentType="application/vnd.openxmlformats-officedocument.drawingml.chart+xml"/>
  <Override PartName="/ppt/theme/themeOverride2.xml" ContentType="application/vnd.openxmlformats-officedocument.themeOverride+xml"/>
  <Override PartName="/ppt/charts/chart8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488" y="23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1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2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8558255431936138E-2"/>
          <c:y val="0.20729494521145117"/>
          <c:w val="0.90487111792383423"/>
          <c:h val="0.317392751745776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Cross-Domain (Recall)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0.9667</c:v>
                </c:pt>
                <c:pt idx="1">
                  <c:v>0.94440000000000002</c:v>
                </c:pt>
                <c:pt idx="2">
                  <c:v>0.91666000000000003</c:v>
                </c:pt>
                <c:pt idx="3">
                  <c:v>0.88888</c:v>
                </c:pt>
                <c:pt idx="4">
                  <c:v>0.83340000000000003</c:v>
                </c:pt>
                <c:pt idx="5">
                  <c:v>0.83340000000000003</c:v>
                </c:pt>
                <c:pt idx="6">
                  <c:v>0.83340000000000003</c:v>
                </c:pt>
                <c:pt idx="7">
                  <c:v>0.83340000000000003</c:v>
                </c:pt>
                <c:pt idx="8">
                  <c:v>0.5</c:v>
                </c:pt>
                <c:pt idx="9">
                  <c:v>0.5</c:v>
                </c:pt>
                <c:pt idx="1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Inner-Domain (Recall)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0.77600000000000002</c:v>
                </c:pt>
                <c:pt idx="1">
                  <c:v>0.76800000000000002</c:v>
                </c:pt>
                <c:pt idx="2">
                  <c:v>0.84799999999999998</c:v>
                </c:pt>
                <c:pt idx="3">
                  <c:v>0.8</c:v>
                </c:pt>
                <c:pt idx="4">
                  <c:v>0.76</c:v>
                </c:pt>
                <c:pt idx="5">
                  <c:v>0.82</c:v>
                </c:pt>
                <c:pt idx="6">
                  <c:v>0.82</c:v>
                </c:pt>
                <c:pt idx="7">
                  <c:v>0.72</c:v>
                </c:pt>
                <c:pt idx="8">
                  <c:v>0.88</c:v>
                </c:pt>
                <c:pt idx="9">
                  <c:v>0.96</c:v>
                </c:pt>
                <c:pt idx="1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 (Recall)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0.81599999999999995</c:v>
                </c:pt>
                <c:pt idx="1">
                  <c:v>0.83199999999999996</c:v>
                </c:pt>
                <c:pt idx="2">
                  <c:v>0.81469999999999998</c:v>
                </c:pt>
                <c:pt idx="3">
                  <c:v>0.73329999999999995</c:v>
                </c:pt>
                <c:pt idx="4">
                  <c:v>0.6</c:v>
                </c:pt>
                <c:pt idx="5">
                  <c:v>0.52</c:v>
                </c:pt>
                <c:pt idx="6">
                  <c:v>0.34</c:v>
                </c:pt>
                <c:pt idx="7">
                  <c:v>0.2</c:v>
                </c:pt>
                <c:pt idx="8">
                  <c:v>0.24</c:v>
                </c:pt>
                <c:pt idx="9">
                  <c:v>0.8</c:v>
                </c:pt>
                <c:pt idx="1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Cross-Domain (Precision)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0.64700000000000002</c:v>
                </c:pt>
                <c:pt idx="1">
                  <c:v>0.75900000000000001</c:v>
                </c:pt>
                <c:pt idx="2">
                  <c:v>0.73329999999999995</c:v>
                </c:pt>
                <c:pt idx="3">
                  <c:v>0.72219999999999995</c:v>
                </c:pt>
                <c:pt idx="4">
                  <c:v>0.7</c:v>
                </c:pt>
                <c:pt idx="5">
                  <c:v>0.70299999999999996</c:v>
                </c:pt>
                <c:pt idx="6">
                  <c:v>0.72219999999999995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Inner-Domain (Precision)</c:v>
                </c:pt>
              </c:strCache>
            </c:strRef>
          </c:tx>
          <c:spPr>
            <a:pattFill prst="dash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0.2225</c:v>
                </c:pt>
                <c:pt idx="1">
                  <c:v>0.16997999999999999</c:v>
                </c:pt>
                <c:pt idx="2">
                  <c:v>0.1721</c:v>
                </c:pt>
                <c:pt idx="3">
                  <c:v>0.1052</c:v>
                </c:pt>
                <c:pt idx="4">
                  <c:v>0.1661</c:v>
                </c:pt>
                <c:pt idx="5">
                  <c:v>9.8299999999999998E-2</c:v>
                </c:pt>
                <c:pt idx="6">
                  <c:v>0.19769999999999999</c:v>
                </c:pt>
                <c:pt idx="7">
                  <c:v>0.33129999999999998</c:v>
                </c:pt>
                <c:pt idx="8">
                  <c:v>0.19420000000000001</c:v>
                </c:pt>
                <c:pt idx="9">
                  <c:v>4.3999999999999997E-2</c:v>
                </c:pt>
                <c:pt idx="10">
                  <c:v>0.2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Hybrid (Precision) </c:v>
                </c:pt>
              </c:strCache>
            </c:strRef>
          </c:tx>
          <c:spPr>
            <a:pattFill prst="dk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0.21870000000000001</c:v>
                </c:pt>
                <c:pt idx="1">
                  <c:v>0.221</c:v>
                </c:pt>
                <c:pt idx="2">
                  <c:v>0.2248</c:v>
                </c:pt>
                <c:pt idx="3">
                  <c:v>0.16869999999999999</c:v>
                </c:pt>
                <c:pt idx="4">
                  <c:v>0.13109999999999999</c:v>
                </c:pt>
                <c:pt idx="5">
                  <c:v>0.1416</c:v>
                </c:pt>
                <c:pt idx="6">
                  <c:v>0.12998000000000001</c:v>
                </c:pt>
                <c:pt idx="7">
                  <c:v>0.24</c:v>
                </c:pt>
                <c:pt idx="8">
                  <c:v>0.56799999999999995</c:v>
                </c:pt>
                <c:pt idx="9">
                  <c:v>0.72</c:v>
                </c:pt>
                <c:pt idx="10">
                  <c:v>0.72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0542720"/>
        <c:axId val="140544640"/>
      </c:barChart>
      <c:catAx>
        <c:axId val="14054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altLang="en-US" sz="1800" dirty="0" smtClean="0"/>
                  <a:t>Accumulated</a:t>
                </a:r>
                <a:r>
                  <a:rPr lang="en-US" altLang="en-US" sz="1800" baseline="0" dirty="0" smtClean="0"/>
                  <a:t> Feedback #</a:t>
                </a:r>
                <a:endParaRPr lang="en-US" altLang="en-US" sz="18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40544640"/>
        <c:crosses val="autoZero"/>
        <c:auto val="1"/>
        <c:lblAlgn val="ctr"/>
        <c:lblOffset val="100"/>
        <c:noMultiLvlLbl val="0"/>
      </c:catAx>
      <c:valAx>
        <c:axId val="1405446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140542720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"/>
          <c:y val="3.0164106433281278E-2"/>
          <c:w val="1"/>
          <c:h val="0.14079028410096861"/>
        </c:manualLayout>
      </c:layout>
      <c:overlay val="0"/>
      <c:txPr>
        <a:bodyPr/>
        <a:lstStyle/>
        <a:p>
          <a:pPr>
            <a:defRPr sz="24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213897933786622E-2"/>
          <c:y val="4.6452043942502123E-2"/>
          <c:w val="0.89733849482794226"/>
          <c:h val="0.518748712596641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Cross-Domain (Recall)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0.2</c:v>
                </c:pt>
                <c:pt idx="3">
                  <c:v>0.4</c:v>
                </c:pt>
                <c:pt idx="4">
                  <c:v>0.2</c:v>
                </c:pt>
                <c:pt idx="5">
                  <c:v>0.5</c:v>
                </c:pt>
                <c:pt idx="6">
                  <c:v>0.7</c:v>
                </c:pt>
                <c:pt idx="7">
                  <c:v>0.8</c:v>
                </c:pt>
                <c:pt idx="8">
                  <c:v>0.8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Inner-Domain (Recall)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 (Recall)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Cross-Domain (Precision)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>
                  <a:tint val="75000"/>
                  <a:shade val="95000"/>
                  <a:satMod val="105000"/>
                </a:schemeClr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0.6</c:v>
                </c:pt>
                <c:pt idx="1">
                  <c:v>0.2</c:v>
                </c:pt>
                <c:pt idx="2">
                  <c:v>0.3</c:v>
                </c:pt>
                <c:pt idx="3">
                  <c:v>0.1</c:v>
                </c:pt>
                <c:pt idx="4">
                  <c:v>0.2</c:v>
                </c:pt>
                <c:pt idx="5">
                  <c:v>0.31</c:v>
                </c:pt>
                <c:pt idx="6">
                  <c:v>0.11</c:v>
                </c:pt>
                <c:pt idx="7">
                  <c:v>0.5</c:v>
                </c:pt>
                <c:pt idx="8">
                  <c:v>0.1</c:v>
                </c:pt>
                <c:pt idx="9">
                  <c:v>0.2</c:v>
                </c:pt>
                <c:pt idx="10">
                  <c:v>0.5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Inner-Domain (Precision)</c:v>
                </c:pt>
              </c:strCache>
            </c:strRef>
          </c:tx>
          <c:spPr>
            <a:pattFill prst="dash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>
                  <a:tint val="75000"/>
                  <a:shade val="95000"/>
                  <a:satMod val="105000"/>
                </a:schemeClr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Hybrid (Precision)</c:v>
                </c:pt>
              </c:strCache>
            </c:strRef>
          </c:tx>
          <c:spPr>
            <a:pattFill prst="dk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>
                  <a:tint val="75000"/>
                  <a:shade val="95000"/>
                  <a:satMod val="105000"/>
                </a:schemeClr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0.26640000000000003</c:v>
                </c:pt>
                <c:pt idx="1">
                  <c:v>0.64</c:v>
                </c:pt>
                <c:pt idx="2">
                  <c:v>0.52</c:v>
                </c:pt>
                <c:pt idx="3">
                  <c:v>0.56000000000000005</c:v>
                </c:pt>
                <c:pt idx="4">
                  <c:v>0.72</c:v>
                </c:pt>
                <c:pt idx="5">
                  <c:v>0.56000000000000005</c:v>
                </c:pt>
                <c:pt idx="6">
                  <c:v>0.6</c:v>
                </c:pt>
                <c:pt idx="7">
                  <c:v>0.44</c:v>
                </c:pt>
                <c:pt idx="8">
                  <c:v>0.48</c:v>
                </c:pt>
                <c:pt idx="9">
                  <c:v>0.48</c:v>
                </c:pt>
                <c:pt idx="10">
                  <c:v>0.52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122496"/>
        <c:axId val="90128384"/>
      </c:barChart>
      <c:catAx>
        <c:axId val="9012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90128384"/>
        <c:crosses val="autoZero"/>
        <c:auto val="1"/>
        <c:lblAlgn val="ctr"/>
        <c:lblOffset val="100"/>
        <c:noMultiLvlLbl val="0"/>
      </c:catAx>
      <c:valAx>
        <c:axId val="90128384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90122496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187617945583984E-2"/>
          <c:y val="6.3009075185280025E-2"/>
          <c:w val="0.86540327737949541"/>
          <c:h val="0.428490507432000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Cross-Domain (Recall)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Inner-Domain (Recall)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0.85599999999999998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 (Recall)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0.98399999999999999</c:v>
                </c:pt>
                <c:pt idx="1">
                  <c:v>0.96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Cross-Domain (Precision)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>
                  <a:tint val="75000"/>
                  <a:shade val="95000"/>
                  <a:satMod val="105000"/>
                </a:schemeClr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0.80320000000000003</c:v>
                </c:pt>
                <c:pt idx="1">
                  <c:v>0.8</c:v>
                </c:pt>
                <c:pt idx="2">
                  <c:v>0.8</c:v>
                </c:pt>
                <c:pt idx="3">
                  <c:v>0.8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0.6</c:v>
                </c:pt>
                <c:pt idx="8">
                  <c:v>0.8</c:v>
                </c:pt>
                <c:pt idx="9">
                  <c:v>1</c:v>
                </c:pt>
                <c:pt idx="10">
                  <c:v>0.8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Inner-Domain (Precision)</c:v>
                </c:pt>
              </c:strCache>
            </c:strRef>
          </c:tx>
          <c:spPr>
            <a:pattFill prst="dash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>
                  <a:tint val="75000"/>
                  <a:shade val="95000"/>
                  <a:satMod val="105000"/>
                </a:schemeClr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0.87</c:v>
                </c:pt>
                <c:pt idx="1">
                  <c:v>0.72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Hybrid (Precision)</c:v>
                </c:pt>
              </c:strCache>
            </c:strRef>
          </c:tx>
          <c:spPr>
            <a:pattFill prst="dk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>
                  <a:tint val="75000"/>
                  <a:shade val="95000"/>
                  <a:satMod val="105000"/>
                </a:schemeClr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0.66810000000000003</c:v>
                </c:pt>
                <c:pt idx="1">
                  <c:v>0.58930000000000005</c:v>
                </c:pt>
                <c:pt idx="2">
                  <c:v>0.70665999999999995</c:v>
                </c:pt>
                <c:pt idx="3">
                  <c:v>0.84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254336"/>
        <c:axId val="90264320"/>
      </c:barChart>
      <c:catAx>
        <c:axId val="9025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90264320"/>
        <c:crosses val="autoZero"/>
        <c:auto val="1"/>
        <c:lblAlgn val="ctr"/>
        <c:lblOffset val="100"/>
        <c:noMultiLvlLbl val="0"/>
      </c:catAx>
      <c:valAx>
        <c:axId val="9026432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90254336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5265639813860686E-2"/>
          <c:y val="4.0523375984251958E-2"/>
          <c:w val="0.91957830337413748"/>
          <c:h val="0.623921416138947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Cross-Domain (Recall)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0.2</c:v>
                </c:pt>
                <c:pt idx="10">
                  <c:v>0.2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Inner-Domain (Recall)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0.96</c:v>
                </c:pt>
                <c:pt idx="1">
                  <c:v>0.96</c:v>
                </c:pt>
                <c:pt idx="2">
                  <c:v>0.88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 (Recall)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0.64</c:v>
                </c:pt>
                <c:pt idx="1">
                  <c:v>0.92</c:v>
                </c:pt>
                <c:pt idx="2">
                  <c:v>0.92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Cross-Domain (Precision)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>
                  <a:tint val="75000"/>
                  <a:shade val="95000"/>
                  <a:satMod val="105000"/>
                </a:schemeClr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0.1</c:v>
                </c:pt>
                <c:pt idx="3">
                  <c:v>0.14000000000000001</c:v>
                </c:pt>
                <c:pt idx="4">
                  <c:v>0.2</c:v>
                </c:pt>
                <c:pt idx="5">
                  <c:v>0.01</c:v>
                </c:pt>
                <c:pt idx="6">
                  <c:v>0.09</c:v>
                </c:pt>
                <c:pt idx="7">
                  <c:v>0.2</c:v>
                </c:pt>
                <c:pt idx="8">
                  <c:v>0.3</c:v>
                </c:pt>
                <c:pt idx="9">
                  <c:v>0.2</c:v>
                </c:pt>
                <c:pt idx="10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Inner-Domain (Precision)</c:v>
                </c:pt>
              </c:strCache>
            </c:strRef>
          </c:tx>
          <c:spPr>
            <a:pattFill prst="dash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>
                  <a:tint val="75000"/>
                  <a:shade val="95000"/>
                  <a:satMod val="105000"/>
                </a:schemeClr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6.5699999999999995E-2</c:v>
                </c:pt>
                <c:pt idx="1">
                  <c:v>0.1036</c:v>
                </c:pt>
                <c:pt idx="2">
                  <c:v>0.1361</c:v>
                </c:pt>
                <c:pt idx="3">
                  <c:v>0.16</c:v>
                </c:pt>
                <c:pt idx="4">
                  <c:v>0.12</c:v>
                </c:pt>
                <c:pt idx="5">
                  <c:v>0.08</c:v>
                </c:pt>
                <c:pt idx="6">
                  <c:v>0.12</c:v>
                </c:pt>
                <c:pt idx="7">
                  <c:v>0.12</c:v>
                </c:pt>
                <c:pt idx="8">
                  <c:v>0.08</c:v>
                </c:pt>
                <c:pt idx="9">
                  <c:v>0.2</c:v>
                </c:pt>
                <c:pt idx="10">
                  <c:v>0.08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Hybrid (Precision)</c:v>
                </c:pt>
              </c:strCache>
            </c:strRef>
          </c:tx>
          <c:spPr>
            <a:pattFill prst="dk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>
                  <a:tint val="75000"/>
                  <a:shade val="95000"/>
                  <a:satMod val="105000"/>
                </a:schemeClr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0.37730000000000002</c:v>
                </c:pt>
                <c:pt idx="1">
                  <c:v>0.1048</c:v>
                </c:pt>
                <c:pt idx="2">
                  <c:v>0.1027</c:v>
                </c:pt>
                <c:pt idx="3">
                  <c:v>0.28000000000000003</c:v>
                </c:pt>
                <c:pt idx="4">
                  <c:v>0.2</c:v>
                </c:pt>
                <c:pt idx="5">
                  <c:v>0.16</c:v>
                </c:pt>
                <c:pt idx="6">
                  <c:v>0.24</c:v>
                </c:pt>
                <c:pt idx="7">
                  <c:v>0.04</c:v>
                </c:pt>
                <c:pt idx="8">
                  <c:v>0.16</c:v>
                </c:pt>
                <c:pt idx="9">
                  <c:v>0.12</c:v>
                </c:pt>
                <c:pt idx="10">
                  <c:v>0.04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300416"/>
        <c:axId val="90301952"/>
      </c:barChart>
      <c:catAx>
        <c:axId val="9030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90301952"/>
        <c:crosses val="autoZero"/>
        <c:auto val="1"/>
        <c:lblAlgn val="ctr"/>
        <c:lblOffset val="100"/>
        <c:noMultiLvlLbl val="0"/>
      </c:catAx>
      <c:valAx>
        <c:axId val="90301952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90300416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8558255431936138E-2"/>
          <c:y val="0.20729494521145117"/>
          <c:w val="0.90487111792383423"/>
          <c:h val="0.3173927517457766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Cross (Recall)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0.9667</c:v>
                </c:pt>
                <c:pt idx="1">
                  <c:v>0.94440000000000002</c:v>
                </c:pt>
                <c:pt idx="2">
                  <c:v>0.91666000000000003</c:v>
                </c:pt>
                <c:pt idx="3">
                  <c:v>0.88888</c:v>
                </c:pt>
                <c:pt idx="4">
                  <c:v>0.83340000000000003</c:v>
                </c:pt>
                <c:pt idx="5">
                  <c:v>0.83340000000000003</c:v>
                </c:pt>
                <c:pt idx="6">
                  <c:v>0.83340000000000003</c:v>
                </c:pt>
                <c:pt idx="7">
                  <c:v>0.83340000000000003</c:v>
                </c:pt>
                <c:pt idx="8">
                  <c:v>0.5</c:v>
                </c:pt>
                <c:pt idx="9">
                  <c:v>0.5</c:v>
                </c:pt>
                <c:pt idx="10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Inner (Recall)</c:v>
                </c:pt>
              </c:strCache>
            </c:strRef>
          </c:tx>
          <c:spPr>
            <a:ln>
              <a:solidFill>
                <a:schemeClr val="tx1"/>
              </a:solidFill>
              <a:prstDash val="solid"/>
            </a:ln>
          </c:spPr>
          <c:marker>
            <c:symbol val="triangle"/>
            <c:size val="12"/>
            <c:spPr>
              <a:solidFill>
                <a:schemeClr val="accent1"/>
              </a:solidFill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0.77600000000000002</c:v>
                </c:pt>
                <c:pt idx="1">
                  <c:v>0.76800000000000002</c:v>
                </c:pt>
                <c:pt idx="2">
                  <c:v>0.84799999999999998</c:v>
                </c:pt>
                <c:pt idx="3">
                  <c:v>0.8</c:v>
                </c:pt>
                <c:pt idx="4">
                  <c:v>0.76</c:v>
                </c:pt>
                <c:pt idx="5">
                  <c:v>0.82</c:v>
                </c:pt>
                <c:pt idx="6">
                  <c:v>0.82</c:v>
                </c:pt>
                <c:pt idx="7">
                  <c:v>0.72</c:v>
                </c:pt>
                <c:pt idx="8">
                  <c:v>0.88</c:v>
                </c:pt>
                <c:pt idx="9">
                  <c:v>0.96</c:v>
                </c:pt>
                <c:pt idx="10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 (Recall)</c:v>
                </c:pt>
              </c:strCache>
            </c:strRef>
          </c:tx>
          <c:spPr>
            <a:ln w="34925" cmpd="sng">
              <a:solidFill>
                <a:schemeClr val="tx1"/>
              </a:solidFill>
              <a:prstDash val="solid"/>
            </a:ln>
          </c:spPr>
          <c:marker>
            <c:symbol val="square"/>
            <c:size val="12"/>
            <c:spPr>
              <a:noFill/>
              <a:ln w="12700">
                <a:solidFill>
                  <a:schemeClr val="tx1"/>
                </a:solidFill>
              </a:ln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0.81599999999999995</c:v>
                </c:pt>
                <c:pt idx="1">
                  <c:v>0.83199999999999996</c:v>
                </c:pt>
                <c:pt idx="2">
                  <c:v>0.81469999999999998</c:v>
                </c:pt>
                <c:pt idx="3">
                  <c:v>0.73329999999999995</c:v>
                </c:pt>
                <c:pt idx="4">
                  <c:v>0.6</c:v>
                </c:pt>
                <c:pt idx="5">
                  <c:v>0.52</c:v>
                </c:pt>
                <c:pt idx="6">
                  <c:v>0.34</c:v>
                </c:pt>
                <c:pt idx="7">
                  <c:v>0.2</c:v>
                </c:pt>
                <c:pt idx="8">
                  <c:v>0.24</c:v>
                </c:pt>
                <c:pt idx="9">
                  <c:v>0.8</c:v>
                </c:pt>
                <c:pt idx="10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Cross (Precision)</c:v>
                </c:pt>
              </c:strCache>
            </c:strRef>
          </c:tx>
          <c:spPr>
            <a:ln>
              <a:solidFill>
                <a:schemeClr val="tx1"/>
              </a:solidFill>
              <a:prstDash val="dashDot"/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0.64700000000000002</c:v>
                </c:pt>
                <c:pt idx="1">
                  <c:v>0.75900000000000001</c:v>
                </c:pt>
                <c:pt idx="2">
                  <c:v>0.73329999999999995</c:v>
                </c:pt>
                <c:pt idx="3">
                  <c:v>0.72219999999999995</c:v>
                </c:pt>
                <c:pt idx="4">
                  <c:v>0.7</c:v>
                </c:pt>
                <c:pt idx="5">
                  <c:v>0.70299999999999996</c:v>
                </c:pt>
                <c:pt idx="6">
                  <c:v>0.72219999999999995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Inner (Precision)</c:v>
                </c:pt>
              </c:strCache>
            </c:strRef>
          </c:tx>
          <c:spPr>
            <a:ln cmpd="sng">
              <a:solidFill>
                <a:schemeClr val="tx1"/>
              </a:solidFill>
              <a:prstDash val="dash"/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0.2225</c:v>
                </c:pt>
                <c:pt idx="1">
                  <c:v>0.16997999999999999</c:v>
                </c:pt>
                <c:pt idx="2">
                  <c:v>0.1721</c:v>
                </c:pt>
                <c:pt idx="3">
                  <c:v>0.1052</c:v>
                </c:pt>
                <c:pt idx="4">
                  <c:v>0.1661</c:v>
                </c:pt>
                <c:pt idx="5">
                  <c:v>9.8299999999999998E-2</c:v>
                </c:pt>
                <c:pt idx="6">
                  <c:v>0.19769999999999999</c:v>
                </c:pt>
                <c:pt idx="7">
                  <c:v>0.33129999999999998</c:v>
                </c:pt>
                <c:pt idx="8">
                  <c:v>0.19420000000000001</c:v>
                </c:pt>
                <c:pt idx="9">
                  <c:v>4.3999999999999997E-2</c:v>
                </c:pt>
                <c:pt idx="10">
                  <c:v>0.2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Hybrid (Precision) </c:v>
                </c:pt>
              </c:strCache>
            </c:strRef>
          </c:tx>
          <c:spPr>
            <a:ln w="50800"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0.21870000000000001</c:v>
                </c:pt>
                <c:pt idx="1">
                  <c:v>0.221</c:v>
                </c:pt>
                <c:pt idx="2">
                  <c:v>0.2248</c:v>
                </c:pt>
                <c:pt idx="3">
                  <c:v>0.16869999999999999</c:v>
                </c:pt>
                <c:pt idx="4">
                  <c:v>0.13109999999999999</c:v>
                </c:pt>
                <c:pt idx="5">
                  <c:v>0.1416</c:v>
                </c:pt>
                <c:pt idx="6">
                  <c:v>0.12998000000000001</c:v>
                </c:pt>
                <c:pt idx="7">
                  <c:v>0.24</c:v>
                </c:pt>
                <c:pt idx="8">
                  <c:v>0.56799999999999995</c:v>
                </c:pt>
                <c:pt idx="9">
                  <c:v>0.72</c:v>
                </c:pt>
                <c:pt idx="10">
                  <c:v>0.72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341568"/>
        <c:axId val="155343488"/>
      </c:lineChart>
      <c:catAx>
        <c:axId val="155341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altLang="en-US" sz="1800" dirty="0" smtClean="0"/>
                  <a:t>Accumulated</a:t>
                </a:r>
                <a:r>
                  <a:rPr lang="en-US" altLang="en-US" sz="1800" baseline="0" dirty="0" smtClean="0"/>
                  <a:t> Feedback #</a:t>
                </a:r>
                <a:endParaRPr lang="en-US" altLang="en-US" sz="18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55343488"/>
        <c:crosses val="autoZero"/>
        <c:auto val="1"/>
        <c:lblAlgn val="ctr"/>
        <c:lblOffset val="100"/>
        <c:noMultiLvlLbl val="0"/>
      </c:catAx>
      <c:valAx>
        <c:axId val="155343488"/>
        <c:scaling>
          <c:orientation val="minMax"/>
          <c:max val="1"/>
        </c:scaling>
        <c:delete val="0"/>
        <c:axPos val="l"/>
        <c:numFmt formatCode="General" sourceLinked="1"/>
        <c:majorTickMark val="out"/>
        <c:minorTickMark val="none"/>
        <c:tickLblPos val="nextTo"/>
        <c:crossAx val="155341568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8.8184646150427731E-2"/>
          <c:y val="3.0164106433281278E-2"/>
          <c:w val="0.87844819044130229"/>
          <c:h val="0.12871812043992562"/>
        </c:manualLayout>
      </c:layout>
      <c:overlay val="0"/>
      <c:txPr>
        <a:bodyPr/>
        <a:lstStyle/>
        <a:p>
          <a:pPr>
            <a:defRPr sz="2000">
              <a:latin typeface="+mn-lt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051782091326167"/>
          <c:y val="3.9870641710495598E-2"/>
          <c:w val="0.89303425644727019"/>
          <c:h val="0.5127210557394158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Cross-Domain (Recall)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0.2</c:v>
                </c:pt>
                <c:pt idx="3">
                  <c:v>0.4</c:v>
                </c:pt>
                <c:pt idx="4">
                  <c:v>0.2</c:v>
                </c:pt>
                <c:pt idx="5">
                  <c:v>0.5</c:v>
                </c:pt>
                <c:pt idx="6">
                  <c:v>0.7</c:v>
                </c:pt>
                <c:pt idx="7">
                  <c:v>0.8</c:v>
                </c:pt>
                <c:pt idx="8">
                  <c:v>0.8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Inner-Domain (Recall)</c:v>
                </c:pt>
              </c:strCache>
            </c:strRef>
          </c:tx>
          <c:spPr>
            <a:ln>
              <a:solidFill>
                <a:schemeClr val="tx1"/>
              </a:solidFill>
              <a:prstDash val="solid"/>
            </a:ln>
          </c:spPr>
          <c:marker>
            <c:symbol val="triangle"/>
            <c:size val="12"/>
            <c:spPr>
              <a:solidFill>
                <a:schemeClr val="accent1"/>
              </a:solidFill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 (Recall)</c:v>
                </c:pt>
              </c:strCache>
            </c:strRef>
          </c:tx>
          <c:spPr>
            <a:ln w="34925" cmpd="sng">
              <a:solidFill>
                <a:schemeClr val="tx1"/>
              </a:solidFill>
              <a:prstDash val="solid"/>
            </a:ln>
          </c:spPr>
          <c:marker>
            <c:symbol val="square"/>
            <c:size val="12"/>
            <c:spPr>
              <a:noFill/>
              <a:ln w="12700">
                <a:solidFill>
                  <a:sysClr val="windowText" lastClr="000000"/>
                </a:solidFill>
              </a:ln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Cross-Domain (Precision)</c:v>
                </c:pt>
              </c:strCache>
            </c:strRef>
          </c:tx>
          <c:spPr>
            <a:ln>
              <a:solidFill>
                <a:schemeClr val="tx1"/>
              </a:solidFill>
              <a:prstDash val="dashDot"/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0.6</c:v>
                </c:pt>
                <c:pt idx="1">
                  <c:v>0.2</c:v>
                </c:pt>
                <c:pt idx="2">
                  <c:v>0.3</c:v>
                </c:pt>
                <c:pt idx="3">
                  <c:v>0.1</c:v>
                </c:pt>
                <c:pt idx="4">
                  <c:v>0.2</c:v>
                </c:pt>
                <c:pt idx="5">
                  <c:v>0.31</c:v>
                </c:pt>
                <c:pt idx="6">
                  <c:v>0.11</c:v>
                </c:pt>
                <c:pt idx="7">
                  <c:v>0.5</c:v>
                </c:pt>
                <c:pt idx="8">
                  <c:v>0.1</c:v>
                </c:pt>
                <c:pt idx="9">
                  <c:v>0.2</c:v>
                </c:pt>
                <c:pt idx="10">
                  <c:v>0.5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Inner-Domain (Precision)</c:v>
                </c:pt>
              </c:strCache>
            </c:strRef>
          </c:tx>
          <c:spPr>
            <a:ln cmpd="sng">
              <a:solidFill>
                <a:schemeClr val="tx1"/>
              </a:solidFill>
              <a:prstDash val="dash"/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Hybrid (Precision)</c:v>
                </c:pt>
              </c:strCache>
            </c:strRef>
          </c:tx>
          <c:spPr>
            <a:ln w="50800"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0.26640000000000003</c:v>
                </c:pt>
                <c:pt idx="1">
                  <c:v>0.64</c:v>
                </c:pt>
                <c:pt idx="2">
                  <c:v>0.52</c:v>
                </c:pt>
                <c:pt idx="3">
                  <c:v>0.56000000000000005</c:v>
                </c:pt>
                <c:pt idx="4">
                  <c:v>0.72</c:v>
                </c:pt>
                <c:pt idx="5">
                  <c:v>0.56000000000000005</c:v>
                </c:pt>
                <c:pt idx="6">
                  <c:v>0.6</c:v>
                </c:pt>
                <c:pt idx="7">
                  <c:v>0.44</c:v>
                </c:pt>
                <c:pt idx="8">
                  <c:v>0.48</c:v>
                </c:pt>
                <c:pt idx="9">
                  <c:v>0.48</c:v>
                </c:pt>
                <c:pt idx="10">
                  <c:v>0.52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070848"/>
        <c:axId val="135072384"/>
      </c:lineChart>
      <c:catAx>
        <c:axId val="13507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5072384"/>
        <c:crosses val="autoZero"/>
        <c:auto val="1"/>
        <c:lblAlgn val="ctr"/>
        <c:lblOffset val="100"/>
        <c:noMultiLvlLbl val="0"/>
      </c:catAx>
      <c:valAx>
        <c:axId val="135072384"/>
        <c:scaling>
          <c:orientation val="minMax"/>
          <c:max val="1"/>
        </c:scaling>
        <c:delete val="0"/>
        <c:axPos val="l"/>
        <c:numFmt formatCode="General" sourceLinked="1"/>
        <c:majorTickMark val="out"/>
        <c:minorTickMark val="none"/>
        <c:tickLblPos val="nextTo"/>
        <c:crossAx val="135070848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051782091326167"/>
          <c:y val="3.9870641710495598E-2"/>
          <c:w val="0.85544946151392376"/>
          <c:h val="0.436408992540728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Cross-Domain (Recall)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Inner-Domain (Recall)</c:v>
                </c:pt>
              </c:strCache>
            </c:strRef>
          </c:tx>
          <c:spPr>
            <a:ln>
              <a:solidFill>
                <a:schemeClr val="tx1"/>
              </a:solidFill>
              <a:prstDash val="solid"/>
            </a:ln>
          </c:spPr>
          <c:marker>
            <c:symbol val="triangle"/>
            <c:size val="12"/>
            <c:spPr>
              <a:solidFill>
                <a:schemeClr val="accent1"/>
              </a:solidFill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0.85599999999999998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 (Recall)</c:v>
                </c:pt>
              </c:strCache>
            </c:strRef>
          </c:tx>
          <c:spPr>
            <a:ln w="34925" cmpd="sng">
              <a:solidFill>
                <a:schemeClr val="tx1"/>
              </a:solidFill>
              <a:prstDash val="solid"/>
            </a:ln>
          </c:spPr>
          <c:marker>
            <c:symbol val="square"/>
            <c:size val="12"/>
            <c:spPr>
              <a:noFill/>
              <a:ln w="12700">
                <a:solidFill>
                  <a:sysClr val="windowText" lastClr="000000"/>
                </a:solidFill>
              </a:ln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0.98399999999999999</c:v>
                </c:pt>
                <c:pt idx="1">
                  <c:v>0.96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Cross-Domain (Precision)</c:v>
                </c:pt>
              </c:strCache>
            </c:strRef>
          </c:tx>
          <c:spPr>
            <a:ln>
              <a:solidFill>
                <a:schemeClr val="tx1"/>
              </a:solidFill>
              <a:prstDash val="dashDot"/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0.80320000000000003</c:v>
                </c:pt>
                <c:pt idx="1">
                  <c:v>0.8</c:v>
                </c:pt>
                <c:pt idx="2">
                  <c:v>0.8</c:v>
                </c:pt>
                <c:pt idx="3">
                  <c:v>0.8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0.6</c:v>
                </c:pt>
                <c:pt idx="8">
                  <c:v>0.8</c:v>
                </c:pt>
                <c:pt idx="9">
                  <c:v>1</c:v>
                </c:pt>
                <c:pt idx="10">
                  <c:v>0.8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Inner-Domain (Precision)</c:v>
                </c:pt>
              </c:strCache>
            </c:strRef>
          </c:tx>
          <c:spPr>
            <a:ln cmpd="sng">
              <a:solidFill>
                <a:schemeClr val="tx1"/>
              </a:solidFill>
              <a:prstDash val="dash"/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0.87</c:v>
                </c:pt>
                <c:pt idx="1">
                  <c:v>0.72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Hybrid (Precision)</c:v>
                </c:pt>
              </c:strCache>
            </c:strRef>
          </c:tx>
          <c:spPr>
            <a:ln w="50800"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0.66810000000000003</c:v>
                </c:pt>
                <c:pt idx="1">
                  <c:v>0.58930000000000005</c:v>
                </c:pt>
                <c:pt idx="2">
                  <c:v>0.70665999999999995</c:v>
                </c:pt>
                <c:pt idx="3">
                  <c:v>0.84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226560"/>
        <c:axId val="173393792"/>
      </c:lineChart>
      <c:catAx>
        <c:axId val="16222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73393792"/>
        <c:crosses val="autoZero"/>
        <c:auto val="1"/>
        <c:lblAlgn val="ctr"/>
        <c:lblOffset val="100"/>
        <c:noMultiLvlLbl val="0"/>
      </c:catAx>
      <c:valAx>
        <c:axId val="173393792"/>
        <c:scaling>
          <c:orientation val="minMax"/>
          <c:max val="1"/>
        </c:scaling>
        <c:delete val="0"/>
        <c:axPos val="l"/>
        <c:numFmt formatCode="General" sourceLinked="1"/>
        <c:majorTickMark val="out"/>
        <c:minorTickMark val="none"/>
        <c:tickLblPos val="nextTo"/>
        <c:crossAx val="162226560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9035689414908993E-2"/>
          <c:y val="3.9870641710495598E-2"/>
          <c:w val="0.90635361359997746"/>
          <c:h val="0.638699205379296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Cross-Domain (Recall)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0.2</c:v>
                </c:pt>
                <c:pt idx="10">
                  <c:v>0.2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Inner-Domain (Recall)</c:v>
                </c:pt>
              </c:strCache>
            </c:strRef>
          </c:tx>
          <c:spPr>
            <a:ln>
              <a:solidFill>
                <a:schemeClr val="tx1"/>
              </a:solidFill>
              <a:prstDash val="solid"/>
            </a:ln>
          </c:spPr>
          <c:marker>
            <c:symbol val="triangle"/>
            <c:size val="12"/>
            <c:spPr>
              <a:solidFill>
                <a:schemeClr val="accent1"/>
              </a:solidFill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0.96</c:v>
                </c:pt>
                <c:pt idx="1">
                  <c:v>0.96</c:v>
                </c:pt>
                <c:pt idx="2">
                  <c:v>0.88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 (Recall)</c:v>
                </c:pt>
              </c:strCache>
            </c:strRef>
          </c:tx>
          <c:spPr>
            <a:ln w="34925" cmpd="sng">
              <a:solidFill>
                <a:schemeClr val="tx1"/>
              </a:solidFill>
              <a:prstDash val="solid"/>
            </a:ln>
          </c:spPr>
          <c:marker>
            <c:symbol val="square"/>
            <c:size val="12"/>
            <c:spPr>
              <a:noFill/>
              <a:ln w="12700">
                <a:solidFill>
                  <a:sysClr val="windowText" lastClr="000000"/>
                </a:solidFill>
              </a:ln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0.64</c:v>
                </c:pt>
                <c:pt idx="1">
                  <c:v>0.92</c:v>
                </c:pt>
                <c:pt idx="2">
                  <c:v>0.92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Cross-Domain (Precision)</c:v>
                </c:pt>
              </c:strCache>
            </c:strRef>
          </c:tx>
          <c:spPr>
            <a:ln>
              <a:solidFill>
                <a:schemeClr val="tx1"/>
              </a:solidFill>
              <a:prstDash val="dashDot"/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0.1</c:v>
                </c:pt>
                <c:pt idx="3">
                  <c:v>0.14000000000000001</c:v>
                </c:pt>
                <c:pt idx="4">
                  <c:v>0.2</c:v>
                </c:pt>
                <c:pt idx="5">
                  <c:v>0.01</c:v>
                </c:pt>
                <c:pt idx="6">
                  <c:v>0.09</c:v>
                </c:pt>
                <c:pt idx="7">
                  <c:v>0.2</c:v>
                </c:pt>
                <c:pt idx="8">
                  <c:v>0.3</c:v>
                </c:pt>
                <c:pt idx="9">
                  <c:v>0.2</c:v>
                </c:pt>
                <c:pt idx="10">
                  <c:v>0.1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Inner-Domain (Precision)</c:v>
                </c:pt>
              </c:strCache>
            </c:strRef>
          </c:tx>
          <c:spPr>
            <a:ln cmpd="sng">
              <a:solidFill>
                <a:schemeClr val="tx1"/>
              </a:solidFill>
              <a:prstDash val="dash"/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6.5699999999999995E-2</c:v>
                </c:pt>
                <c:pt idx="1">
                  <c:v>0.1036</c:v>
                </c:pt>
                <c:pt idx="2">
                  <c:v>0.1361</c:v>
                </c:pt>
                <c:pt idx="3">
                  <c:v>0.16</c:v>
                </c:pt>
                <c:pt idx="4">
                  <c:v>0.12</c:v>
                </c:pt>
                <c:pt idx="5">
                  <c:v>0.08</c:v>
                </c:pt>
                <c:pt idx="6">
                  <c:v>0.12</c:v>
                </c:pt>
                <c:pt idx="7">
                  <c:v>0.12</c:v>
                </c:pt>
                <c:pt idx="8">
                  <c:v>0.08</c:v>
                </c:pt>
                <c:pt idx="9">
                  <c:v>0.2</c:v>
                </c:pt>
                <c:pt idx="10">
                  <c:v>0.08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Hybrid (Precision)</c:v>
                </c:pt>
              </c:strCache>
            </c:strRef>
          </c:tx>
          <c:spPr>
            <a:ln w="50800"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0.37730000000000002</c:v>
                </c:pt>
                <c:pt idx="1">
                  <c:v>0.1048</c:v>
                </c:pt>
                <c:pt idx="2">
                  <c:v>0.1027</c:v>
                </c:pt>
                <c:pt idx="3">
                  <c:v>0.28000000000000003</c:v>
                </c:pt>
                <c:pt idx="4">
                  <c:v>0.2</c:v>
                </c:pt>
                <c:pt idx="5">
                  <c:v>0.16</c:v>
                </c:pt>
                <c:pt idx="6">
                  <c:v>0.24</c:v>
                </c:pt>
                <c:pt idx="7">
                  <c:v>0.04</c:v>
                </c:pt>
                <c:pt idx="8">
                  <c:v>0.16</c:v>
                </c:pt>
                <c:pt idx="9">
                  <c:v>0.12</c:v>
                </c:pt>
                <c:pt idx="10">
                  <c:v>0.04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265344"/>
        <c:axId val="175028480"/>
      </c:lineChart>
      <c:catAx>
        <c:axId val="16226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75028480"/>
        <c:crosses val="autoZero"/>
        <c:auto val="1"/>
        <c:lblAlgn val="ctr"/>
        <c:lblOffset val="100"/>
        <c:noMultiLvlLbl val="0"/>
      </c:catAx>
      <c:valAx>
        <c:axId val="175028480"/>
        <c:scaling>
          <c:orientation val="minMax"/>
          <c:max val="1"/>
        </c:scaling>
        <c:delete val="0"/>
        <c:axPos val="l"/>
        <c:numFmt formatCode="General" sourceLinked="1"/>
        <c:majorTickMark val="out"/>
        <c:minorTickMark val="none"/>
        <c:tickLblPos val="nextTo"/>
        <c:crossAx val="162265344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B47E0-7E55-4406-9B2C-CC4C177BC4C5}" type="datetimeFigureOut">
              <a:rPr lang="zh-CN" altLang="en-US" smtClean="0"/>
              <a:t>2012-6-28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D835D-EF75-403B-8E81-D7171B6CB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488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835D-EF75-403B-8E81-D7171B6CBC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835D-EF75-403B-8E81-D7171B6CBC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9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835D-EF75-403B-8E81-D7171B6CBC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9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DE42-E127-4276-9D86-92298F2608AE}" type="datetimeFigureOut">
              <a:rPr lang="zh-CN" altLang="en-US" smtClean="0"/>
              <a:t>2012-6-28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7C5-6D89-4D32-9212-F77707B29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9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DE42-E127-4276-9D86-92298F2608AE}" type="datetimeFigureOut">
              <a:rPr lang="zh-CN" altLang="en-US" smtClean="0"/>
              <a:t>2012-6-28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7C5-6D89-4D32-9212-F77707B29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12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DE42-E127-4276-9D86-92298F2608AE}" type="datetimeFigureOut">
              <a:rPr lang="zh-CN" altLang="en-US" smtClean="0"/>
              <a:t>2012-6-28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7C5-6D89-4D32-9212-F77707B29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13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DE42-E127-4276-9D86-92298F2608AE}" type="datetimeFigureOut">
              <a:rPr lang="zh-CN" altLang="en-US" smtClean="0"/>
              <a:t>2012-6-28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7C5-6D89-4D32-9212-F77707B29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04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DE42-E127-4276-9D86-92298F2608AE}" type="datetimeFigureOut">
              <a:rPr lang="zh-CN" altLang="en-US" smtClean="0"/>
              <a:t>2012-6-28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7C5-6D89-4D32-9212-F77707B29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0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DE42-E127-4276-9D86-92298F2608AE}" type="datetimeFigureOut">
              <a:rPr lang="zh-CN" altLang="en-US" smtClean="0"/>
              <a:t>2012-6-28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7C5-6D89-4D32-9212-F77707B29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26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DE42-E127-4276-9D86-92298F2608AE}" type="datetimeFigureOut">
              <a:rPr lang="zh-CN" altLang="en-US" smtClean="0"/>
              <a:t>2012-6-28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7C5-6D89-4D32-9212-F77707B29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6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DE42-E127-4276-9D86-92298F2608AE}" type="datetimeFigureOut">
              <a:rPr lang="zh-CN" altLang="en-US" smtClean="0"/>
              <a:t>2012-6-28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7C5-6D89-4D32-9212-F77707B29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7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DE42-E127-4276-9D86-92298F2608AE}" type="datetimeFigureOut">
              <a:rPr lang="zh-CN" altLang="en-US" smtClean="0"/>
              <a:t>2012-6-28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7C5-6D89-4D32-9212-F77707B29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61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DE42-E127-4276-9D86-92298F2608AE}" type="datetimeFigureOut">
              <a:rPr lang="zh-CN" altLang="en-US" smtClean="0"/>
              <a:t>2012-6-28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7C5-6D89-4D32-9212-F77707B29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4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DE42-E127-4276-9D86-92298F2608AE}" type="datetimeFigureOut">
              <a:rPr lang="zh-CN" altLang="en-US" smtClean="0"/>
              <a:t>2012-6-28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7C5-6D89-4D32-9212-F77707B29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9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DE42-E127-4276-9D86-92298F2608AE}" type="datetimeFigureOut">
              <a:rPr lang="zh-CN" altLang="en-US" smtClean="0"/>
              <a:t>2012-6-28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967C5-6D89-4D32-9212-F77707B29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05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87624" y="2420888"/>
            <a:ext cx="5289376" cy="2337625"/>
            <a:chOff x="1187624" y="2420888"/>
            <a:chExt cx="5289376" cy="2337625"/>
          </a:xfrm>
        </p:grpSpPr>
        <p:grpSp>
          <p:nvGrpSpPr>
            <p:cNvPr id="64" name="组合 63"/>
            <p:cNvGrpSpPr/>
            <p:nvPr/>
          </p:nvGrpSpPr>
          <p:grpSpPr>
            <a:xfrm>
              <a:off x="1187624" y="2420888"/>
              <a:ext cx="5289376" cy="2337625"/>
              <a:chOff x="1187624" y="2420888"/>
              <a:chExt cx="5289376" cy="233762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971800" y="3082742"/>
                <a:ext cx="1312168" cy="3187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Relationship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219200" y="3393182"/>
                <a:ext cx="1295400" cy="304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Element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971800" y="3733800"/>
                <a:ext cx="1312168" cy="283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Feature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16200000">
                <a:off x="2514600" y="3429001"/>
                <a:ext cx="228600" cy="2286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953000" y="3356992"/>
                <a:ext cx="1295400" cy="3006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Refinement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953000" y="2730624"/>
                <a:ext cx="1289680" cy="51146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Binary Constraint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6200000">
                <a:off x="4287459" y="3136427"/>
                <a:ext cx="228600" cy="2286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270567" y="3841894"/>
                <a:ext cx="6367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+parent</a:t>
                </a:r>
                <a:endParaRPr lang="en-US"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283968" y="42341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215390" y="2730624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*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291199" y="36626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78628" y="4481514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264342" y="4017005"/>
                <a:ext cx="5453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+child</a:t>
                </a:r>
                <a:endParaRPr lang="en-US"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029200" y="3657600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*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925132" y="3649027"/>
                <a:ext cx="3994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0..1</a:t>
                </a:r>
                <a:endParaRPr lang="en-US"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" name="肘形连接符 18"/>
              <p:cNvCxnSpPr>
                <a:stCxn id="6" idx="3"/>
              </p:cNvCxnSpPr>
              <p:nvPr/>
            </p:nvCxnSpPr>
            <p:spPr>
              <a:xfrm flipV="1">
                <a:off x="4283968" y="3657601"/>
                <a:ext cx="973832" cy="217802"/>
              </a:xfrm>
              <a:prstGeom prst="bentConnector3">
                <a:avLst>
                  <a:gd name="adj1" fmla="val 9955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肘形连接符 19"/>
              <p:cNvCxnSpPr/>
              <p:nvPr/>
            </p:nvCxnSpPr>
            <p:spPr>
              <a:xfrm flipV="1">
                <a:off x="4291199" y="3657600"/>
                <a:ext cx="1652401" cy="609600"/>
              </a:xfrm>
              <a:prstGeom prst="bentConnector3">
                <a:avLst>
                  <a:gd name="adj1" fmla="val 10034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/>
              <p:cNvSpPr/>
              <p:nvPr/>
            </p:nvSpPr>
            <p:spPr>
              <a:xfrm>
                <a:off x="2971799" y="4005064"/>
                <a:ext cx="1312169" cy="703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name: String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description: Text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optionality: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Enum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" name="形状 67"/>
              <p:cNvCxnSpPr>
                <a:stCxn id="9" idx="3"/>
              </p:cNvCxnSpPr>
              <p:nvPr/>
            </p:nvCxnSpPr>
            <p:spPr>
              <a:xfrm flipH="1">
                <a:off x="4283968" y="2986358"/>
                <a:ext cx="1958712" cy="1522762"/>
              </a:xfrm>
              <a:prstGeom prst="bentConnector3">
                <a:avLst>
                  <a:gd name="adj1" fmla="val -1167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肘形连接符 22"/>
              <p:cNvCxnSpPr>
                <a:stCxn id="7" idx="3"/>
                <a:endCxn id="4" idx="1"/>
              </p:cNvCxnSpPr>
              <p:nvPr/>
            </p:nvCxnSpPr>
            <p:spPr>
              <a:xfrm flipV="1">
                <a:off x="2743200" y="3242092"/>
                <a:ext cx="228600" cy="30120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形状 74"/>
              <p:cNvCxnSpPr>
                <a:stCxn id="7" idx="3"/>
                <a:endCxn id="6" idx="1"/>
              </p:cNvCxnSpPr>
              <p:nvPr/>
            </p:nvCxnSpPr>
            <p:spPr>
              <a:xfrm>
                <a:off x="2743200" y="3543301"/>
                <a:ext cx="228600" cy="33210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肘形连接符 24"/>
              <p:cNvCxnSpPr>
                <a:stCxn id="10" idx="3"/>
                <a:endCxn id="9" idx="1"/>
              </p:cNvCxnSpPr>
              <p:nvPr/>
            </p:nvCxnSpPr>
            <p:spPr>
              <a:xfrm flipV="1">
                <a:off x="4516059" y="2986358"/>
                <a:ext cx="436941" cy="26436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肘形连接符 25"/>
              <p:cNvCxnSpPr>
                <a:stCxn id="10" idx="3"/>
                <a:endCxn id="8" idx="1"/>
              </p:cNvCxnSpPr>
              <p:nvPr/>
            </p:nvCxnSpPr>
            <p:spPr>
              <a:xfrm>
                <a:off x="4516059" y="3250727"/>
                <a:ext cx="436941" cy="25656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矩形 26"/>
              <p:cNvSpPr/>
              <p:nvPr/>
            </p:nvSpPr>
            <p:spPr>
              <a:xfrm>
                <a:off x="1187624" y="2420888"/>
                <a:ext cx="1409700" cy="3097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Feature Model</a:t>
                </a:r>
              </a:p>
            </p:txBody>
          </p:sp>
          <p:sp>
            <p:nvSpPr>
              <p:cNvPr id="28" name="菱形 27"/>
              <p:cNvSpPr/>
              <p:nvPr/>
            </p:nvSpPr>
            <p:spPr>
              <a:xfrm>
                <a:off x="1752600" y="2730624"/>
                <a:ext cx="228600" cy="304800"/>
              </a:xfrm>
              <a:prstGeom prst="diamon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9" name="直接连接符 28"/>
              <p:cNvCxnSpPr>
                <a:stCxn id="28" idx="2"/>
                <a:endCxn id="5" idx="0"/>
              </p:cNvCxnSpPr>
              <p:nvPr/>
            </p:nvCxnSpPr>
            <p:spPr>
              <a:xfrm>
                <a:off x="1866900" y="3035424"/>
                <a:ext cx="0" cy="3577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1862118" y="3224009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*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862118" y="292494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56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/>
          <p:cNvGrpSpPr/>
          <p:nvPr/>
        </p:nvGrpSpPr>
        <p:grpSpPr>
          <a:xfrm>
            <a:off x="287524" y="1244928"/>
            <a:ext cx="8519395" cy="4192530"/>
            <a:chOff x="-45987" y="1268760"/>
            <a:chExt cx="8519395" cy="4192530"/>
          </a:xfrm>
        </p:grpSpPr>
        <p:sp>
          <p:nvSpPr>
            <p:cNvPr id="2" name="圆角矩形 1"/>
            <p:cNvSpPr/>
            <p:nvPr/>
          </p:nvSpPr>
          <p:spPr>
            <a:xfrm>
              <a:off x="2627784" y="1628800"/>
              <a:ext cx="1458162" cy="5760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Make Feature Pairs</a:t>
              </a:r>
              <a:endParaRPr lang="zh-CN" altLang="en-US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467544" y="1628800"/>
              <a:ext cx="1728192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Training &amp; Test Feature Models</a:t>
              </a:r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4499992" y="1628800"/>
              <a:ext cx="1728192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Training &amp; Test Feature Pairs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627784" y="2708920"/>
              <a:ext cx="1440160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Training Vectors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971600" y="4885226"/>
              <a:ext cx="1352474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Test Vectors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283968" y="4885226"/>
              <a:ext cx="1728192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Classified Test Feature Pairs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598529" y="2708920"/>
              <a:ext cx="1531116" cy="5760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Quantify Feature Pairs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807804" y="3789040"/>
              <a:ext cx="1080120" cy="5760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Train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283968" y="3789041"/>
              <a:ext cx="1440160" cy="5760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Optimize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807804" y="4885226"/>
              <a:ext cx="1080120" cy="5760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Test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15616" y="3789040"/>
              <a:ext cx="1208458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Fresh Classifier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6156176" y="3789040"/>
              <a:ext cx="1224136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Trained Classifier</a:t>
              </a:r>
              <a:endParaRPr lang="zh-CN" altLang="en-US" dirty="0"/>
            </a:p>
          </p:txBody>
        </p:sp>
        <p:cxnSp>
          <p:nvCxnSpPr>
            <p:cNvPr id="15" name="直接箭头连接符 14"/>
            <p:cNvCxnSpPr>
              <a:stCxn id="3" idx="3"/>
              <a:endCxn id="2" idx="1"/>
            </p:cNvCxnSpPr>
            <p:nvPr/>
          </p:nvCxnSpPr>
          <p:spPr>
            <a:xfrm>
              <a:off x="2195736" y="1916832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2" idx="3"/>
              <a:endCxn id="4" idx="1"/>
            </p:cNvCxnSpPr>
            <p:nvPr/>
          </p:nvCxnSpPr>
          <p:spPr>
            <a:xfrm>
              <a:off x="4085946" y="1916832"/>
              <a:ext cx="4140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2" idx="3"/>
              <a:endCxn id="9" idx="1"/>
            </p:cNvCxnSpPr>
            <p:nvPr/>
          </p:nvCxnSpPr>
          <p:spPr>
            <a:xfrm>
              <a:off x="2324074" y="4077072"/>
              <a:ext cx="4837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3"/>
              <a:endCxn id="10" idx="1"/>
            </p:cNvCxnSpPr>
            <p:nvPr/>
          </p:nvCxnSpPr>
          <p:spPr>
            <a:xfrm>
              <a:off x="3887924" y="4077072"/>
              <a:ext cx="39604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3"/>
              <a:endCxn id="13" idx="1"/>
            </p:cNvCxnSpPr>
            <p:nvPr/>
          </p:nvCxnSpPr>
          <p:spPr>
            <a:xfrm flipV="1">
              <a:off x="5724128" y="4077072"/>
              <a:ext cx="43204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连接符 33"/>
            <p:cNvCxnSpPr>
              <a:stCxn id="13" idx="2"/>
              <a:endCxn id="11" idx="0"/>
            </p:cNvCxnSpPr>
            <p:nvPr/>
          </p:nvCxnSpPr>
          <p:spPr>
            <a:xfrm rot="5400000">
              <a:off x="4797993" y="2914975"/>
              <a:ext cx="520122" cy="342038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6" idx="3"/>
              <a:endCxn id="11" idx="1"/>
            </p:cNvCxnSpPr>
            <p:nvPr/>
          </p:nvCxnSpPr>
          <p:spPr>
            <a:xfrm>
              <a:off x="2324074" y="5173258"/>
              <a:ext cx="4837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1" idx="3"/>
              <a:endCxn id="7" idx="1"/>
            </p:cNvCxnSpPr>
            <p:nvPr/>
          </p:nvCxnSpPr>
          <p:spPr>
            <a:xfrm>
              <a:off x="3887924" y="5173258"/>
              <a:ext cx="396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/>
            <p:cNvGrpSpPr/>
            <p:nvPr/>
          </p:nvGrpSpPr>
          <p:grpSpPr>
            <a:xfrm>
              <a:off x="6516216" y="5065246"/>
              <a:ext cx="216024" cy="216024"/>
              <a:chOff x="7150002" y="4113076"/>
              <a:chExt cx="216024" cy="216024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7150002" y="4113076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7201018" y="4165105"/>
                <a:ext cx="112048" cy="11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7" name="直接箭头连接符 46"/>
            <p:cNvCxnSpPr>
              <a:stCxn id="7" idx="3"/>
              <a:endCxn id="42" idx="2"/>
            </p:cNvCxnSpPr>
            <p:nvPr/>
          </p:nvCxnSpPr>
          <p:spPr>
            <a:xfrm>
              <a:off x="6012160" y="5173258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/>
          </p:nvSpPr>
          <p:spPr>
            <a:xfrm>
              <a:off x="-45987" y="1840086"/>
              <a:ext cx="153491" cy="1534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>
              <a:stCxn id="48" idx="6"/>
              <a:endCxn id="3" idx="1"/>
            </p:cNvCxnSpPr>
            <p:nvPr/>
          </p:nvCxnSpPr>
          <p:spPr>
            <a:xfrm>
              <a:off x="107504" y="1916832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6660232" y="1268760"/>
              <a:ext cx="1813175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Feature Pair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6667426" y="1628800"/>
              <a:ext cx="1805982" cy="11797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name</a:t>
              </a:r>
              <a:r>
                <a:rPr lang="en-US" altLang="zh-CN" baseline="-25000" dirty="0" smtClean="0"/>
                <a:t>1</a:t>
              </a:r>
              <a:r>
                <a:rPr lang="en-US" altLang="zh-CN" dirty="0" smtClean="0"/>
                <a:t>: String</a:t>
              </a:r>
            </a:p>
            <a:p>
              <a:r>
                <a:rPr lang="en-US" altLang="zh-CN" dirty="0" smtClean="0"/>
                <a:t>name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: String</a:t>
              </a:r>
            </a:p>
            <a:p>
              <a:r>
                <a:rPr lang="en-US" altLang="zh-CN" dirty="0"/>
                <a:t>d</a:t>
              </a:r>
              <a:r>
                <a:rPr lang="en-US" altLang="zh-CN" dirty="0" smtClean="0"/>
                <a:t>escription</a:t>
              </a:r>
              <a:r>
                <a:rPr lang="en-US" altLang="zh-CN" baseline="-25000" dirty="0" smtClean="0"/>
                <a:t>1</a:t>
              </a:r>
              <a:r>
                <a:rPr lang="en-US" altLang="zh-CN" dirty="0" smtClean="0"/>
                <a:t>: Text</a:t>
              </a:r>
            </a:p>
            <a:p>
              <a:r>
                <a:rPr lang="en-US" altLang="zh-CN" dirty="0" smtClean="0"/>
                <a:t>description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: Text</a:t>
              </a:r>
              <a:endParaRPr lang="zh-CN" altLang="en-US" dirty="0"/>
            </a:p>
          </p:txBody>
        </p:sp>
        <p:cxnSp>
          <p:nvCxnSpPr>
            <p:cNvPr id="80" name="直接连接符 79"/>
            <p:cNvCxnSpPr>
              <a:stCxn id="4" idx="3"/>
            </p:cNvCxnSpPr>
            <p:nvPr/>
          </p:nvCxnSpPr>
          <p:spPr>
            <a:xfrm>
              <a:off x="6228184" y="1916832"/>
              <a:ext cx="439242" cy="15092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4" idx="2"/>
              <a:endCxn id="8" idx="0"/>
            </p:cNvCxnSpPr>
            <p:nvPr/>
          </p:nvCxnSpPr>
          <p:spPr>
            <a:xfrm flipH="1">
              <a:off x="5364087" y="2204864"/>
              <a:ext cx="1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8" idx="1"/>
              <a:endCxn id="5" idx="3"/>
            </p:cNvCxnSpPr>
            <p:nvPr/>
          </p:nvCxnSpPr>
          <p:spPr>
            <a:xfrm flipH="1">
              <a:off x="4067944" y="2996952"/>
              <a:ext cx="5305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5" idx="2"/>
              <a:endCxn id="9" idx="0"/>
            </p:cNvCxnSpPr>
            <p:nvPr/>
          </p:nvCxnSpPr>
          <p:spPr>
            <a:xfrm>
              <a:off x="3347864" y="3284984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256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/>
          <p:cNvGrpSpPr/>
          <p:nvPr/>
        </p:nvGrpSpPr>
        <p:grpSpPr>
          <a:xfrm>
            <a:off x="539552" y="888935"/>
            <a:ext cx="4968552" cy="2729667"/>
            <a:chOff x="539552" y="888935"/>
            <a:chExt cx="4968552" cy="2729667"/>
          </a:xfrm>
        </p:grpSpPr>
        <p:sp>
          <p:nvSpPr>
            <p:cNvPr id="2" name="矩形 1"/>
            <p:cNvSpPr/>
            <p:nvPr/>
          </p:nvSpPr>
          <p:spPr>
            <a:xfrm>
              <a:off x="3851920" y="2132856"/>
              <a:ext cx="14401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" name="矩形 2"/>
            <p:cNvSpPr/>
            <p:nvPr/>
          </p:nvSpPr>
          <p:spPr>
            <a:xfrm>
              <a:off x="4067944" y="1844824"/>
              <a:ext cx="144016" cy="14401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4" name="矩形 3"/>
            <p:cNvSpPr/>
            <p:nvPr/>
          </p:nvSpPr>
          <p:spPr>
            <a:xfrm>
              <a:off x="4499992" y="2437656"/>
              <a:ext cx="144016" cy="14401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5" name="矩形 4"/>
            <p:cNvSpPr/>
            <p:nvPr/>
          </p:nvSpPr>
          <p:spPr>
            <a:xfrm>
              <a:off x="5148064" y="2420888"/>
              <a:ext cx="144016" cy="14401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6" name="矩形 5"/>
            <p:cNvSpPr/>
            <p:nvPr/>
          </p:nvSpPr>
          <p:spPr>
            <a:xfrm>
              <a:off x="4355976" y="1518320"/>
              <a:ext cx="144016" cy="14401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" name="矩形 6"/>
            <p:cNvSpPr/>
            <p:nvPr/>
          </p:nvSpPr>
          <p:spPr>
            <a:xfrm>
              <a:off x="4508376" y="1916832"/>
              <a:ext cx="144016" cy="14401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8" name="矩形 7"/>
            <p:cNvSpPr/>
            <p:nvPr/>
          </p:nvSpPr>
          <p:spPr>
            <a:xfrm>
              <a:off x="5076056" y="1823120"/>
              <a:ext cx="144016" cy="14401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" name="矩形 8"/>
            <p:cNvSpPr/>
            <p:nvPr/>
          </p:nvSpPr>
          <p:spPr>
            <a:xfrm>
              <a:off x="4813176" y="2564904"/>
              <a:ext cx="144016" cy="14401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619672" y="1662336"/>
              <a:ext cx="160784" cy="16078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2123728" y="1590328"/>
              <a:ext cx="160784" cy="1607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403648" y="2166392"/>
              <a:ext cx="160784" cy="16078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556048" y="2548136"/>
              <a:ext cx="160784" cy="16078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4" name="椭圆 13"/>
            <p:cNvSpPr/>
            <p:nvPr/>
          </p:nvSpPr>
          <p:spPr>
            <a:xfrm>
              <a:off x="1839226" y="2002531"/>
              <a:ext cx="160784" cy="16078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1919618" y="2617934"/>
              <a:ext cx="160784" cy="16078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358624" y="1321532"/>
              <a:ext cx="1781328" cy="1603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123728" y="1484784"/>
              <a:ext cx="1800200" cy="15841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555776" y="1124744"/>
              <a:ext cx="1800200" cy="15841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2134363" y="1124744"/>
              <a:ext cx="421413" cy="37098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059832" y="1340768"/>
              <a:ext cx="36004" cy="18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303748" y="1340768"/>
              <a:ext cx="36004" cy="1800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815916" y="1340768"/>
              <a:ext cx="36004" cy="1800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2339752" y="3068960"/>
              <a:ext cx="1512168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1259632" y="3356992"/>
              <a:ext cx="4176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1259632" y="908720"/>
              <a:ext cx="0" cy="24482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770402" y="3356992"/>
              <a:ext cx="7377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Attribute</a:t>
              </a:r>
              <a:r>
                <a:rPr lang="en-US" altLang="zh-CN" sz="1100" baseline="-25000" dirty="0" smtClean="0"/>
                <a:t>1</a:t>
              </a:r>
              <a:endParaRPr lang="zh-CN" altLang="en-US" sz="11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9552" y="908720"/>
              <a:ext cx="7377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Attribute</a:t>
              </a:r>
              <a:r>
                <a:rPr lang="en-US" altLang="zh-CN" sz="1100" baseline="-25000" dirty="0" smtClean="0"/>
                <a:t>2</a:t>
              </a:r>
              <a:endParaRPr lang="zh-CN" altLang="en-US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98094" y="2708920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H</a:t>
              </a:r>
              <a:r>
                <a:rPr lang="en-US" altLang="zh-CN" sz="1400" baseline="-25000" dirty="0" smtClean="0"/>
                <a:t>1</a:t>
              </a:r>
              <a:endParaRPr lang="zh-CN" alt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07604" y="3095382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h</a:t>
              </a:r>
              <a:r>
                <a:rPr lang="en-US" altLang="zh-CN" sz="1100" baseline="-25000" dirty="0" smtClean="0"/>
                <a:t>11</a:t>
              </a:r>
              <a:endParaRPr lang="zh-CN" altLang="en-US" sz="11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47764" y="3095382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h</a:t>
              </a:r>
              <a:r>
                <a:rPr lang="en-US" altLang="zh-CN" sz="1100" baseline="-25000" dirty="0" smtClean="0"/>
                <a:t>12</a:t>
              </a:r>
              <a:endParaRPr lang="zh-CN" altLang="en-US" sz="11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29017" y="3095382"/>
              <a:ext cx="9348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i="1" dirty="0" smtClean="0"/>
                <a:t>Margin of H</a:t>
              </a:r>
              <a:r>
                <a:rPr lang="en-US" altLang="zh-CN" sz="1100" i="1" baseline="-25000" dirty="0" smtClean="0"/>
                <a:t>1</a:t>
              </a:r>
              <a:endParaRPr lang="zh-CN" altLang="en-US" sz="1100" i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67944" y="2708920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H</a:t>
              </a:r>
              <a:r>
                <a:rPr lang="en-US" altLang="zh-CN" sz="1400" baseline="-25000" dirty="0" smtClean="0"/>
                <a:t>2</a:t>
              </a:r>
              <a:endParaRPr lang="zh-CN" alt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47564" y="1439198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h</a:t>
              </a:r>
              <a:r>
                <a:rPr lang="en-US" altLang="zh-CN" sz="1100" baseline="-25000" dirty="0" smtClean="0"/>
                <a:t>21</a:t>
              </a:r>
              <a:endParaRPr lang="zh-CN" altLang="en-US" sz="11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67644" y="935142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h</a:t>
              </a:r>
              <a:r>
                <a:rPr lang="en-US" altLang="zh-CN" sz="1100" baseline="-25000" dirty="0" smtClean="0"/>
                <a:t>22</a:t>
              </a:r>
              <a:endParaRPr lang="zh-CN" altLang="en-US" sz="1100" dirty="0"/>
            </a:p>
          </p:txBody>
        </p:sp>
        <p:sp>
          <p:nvSpPr>
            <p:cNvPr id="59" name="TextBox 58"/>
            <p:cNvSpPr txBox="1"/>
            <p:nvPr/>
          </p:nvSpPr>
          <p:spPr>
            <a:xfrm rot="18948034">
              <a:off x="1743214" y="1040778"/>
              <a:ext cx="9348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i="1" dirty="0" smtClean="0"/>
                <a:t>Margin of H</a:t>
              </a:r>
              <a:r>
                <a:rPr lang="en-US" altLang="zh-CN" sz="1100" i="1" baseline="-25000" dirty="0" smtClean="0"/>
                <a:t>2</a:t>
              </a:r>
              <a:endParaRPr lang="zh-CN" altLang="en-US" sz="1100" i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104416" y="888935"/>
              <a:ext cx="1322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Garamond" pitchFamily="18" charset="0"/>
                  <a:ea typeface="Cambria Math" pitchFamily="18" charset="0"/>
                </a:rPr>
                <a:t>Support Vectors</a:t>
              </a:r>
              <a:endParaRPr lang="zh-CN" altLang="en-US" sz="1400" dirty="0">
                <a:latin typeface="Garamond" pitchFamily="18" charset="0"/>
              </a:endParaRPr>
            </a:p>
          </p:txBody>
        </p:sp>
        <p:cxnSp>
          <p:nvCxnSpPr>
            <p:cNvPr id="68" name="直接连接符 67"/>
            <p:cNvCxnSpPr>
              <a:stCxn id="66" idx="2"/>
              <a:endCxn id="66" idx="2"/>
            </p:cNvCxnSpPr>
            <p:nvPr/>
          </p:nvCxnSpPr>
          <p:spPr>
            <a:xfrm>
              <a:off x="3765655" y="119671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11" idx="6"/>
              <a:endCxn id="66" idx="2"/>
            </p:cNvCxnSpPr>
            <p:nvPr/>
          </p:nvCxnSpPr>
          <p:spPr>
            <a:xfrm flipV="1">
              <a:off x="2284512" y="1196712"/>
              <a:ext cx="1481143" cy="47400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66" idx="2"/>
              <a:endCxn id="2" idx="0"/>
            </p:cNvCxnSpPr>
            <p:nvPr/>
          </p:nvCxnSpPr>
          <p:spPr>
            <a:xfrm>
              <a:off x="3765655" y="1196712"/>
              <a:ext cx="158273" cy="93614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30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539552" y="836712"/>
            <a:ext cx="4968552" cy="2781890"/>
            <a:chOff x="539552" y="836712"/>
            <a:chExt cx="4968552" cy="2781890"/>
          </a:xfrm>
        </p:grpSpPr>
        <p:sp>
          <p:nvSpPr>
            <p:cNvPr id="2" name="矩形 1"/>
            <p:cNvSpPr/>
            <p:nvPr/>
          </p:nvSpPr>
          <p:spPr>
            <a:xfrm>
              <a:off x="3828619" y="1916832"/>
              <a:ext cx="144016" cy="14401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dk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211960" y="2060848"/>
              <a:ext cx="144016" cy="14401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4" name="矩形 3"/>
            <p:cNvSpPr/>
            <p:nvPr/>
          </p:nvSpPr>
          <p:spPr>
            <a:xfrm>
              <a:off x="4499992" y="2437656"/>
              <a:ext cx="144016" cy="14401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5" name="矩形 4"/>
            <p:cNvSpPr/>
            <p:nvPr/>
          </p:nvSpPr>
          <p:spPr>
            <a:xfrm>
              <a:off x="5148064" y="2420888"/>
              <a:ext cx="144016" cy="14401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6" name="矩形 5"/>
            <p:cNvSpPr/>
            <p:nvPr/>
          </p:nvSpPr>
          <p:spPr>
            <a:xfrm>
              <a:off x="4355976" y="1518320"/>
              <a:ext cx="144016" cy="14401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" name="矩形 6"/>
            <p:cNvSpPr/>
            <p:nvPr/>
          </p:nvSpPr>
          <p:spPr>
            <a:xfrm>
              <a:off x="4508376" y="1916832"/>
              <a:ext cx="144016" cy="14401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8" name="矩形 7"/>
            <p:cNvSpPr/>
            <p:nvPr/>
          </p:nvSpPr>
          <p:spPr>
            <a:xfrm>
              <a:off x="5076056" y="1823120"/>
              <a:ext cx="144016" cy="14401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" name="矩形 8"/>
            <p:cNvSpPr/>
            <p:nvPr/>
          </p:nvSpPr>
          <p:spPr>
            <a:xfrm>
              <a:off x="4813176" y="2564904"/>
              <a:ext cx="144016" cy="14401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619672" y="1662336"/>
              <a:ext cx="160784" cy="16078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2142964" y="2188096"/>
              <a:ext cx="160784" cy="16078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dk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403648" y="2166392"/>
              <a:ext cx="160784" cy="16078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556048" y="2548136"/>
              <a:ext cx="160784" cy="16078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4" name="椭圆 13"/>
            <p:cNvSpPr/>
            <p:nvPr/>
          </p:nvSpPr>
          <p:spPr>
            <a:xfrm>
              <a:off x="1839226" y="2002531"/>
              <a:ext cx="160784" cy="16078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1919618" y="2617934"/>
              <a:ext cx="160784" cy="16078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358624" y="1321532"/>
              <a:ext cx="1781328" cy="1603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123728" y="1484784"/>
              <a:ext cx="1800200" cy="15841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555776" y="1124744"/>
              <a:ext cx="1800200" cy="15841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059832" y="1039525"/>
              <a:ext cx="36004" cy="2101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303748" y="1039525"/>
              <a:ext cx="36004" cy="210144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815916" y="1039525"/>
              <a:ext cx="36004" cy="210144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1259632" y="3356992"/>
              <a:ext cx="4176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1259632" y="908720"/>
              <a:ext cx="0" cy="24482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770402" y="3356992"/>
              <a:ext cx="7377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Attribute</a:t>
              </a:r>
              <a:r>
                <a:rPr lang="en-US" altLang="zh-CN" sz="1100" baseline="-25000" dirty="0" smtClean="0"/>
                <a:t>1</a:t>
              </a:r>
              <a:endParaRPr lang="zh-CN" altLang="en-US" sz="11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9552" y="908720"/>
              <a:ext cx="7377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Attribute</a:t>
              </a:r>
              <a:r>
                <a:rPr lang="en-US" altLang="zh-CN" sz="1100" baseline="-25000" dirty="0" smtClean="0"/>
                <a:t>2</a:t>
              </a:r>
              <a:endParaRPr lang="zh-CN" altLang="en-US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71800" y="2708920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H</a:t>
              </a:r>
              <a:r>
                <a:rPr lang="en-US" altLang="zh-CN" sz="1400" baseline="-25000" dirty="0" smtClean="0"/>
                <a:t>1</a:t>
              </a:r>
              <a:endParaRPr lang="zh-CN" alt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26172" y="2708920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H</a:t>
              </a:r>
              <a:r>
                <a:rPr lang="en-US" altLang="zh-CN" sz="1400" baseline="-25000" dirty="0" smtClean="0"/>
                <a:t>2</a:t>
              </a:r>
              <a:endParaRPr lang="zh-CN" altLang="en-US" sz="1400" dirty="0"/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3763365" y="102101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2771800" y="1146503"/>
              <a:ext cx="144016" cy="1440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47" name="椭圆 46"/>
            <p:cNvSpPr/>
            <p:nvPr/>
          </p:nvSpPr>
          <p:spPr>
            <a:xfrm>
              <a:off x="3375484" y="2680447"/>
              <a:ext cx="160784" cy="16078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dk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03772" y="83671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P</a:t>
              </a:r>
              <a:endParaRPr lang="zh-CN" altLang="en-US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337416" y="2802414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Q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720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2058184" y="1412776"/>
            <a:ext cx="6978312" cy="2653790"/>
            <a:chOff x="2058184" y="1412776"/>
            <a:chExt cx="6978312" cy="2653790"/>
          </a:xfrm>
        </p:grpSpPr>
        <p:sp>
          <p:nvSpPr>
            <p:cNvPr id="2" name="Rounded Rectangle 16"/>
            <p:cNvSpPr/>
            <p:nvPr/>
          </p:nvSpPr>
          <p:spPr>
            <a:xfrm>
              <a:off x="2058184" y="1412776"/>
              <a:ext cx="1721130" cy="5777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Generate initial training &amp; </a:t>
              </a:r>
              <a:r>
                <a:rPr lang="en-US" sz="1600" dirty="0"/>
                <a:t>t</a:t>
              </a:r>
              <a:r>
                <a:rPr lang="en-US" sz="1600" dirty="0" smtClean="0"/>
                <a:t>est </a:t>
              </a:r>
              <a:r>
                <a:rPr lang="en-US" sz="1600" dirty="0"/>
                <a:t>s</a:t>
              </a:r>
              <a:r>
                <a:rPr lang="en-US" sz="1600" dirty="0" smtClean="0"/>
                <a:t>et</a:t>
              </a:r>
              <a:endParaRPr lang="en-US" sz="1600" dirty="0"/>
            </a:p>
          </p:txBody>
        </p:sp>
        <p:sp>
          <p:nvSpPr>
            <p:cNvPr id="3" name="Rounded Rectangle 17"/>
            <p:cNvSpPr/>
            <p:nvPr/>
          </p:nvSpPr>
          <p:spPr>
            <a:xfrm>
              <a:off x="3985550" y="2511714"/>
              <a:ext cx="1638300" cy="60574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Train, optimize and </a:t>
              </a:r>
              <a:r>
                <a:rPr lang="en-US" sz="1600" dirty="0"/>
                <a:t>t</a:t>
              </a:r>
              <a:r>
                <a:rPr lang="en-US" sz="1600" dirty="0" smtClean="0"/>
                <a:t>est</a:t>
              </a:r>
              <a:endParaRPr lang="en-US" sz="1600" dirty="0"/>
            </a:p>
          </p:txBody>
        </p:sp>
        <p:sp>
          <p:nvSpPr>
            <p:cNvPr id="4" name="Rectangle 18"/>
            <p:cNvSpPr/>
            <p:nvPr/>
          </p:nvSpPr>
          <p:spPr>
            <a:xfrm>
              <a:off x="6084168" y="2622568"/>
              <a:ext cx="1163982" cy="3743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Results</a:t>
              </a:r>
              <a:endParaRPr lang="en-US" sz="1600" dirty="0"/>
            </a:p>
          </p:txBody>
        </p:sp>
        <p:cxnSp>
          <p:nvCxnSpPr>
            <p:cNvPr id="5" name="Straight Arrow Connector 19"/>
            <p:cNvCxnSpPr>
              <a:stCxn id="2" idx="2"/>
              <a:endCxn id="7" idx="0"/>
            </p:cNvCxnSpPr>
            <p:nvPr/>
          </p:nvCxnSpPr>
          <p:spPr>
            <a:xfrm>
              <a:off x="2918749" y="1990550"/>
              <a:ext cx="1" cy="5115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20"/>
            <p:cNvCxnSpPr>
              <a:stCxn id="3" idx="3"/>
              <a:endCxn id="4" idx="1"/>
            </p:cNvCxnSpPr>
            <p:nvPr/>
          </p:nvCxnSpPr>
          <p:spPr>
            <a:xfrm flipV="1">
              <a:off x="5623850" y="2809760"/>
              <a:ext cx="460318" cy="48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1"/>
            <p:cNvSpPr/>
            <p:nvPr/>
          </p:nvSpPr>
          <p:spPr>
            <a:xfrm>
              <a:off x="2309150" y="2502064"/>
              <a:ext cx="1219200" cy="609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Training &amp; Test Set</a:t>
              </a:r>
              <a:endParaRPr lang="en-US" sz="1600" dirty="0"/>
            </a:p>
          </p:txBody>
        </p:sp>
        <p:cxnSp>
          <p:nvCxnSpPr>
            <p:cNvPr id="8" name="Straight Arrow Connector 22"/>
            <p:cNvCxnSpPr>
              <a:stCxn id="7" idx="3"/>
              <a:endCxn id="3" idx="1"/>
            </p:cNvCxnSpPr>
            <p:nvPr/>
          </p:nvCxnSpPr>
          <p:spPr>
            <a:xfrm>
              <a:off x="3528350" y="2806864"/>
              <a:ext cx="457200" cy="77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23"/>
            <p:cNvSpPr/>
            <p:nvPr/>
          </p:nvSpPr>
          <p:spPr>
            <a:xfrm>
              <a:off x="7705364" y="2502064"/>
              <a:ext cx="1331132" cy="61732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Check 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a few</a:t>
              </a:r>
              <a:r>
                <a:rPr lang="en-US" sz="1600" dirty="0" smtClean="0">
                  <a:solidFill>
                    <a:schemeClr val="tx1"/>
                  </a:solidFill>
                </a:rPr>
                <a:t> results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24"/>
            <p:cNvCxnSpPr>
              <a:stCxn id="4" idx="3"/>
              <a:endCxn id="9" idx="1"/>
            </p:cNvCxnSpPr>
            <p:nvPr/>
          </p:nvCxnSpPr>
          <p:spPr>
            <a:xfrm>
              <a:off x="7248150" y="2809760"/>
              <a:ext cx="457214" cy="9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25"/>
            <p:cNvSpPr/>
            <p:nvPr/>
          </p:nvSpPr>
          <p:spPr>
            <a:xfrm>
              <a:off x="3604550" y="3450214"/>
              <a:ext cx="4038600" cy="61635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Add checked results to the training set,</a:t>
              </a:r>
            </a:p>
            <a:p>
              <a:pPr algn="ctr"/>
              <a:r>
                <a:rPr lang="en-US" sz="1600" dirty="0" smtClean="0"/>
                <a:t>and </a:t>
              </a:r>
              <a:r>
                <a:rPr lang="en-US" sz="1600" dirty="0"/>
                <a:t>r</a:t>
              </a:r>
              <a:r>
                <a:rPr lang="en-US" sz="1600" dirty="0" smtClean="0"/>
                <a:t>emove them from the test set</a:t>
              </a:r>
              <a:endParaRPr lang="en-US" sz="1600" dirty="0"/>
            </a:p>
          </p:txBody>
        </p:sp>
        <p:cxnSp>
          <p:nvCxnSpPr>
            <p:cNvPr id="12" name="Elbow Connector 26"/>
            <p:cNvCxnSpPr>
              <a:stCxn id="9" idx="2"/>
              <a:endCxn id="11" idx="3"/>
            </p:cNvCxnSpPr>
            <p:nvPr/>
          </p:nvCxnSpPr>
          <p:spPr>
            <a:xfrm rot="5400000">
              <a:off x="7687537" y="3074997"/>
              <a:ext cx="639006" cy="72778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27"/>
            <p:cNvCxnSpPr>
              <a:stCxn id="11" idx="1"/>
              <a:endCxn id="7" idx="2"/>
            </p:cNvCxnSpPr>
            <p:nvPr/>
          </p:nvCxnSpPr>
          <p:spPr>
            <a:xfrm rot="10800000">
              <a:off x="2918750" y="3111664"/>
              <a:ext cx="685800" cy="64672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851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78952" y="2306752"/>
            <a:ext cx="7521440" cy="1768579"/>
            <a:chOff x="578952" y="2306752"/>
            <a:chExt cx="7521440" cy="1768579"/>
          </a:xfrm>
        </p:grpSpPr>
        <p:sp>
          <p:nvSpPr>
            <p:cNvPr id="2" name="TextBox 1"/>
            <p:cNvSpPr txBox="1"/>
            <p:nvPr/>
          </p:nvSpPr>
          <p:spPr>
            <a:xfrm>
              <a:off x="578952" y="2306752"/>
              <a:ext cx="183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Weighted Graph</a:t>
              </a:r>
              <a:endParaRPr lang="zh-CN" altLang="en-US" b="1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2444178" y="2306752"/>
              <a:ext cx="565621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 A weighted graph associates a label (weight) with every edge in the graph. Weights are usually real numbers. They may be restricted to rational numbers or integers.</a:t>
              </a:r>
              <a:endParaRPr lang="zh-CN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93553" y="3429000"/>
              <a:ext cx="1418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Freeze Point</a:t>
              </a:r>
              <a:endParaRPr lang="zh-CN" altLang="en-US" b="1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450826" y="3429000"/>
              <a:ext cx="52895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The freeze point of a liquid is the temperature at which it changes state from liquid to solid.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709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7544" y="1196752"/>
            <a:ext cx="7704856" cy="2302515"/>
            <a:chOff x="467544" y="1196752"/>
            <a:chExt cx="7704856" cy="2302515"/>
          </a:xfrm>
        </p:grpSpPr>
        <p:sp>
          <p:nvSpPr>
            <p:cNvPr id="3" name="矩形 2"/>
            <p:cNvSpPr/>
            <p:nvPr/>
          </p:nvSpPr>
          <p:spPr>
            <a:xfrm>
              <a:off x="467544" y="1196752"/>
              <a:ext cx="770485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Offers optimized views for smart </a:t>
              </a:r>
              <a:r>
                <a:rPr lang="en-US" altLang="zh-CN" dirty="0" smtClean="0"/>
                <a:t>  phones </a:t>
              </a:r>
              <a:r>
                <a:rPr lang="en-US" altLang="zh-CN" dirty="0"/>
                <a:t>and tablet devices. These views </a:t>
              </a:r>
              <a:r>
                <a:rPr lang="en-US" altLang="zh-CN" dirty="0" smtClean="0"/>
                <a:t>offer</a:t>
              </a:r>
            </a:p>
            <a:p>
              <a:r>
                <a:rPr lang="en-US" altLang="zh-CN" dirty="0" smtClean="0"/>
                <a:t> </a:t>
              </a:r>
            </a:p>
            <a:p>
              <a:endParaRPr lang="en-US" altLang="zh-CN" dirty="0" smtClean="0"/>
            </a:p>
            <a:p>
              <a:r>
                <a:rPr lang="en-US" altLang="zh-CN" dirty="0" smtClean="0"/>
                <a:t>high </a:t>
              </a:r>
              <a:r>
                <a:rPr lang="en-US" altLang="zh-CN" dirty="0"/>
                <a:t>performance and simple interfaces designed for mobile devices.</a:t>
              </a:r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2051720" y="1544888"/>
              <a:ext cx="648072" cy="25202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d-</a:t>
              </a:r>
              <a:r>
                <a:rPr lang="en-US" altLang="zh-CN" sz="1600" dirty="0" err="1" smtClean="0"/>
                <a:t>obj</a:t>
              </a:r>
              <a:endParaRPr lang="zh-CN" altLang="en-US" sz="16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779912" y="1544888"/>
              <a:ext cx="628073" cy="25202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p-</a:t>
              </a:r>
              <a:r>
                <a:rPr lang="en-US" altLang="zh-CN" sz="1600" dirty="0" err="1" smtClean="0"/>
                <a:t>obj</a:t>
              </a:r>
              <a:endParaRPr lang="zh-CN" altLang="en-US" sz="16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456095" y="1544888"/>
              <a:ext cx="628073" cy="25202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p-</a:t>
              </a:r>
              <a:r>
                <a:rPr lang="en-US" altLang="zh-CN" sz="1600" dirty="0" err="1" smtClean="0"/>
                <a:t>obj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949464" y="1544888"/>
              <a:ext cx="720080" cy="25202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/>
                <a:t>amod</a:t>
              </a:r>
              <a:endParaRPr lang="zh-CN" altLang="en-US" sz="1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860032" y="1544888"/>
              <a:ext cx="504056" cy="25202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/>
                <a:t>nn</a:t>
              </a:r>
              <a:endParaRPr lang="zh-CN" altLang="en-US" sz="16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259632" y="2384884"/>
              <a:ext cx="648072" cy="25202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d-</a:t>
              </a:r>
              <a:r>
                <a:rPr lang="en-US" altLang="zh-CN" sz="1600" dirty="0" err="1" smtClean="0"/>
                <a:t>obj</a:t>
              </a:r>
              <a:endParaRPr lang="zh-CN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9872" y="2384884"/>
              <a:ext cx="648072" cy="25202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d-</a:t>
              </a:r>
              <a:r>
                <a:rPr lang="en-US" altLang="zh-CN" sz="1600" dirty="0" err="1" smtClean="0"/>
                <a:t>obj</a:t>
              </a:r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6176" y="2384884"/>
              <a:ext cx="648072" cy="25202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p-</a:t>
              </a:r>
              <a:r>
                <a:rPr lang="en-US" altLang="zh-CN" sz="1600" dirty="0" err="1" smtClean="0"/>
                <a:t>obj</a:t>
              </a:r>
              <a:endParaRPr lang="zh-CN" altLang="en-US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59632" y="1544888"/>
              <a:ext cx="720080" cy="25202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/>
                <a:t>amod</a:t>
              </a:r>
              <a:endParaRPr lang="zh-CN" altLang="en-US" sz="16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67544" y="2384884"/>
              <a:ext cx="720080" cy="25202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/>
                <a:t>amod</a:t>
              </a:r>
              <a:endParaRPr lang="zh-CN" altLang="en-US" sz="16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589424" y="2384884"/>
              <a:ext cx="720080" cy="25202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/>
                <a:t>amod</a:t>
              </a:r>
              <a:endParaRPr lang="zh-CN" altLang="en-US" sz="16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364088" y="2384884"/>
              <a:ext cx="720080" cy="25202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/>
                <a:t>amod</a:t>
              </a:r>
              <a:endParaRPr lang="zh-CN" alt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9592" y="2944841"/>
              <a:ext cx="1109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Symbols</a:t>
              </a:r>
              <a:endParaRPr lang="zh-CN" altLang="en-US" sz="2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08700" y="2852936"/>
              <a:ext cx="54040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d-</a:t>
              </a:r>
              <a:r>
                <a:rPr lang="en-US" altLang="zh-CN" b="1" dirty="0" err="1" smtClean="0"/>
                <a:t>obj</a:t>
              </a:r>
              <a:r>
                <a:rPr lang="en-US" altLang="zh-CN" dirty="0" smtClean="0"/>
                <a:t>: direct object               </a:t>
              </a:r>
              <a:r>
                <a:rPr lang="en-US" altLang="zh-CN" b="1" dirty="0" smtClean="0"/>
                <a:t>p-</a:t>
              </a:r>
              <a:r>
                <a:rPr lang="en-US" altLang="zh-CN" b="1" dirty="0" err="1" smtClean="0"/>
                <a:t>obj</a:t>
              </a:r>
              <a:r>
                <a:rPr lang="en-US" altLang="zh-CN" dirty="0" smtClean="0"/>
                <a:t>: prepositional object</a:t>
              </a:r>
            </a:p>
            <a:p>
              <a:r>
                <a:rPr lang="en-US" altLang="zh-CN" b="1" dirty="0" err="1" smtClean="0"/>
                <a:t>amod</a:t>
              </a:r>
              <a:r>
                <a:rPr lang="en-US" altLang="zh-CN" dirty="0" smtClean="0"/>
                <a:t>: adjective modifier          </a:t>
              </a:r>
              <a:r>
                <a:rPr lang="en-US" altLang="zh-CN" b="1" dirty="0" err="1" smtClean="0"/>
                <a:t>nn</a:t>
              </a:r>
              <a:r>
                <a:rPr lang="en-US" altLang="zh-CN" dirty="0" smtClean="0"/>
                <a:t>: compound noun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499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692696" y="0"/>
            <a:ext cx="11150799" cy="13612906"/>
            <a:chOff x="-1692696" y="0"/>
            <a:chExt cx="11150799" cy="13612906"/>
          </a:xfrm>
        </p:grpSpPr>
        <p:graphicFrame>
          <p:nvGraphicFramePr>
            <p:cNvPr id="2" name="图表 1"/>
            <p:cNvGraphicFramePr/>
            <p:nvPr>
              <p:extLst>
                <p:ext uri="{D42A27DB-BD31-4B8C-83A1-F6EECF244321}">
                  <p14:modId xmlns:p14="http://schemas.microsoft.com/office/powerpoint/2010/main" val="3810818130"/>
                </p:ext>
              </p:extLst>
            </p:nvPr>
          </p:nvGraphicFramePr>
          <p:xfrm>
            <a:off x="-1404664" y="0"/>
            <a:ext cx="10657184" cy="613394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437011" y="4005064"/>
              <a:ext cx="33591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(a) </a:t>
              </a:r>
              <a:r>
                <a:rPr lang="en-US" altLang="zh-CN" sz="2000" b="1" i="1" dirty="0" smtClean="0"/>
                <a:t>requires </a:t>
              </a:r>
              <a:r>
                <a:rPr lang="en-US" altLang="zh-CN" sz="2000" b="1" dirty="0" smtClean="0"/>
                <a:t>(Test FM = GPL)</a:t>
              </a:r>
              <a:endParaRPr lang="zh-CN" altLang="en-US" sz="2000" b="1" dirty="0"/>
            </a:p>
          </p:txBody>
        </p:sp>
        <p:graphicFrame>
          <p:nvGraphicFramePr>
            <p:cNvPr id="5" name="图表 4"/>
            <p:cNvGraphicFramePr/>
            <p:nvPr>
              <p:extLst>
                <p:ext uri="{D42A27DB-BD31-4B8C-83A1-F6EECF244321}">
                  <p14:modId xmlns:p14="http://schemas.microsoft.com/office/powerpoint/2010/main" val="450961972"/>
                </p:ext>
              </p:extLst>
            </p:nvPr>
          </p:nvGraphicFramePr>
          <p:xfrm>
            <a:off x="-1692696" y="4581128"/>
            <a:ext cx="10729192" cy="3641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2411760" y="7173416"/>
              <a:ext cx="3416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(b) </a:t>
              </a:r>
              <a:r>
                <a:rPr lang="en-US" altLang="zh-CN" sz="2000" b="1" i="1" dirty="0" smtClean="0"/>
                <a:t>excludes </a:t>
              </a:r>
              <a:r>
                <a:rPr lang="en-US" altLang="zh-CN" sz="2000" b="1" dirty="0" smtClean="0"/>
                <a:t>(Test FM = GPL)</a:t>
              </a:r>
              <a:endParaRPr lang="zh-CN" altLang="en-US" sz="2000" b="1" dirty="0"/>
            </a:p>
          </p:txBody>
        </p:sp>
        <p:graphicFrame>
          <p:nvGraphicFramePr>
            <p:cNvPr id="7" name="图表 6"/>
            <p:cNvGraphicFramePr/>
            <p:nvPr>
              <p:extLst>
                <p:ext uri="{D42A27DB-BD31-4B8C-83A1-F6EECF244321}">
                  <p14:modId xmlns:p14="http://schemas.microsoft.com/office/powerpoint/2010/main" val="3137052210"/>
                </p:ext>
              </p:extLst>
            </p:nvPr>
          </p:nvGraphicFramePr>
          <p:xfrm>
            <a:off x="-1692696" y="7566149"/>
            <a:ext cx="11150799" cy="43269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907704" y="10188460"/>
              <a:ext cx="45940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(c) </a:t>
              </a:r>
              <a:r>
                <a:rPr lang="en-US" altLang="zh-CN" sz="2000" b="1" i="1" dirty="0" smtClean="0"/>
                <a:t>requires </a:t>
              </a:r>
              <a:r>
                <a:rPr lang="en-US" altLang="zh-CN" sz="2000" b="1" dirty="0" smtClean="0"/>
                <a:t>(Test FM = Weather Station)</a:t>
              </a:r>
              <a:endParaRPr lang="zh-CN" altLang="en-US" sz="2000" b="1" dirty="0"/>
            </a:p>
          </p:txBody>
        </p:sp>
        <p:graphicFrame>
          <p:nvGraphicFramePr>
            <p:cNvPr id="9" name="图表 8"/>
            <p:cNvGraphicFramePr/>
            <p:nvPr>
              <p:extLst>
                <p:ext uri="{D42A27DB-BD31-4B8C-83A1-F6EECF244321}">
                  <p14:modId xmlns:p14="http://schemas.microsoft.com/office/powerpoint/2010/main" val="3631914700"/>
                </p:ext>
              </p:extLst>
            </p:nvPr>
          </p:nvGraphicFramePr>
          <p:xfrm>
            <a:off x="-1260648" y="10588570"/>
            <a:ext cx="10488488" cy="3024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1907704" y="13068780"/>
              <a:ext cx="4666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(d) </a:t>
              </a:r>
              <a:r>
                <a:rPr lang="en-US" altLang="zh-CN" sz="2000" b="1" i="1" dirty="0" smtClean="0"/>
                <a:t>excludes </a:t>
              </a:r>
              <a:r>
                <a:rPr lang="en-US" altLang="zh-CN" sz="2000" b="1" dirty="0" smtClean="0"/>
                <a:t>(Test FM = Weather Station)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5422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1692696" y="0"/>
            <a:ext cx="11150799" cy="13612906"/>
            <a:chOff x="-1692696" y="0"/>
            <a:chExt cx="11150799" cy="13612906"/>
          </a:xfrm>
        </p:grpSpPr>
        <p:grpSp>
          <p:nvGrpSpPr>
            <p:cNvPr id="3" name="Group 2"/>
            <p:cNvGrpSpPr/>
            <p:nvPr/>
          </p:nvGrpSpPr>
          <p:grpSpPr>
            <a:xfrm>
              <a:off x="-1692696" y="0"/>
              <a:ext cx="11150799" cy="13612906"/>
              <a:chOff x="-1692696" y="0"/>
              <a:chExt cx="11150799" cy="13612906"/>
            </a:xfrm>
          </p:grpSpPr>
          <p:graphicFrame>
            <p:nvGraphicFramePr>
              <p:cNvPr id="2" name="图表 1"/>
              <p:cNvGraphicFramePr/>
              <p:nvPr>
                <p:extLst>
                  <p:ext uri="{D42A27DB-BD31-4B8C-83A1-F6EECF244321}">
                    <p14:modId xmlns:p14="http://schemas.microsoft.com/office/powerpoint/2010/main" val="2650414495"/>
                  </p:ext>
                </p:extLst>
              </p:nvPr>
            </p:nvGraphicFramePr>
            <p:xfrm>
              <a:off x="-1404664" y="0"/>
              <a:ext cx="10657184" cy="613394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4" name="TextBox 3"/>
              <p:cNvSpPr txBox="1"/>
              <p:nvPr/>
            </p:nvSpPr>
            <p:spPr>
              <a:xfrm>
                <a:off x="2437011" y="4005064"/>
                <a:ext cx="33591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/>
                  <a:t>(a) </a:t>
                </a:r>
                <a:r>
                  <a:rPr lang="en-US" altLang="zh-CN" sz="2000" b="1" i="1" dirty="0" smtClean="0"/>
                  <a:t>requires </a:t>
                </a:r>
                <a:r>
                  <a:rPr lang="en-US" altLang="zh-CN" sz="2000" b="1" dirty="0" smtClean="0"/>
                  <a:t>(Test FM = GPL)</a:t>
                </a:r>
                <a:endParaRPr lang="zh-CN" altLang="en-US" sz="2000" b="1" dirty="0"/>
              </a:p>
            </p:txBody>
          </p:sp>
          <p:graphicFrame>
            <p:nvGraphicFramePr>
              <p:cNvPr id="5" name="图表 4"/>
              <p:cNvGraphicFramePr/>
              <p:nvPr>
                <p:extLst>
                  <p:ext uri="{D42A27DB-BD31-4B8C-83A1-F6EECF244321}">
                    <p14:modId xmlns:p14="http://schemas.microsoft.com/office/powerpoint/2010/main" val="3730965600"/>
                  </p:ext>
                </p:extLst>
              </p:nvPr>
            </p:nvGraphicFramePr>
            <p:xfrm>
              <a:off x="-1692696" y="4581128"/>
              <a:ext cx="10729192" cy="364105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6" name="TextBox 5"/>
              <p:cNvSpPr txBox="1"/>
              <p:nvPr/>
            </p:nvSpPr>
            <p:spPr>
              <a:xfrm>
                <a:off x="2411760" y="7173416"/>
                <a:ext cx="3416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/>
                  <a:t>(b) </a:t>
                </a:r>
                <a:r>
                  <a:rPr lang="en-US" altLang="zh-CN" sz="2000" b="1" i="1" dirty="0" smtClean="0"/>
                  <a:t>excludes </a:t>
                </a:r>
                <a:r>
                  <a:rPr lang="en-US" altLang="zh-CN" sz="2000" b="1" dirty="0" smtClean="0"/>
                  <a:t>(Test FM = GPL)</a:t>
                </a:r>
                <a:endParaRPr lang="zh-CN" altLang="en-US" sz="2000" b="1" dirty="0"/>
              </a:p>
            </p:txBody>
          </p:sp>
          <p:graphicFrame>
            <p:nvGraphicFramePr>
              <p:cNvPr id="7" name="图表 6"/>
              <p:cNvGraphicFramePr/>
              <p:nvPr>
                <p:extLst>
                  <p:ext uri="{D42A27DB-BD31-4B8C-83A1-F6EECF244321}">
                    <p14:modId xmlns:p14="http://schemas.microsoft.com/office/powerpoint/2010/main" val="534084983"/>
                  </p:ext>
                </p:extLst>
              </p:nvPr>
            </p:nvGraphicFramePr>
            <p:xfrm>
              <a:off x="-1692696" y="7566149"/>
              <a:ext cx="11150799" cy="43269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8" name="TextBox 7"/>
              <p:cNvSpPr txBox="1"/>
              <p:nvPr/>
            </p:nvSpPr>
            <p:spPr>
              <a:xfrm>
                <a:off x="1907704" y="10188460"/>
                <a:ext cx="45940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/>
                  <a:t>(c) </a:t>
                </a:r>
                <a:r>
                  <a:rPr lang="en-US" altLang="zh-CN" sz="2000" b="1" i="1" dirty="0" smtClean="0"/>
                  <a:t>requires </a:t>
                </a:r>
                <a:r>
                  <a:rPr lang="en-US" altLang="zh-CN" sz="2000" b="1" dirty="0" smtClean="0"/>
                  <a:t>(Test FM = Weather Station)</a:t>
                </a:r>
                <a:endParaRPr lang="zh-CN" altLang="en-US" sz="2000" b="1" dirty="0"/>
              </a:p>
            </p:txBody>
          </p:sp>
          <p:graphicFrame>
            <p:nvGraphicFramePr>
              <p:cNvPr id="9" name="图表 8"/>
              <p:cNvGraphicFramePr/>
              <p:nvPr>
                <p:extLst>
                  <p:ext uri="{D42A27DB-BD31-4B8C-83A1-F6EECF244321}">
                    <p14:modId xmlns:p14="http://schemas.microsoft.com/office/powerpoint/2010/main" val="3971735459"/>
                  </p:ext>
                </p:extLst>
              </p:nvPr>
            </p:nvGraphicFramePr>
            <p:xfrm>
              <a:off x="-1260648" y="10588570"/>
              <a:ext cx="10488488" cy="302433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10" name="TextBox 9"/>
              <p:cNvSpPr txBox="1"/>
              <p:nvPr/>
            </p:nvSpPr>
            <p:spPr>
              <a:xfrm>
                <a:off x="1907704" y="13068780"/>
                <a:ext cx="46662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/>
                  <a:t>(d) </a:t>
                </a:r>
                <a:r>
                  <a:rPr lang="en-US" altLang="zh-CN" sz="2000" b="1" i="1" dirty="0" smtClean="0"/>
                  <a:t>excludes </a:t>
                </a:r>
                <a:r>
                  <a:rPr lang="en-US" altLang="zh-CN" sz="2000" b="1" dirty="0" smtClean="0"/>
                  <a:t>(Test FM = Weather Station)</a:t>
                </a:r>
                <a:endParaRPr lang="zh-CN" altLang="en-US" sz="2000" b="1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-684584" y="4725144"/>
              <a:ext cx="69124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Inner (Recall, Precision) and Hybrid (Recall) stay at 1.</a:t>
              </a:r>
              <a:endParaRPr lang="zh-CN" alt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1560" y="8727975"/>
              <a:ext cx="73516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Most measurements stay at 1 except for Cross (Precision).</a:t>
              </a:r>
              <a:endParaRPr lang="zh-CN" altLang="en-US" sz="2400" dirty="0"/>
            </a:p>
          </p:txBody>
        </p:sp>
        <p:cxnSp>
          <p:nvCxnSpPr>
            <p:cNvPr id="20" name="Straight Arrow Connector 19"/>
            <p:cNvCxnSpPr>
              <a:stCxn id="18" idx="0"/>
            </p:cNvCxnSpPr>
            <p:nvPr/>
          </p:nvCxnSpPr>
          <p:spPr>
            <a:xfrm flipH="1" flipV="1">
              <a:off x="3851920" y="7791871"/>
              <a:ext cx="435487" cy="936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997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1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000000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  <a:fontScheme name="自定义 1">
    <a:majorFont>
      <a:latin typeface="Times New Roman"/>
      <a:ea typeface="宋体"/>
      <a:cs typeface=""/>
    </a:majorFont>
    <a:minorFont>
      <a:latin typeface="Times New Roman"/>
      <a:ea typeface="宋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自定义 1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000000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  <a:fontScheme name="自定义 1">
    <a:majorFont>
      <a:latin typeface="Times New Roman"/>
      <a:ea typeface="宋体"/>
      <a:cs typeface=""/>
    </a:majorFont>
    <a:minorFont>
      <a:latin typeface="Times New Roman"/>
      <a:ea typeface="宋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自定义 1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000000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  <a:fontScheme name="自定义 1">
    <a:majorFont>
      <a:latin typeface="Times New Roman"/>
      <a:ea typeface="宋体"/>
      <a:cs typeface=""/>
    </a:majorFont>
    <a:minorFont>
      <a:latin typeface="Times New Roman"/>
      <a:ea typeface="宋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4148</TotalTime>
  <Words>328</Words>
  <Application>Microsoft Office PowerPoint</Application>
  <PresentationFormat>On-screen Show (4:3)</PresentationFormat>
  <Paragraphs>98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Yi</dc:creator>
  <cp:lastModifiedBy>Yi Li</cp:lastModifiedBy>
  <cp:revision>49</cp:revision>
  <dcterms:created xsi:type="dcterms:W3CDTF">2012-03-01T14:50:15Z</dcterms:created>
  <dcterms:modified xsi:type="dcterms:W3CDTF">2012-06-28T16:18:42Z</dcterms:modified>
</cp:coreProperties>
</file>