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71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0" autoAdjust="0"/>
    <p:restoredTop sz="94660"/>
  </p:normalViewPr>
  <p:slideViewPr>
    <p:cSldViewPr>
      <p:cViewPr varScale="1">
        <p:scale>
          <a:sx n="84" d="100"/>
          <a:sy n="84" d="100"/>
        </p:scale>
        <p:origin x="-11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C8F5C-06AB-47FC-9349-AD53F8EA2C72}" type="datetimeFigureOut">
              <a:rPr lang="en-US" smtClean="0"/>
              <a:pPr/>
              <a:t>1/20/2010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4F84F-94B6-4E08-A911-804DF746EA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4F84F-94B6-4E08-A911-804DF746EAE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A06B-B51A-4DCC-95C4-65603619FD25}" type="datetimeFigureOut">
              <a:rPr lang="en-US" smtClean="0"/>
              <a:pPr/>
              <a:t>1/20/2010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8791-64FA-40F6-9F04-19D80B7DA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A06B-B51A-4DCC-95C4-65603619FD25}" type="datetimeFigureOut">
              <a:rPr lang="en-US" smtClean="0"/>
              <a:pPr/>
              <a:t>1/20/2010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8791-64FA-40F6-9F04-19D80B7DA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A06B-B51A-4DCC-95C4-65603619FD25}" type="datetimeFigureOut">
              <a:rPr lang="en-US" smtClean="0"/>
              <a:pPr/>
              <a:t>1/20/2010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8791-64FA-40F6-9F04-19D80B7DA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A06B-B51A-4DCC-95C4-65603619FD25}" type="datetimeFigureOut">
              <a:rPr lang="en-US" smtClean="0"/>
              <a:pPr/>
              <a:t>1/20/2010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8791-64FA-40F6-9F04-19D80B7DA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A06B-B51A-4DCC-95C4-65603619FD25}" type="datetimeFigureOut">
              <a:rPr lang="en-US" smtClean="0"/>
              <a:pPr/>
              <a:t>1/20/2010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8791-64FA-40F6-9F04-19D80B7DA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A06B-B51A-4DCC-95C4-65603619FD25}" type="datetimeFigureOut">
              <a:rPr lang="en-US" smtClean="0"/>
              <a:pPr/>
              <a:t>1/20/2010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8791-64FA-40F6-9F04-19D80B7DA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A06B-B51A-4DCC-95C4-65603619FD25}" type="datetimeFigureOut">
              <a:rPr lang="en-US" smtClean="0"/>
              <a:pPr/>
              <a:t>1/20/2010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8791-64FA-40F6-9F04-19D80B7DA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A06B-B51A-4DCC-95C4-65603619FD25}" type="datetimeFigureOut">
              <a:rPr lang="en-US" smtClean="0"/>
              <a:pPr/>
              <a:t>1/20/2010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8791-64FA-40F6-9F04-19D80B7DA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A06B-B51A-4DCC-95C4-65603619FD25}" type="datetimeFigureOut">
              <a:rPr lang="en-US" smtClean="0"/>
              <a:pPr/>
              <a:t>1/20/2010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8791-64FA-40F6-9F04-19D80B7DA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A06B-B51A-4DCC-95C4-65603619FD25}" type="datetimeFigureOut">
              <a:rPr lang="en-US" smtClean="0"/>
              <a:pPr/>
              <a:t>1/20/2010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8791-64FA-40F6-9F04-19D80B7DA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A06B-B51A-4DCC-95C4-65603619FD25}" type="datetimeFigureOut">
              <a:rPr lang="en-US" smtClean="0"/>
              <a:pPr/>
              <a:t>1/20/2010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8791-64FA-40F6-9F04-19D80B7DA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AA06B-B51A-4DCC-95C4-65603619FD25}" type="datetimeFigureOut">
              <a:rPr lang="en-US" smtClean="0"/>
              <a:pPr/>
              <a:t>1/20/2010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78791-64FA-40F6-9F04-19D80B7DA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Collaborative Feature Modeling: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 smtClean="0"/>
              <a:t>Voting Based Approach with Divergence Tolerance and Consensus Facilitation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RE’10</a:t>
            </a:r>
          </a:p>
          <a:p>
            <a:r>
              <a:rPr lang="en-US" smtClean="0"/>
              <a:t>Yi Li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The Collaboration Mechanism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5.3 FM Verification</a:t>
            </a:r>
          </a:p>
          <a:p>
            <a:pPr lvl="1"/>
            <a:r>
              <a:rPr lang="en-US" dirty="0" smtClean="0"/>
              <a:t>Verify the working view only</a:t>
            </a:r>
          </a:p>
          <a:p>
            <a:pPr lvl="1"/>
            <a:r>
              <a:rPr lang="en-US" dirty="0" smtClean="0"/>
              <a:t>New error types: more than one parent, no parent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The Process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5.2 Verification on Working Model</a:t>
            </a:r>
          </a:p>
          <a:p>
            <a:pPr lvl="1"/>
            <a:r>
              <a:rPr lang="en-US" dirty="0" smtClean="0"/>
              <a:t>New error types: more than one parent, no parent</a:t>
            </a:r>
          </a:p>
          <a:p>
            <a:pPr lvl="1"/>
            <a:endParaRPr lang="en-US" dirty="0"/>
          </a:p>
          <a:p>
            <a:r>
              <a:rPr lang="en-US" dirty="0" smtClean="0"/>
              <a:t>5.3 Feature-level </a:t>
            </a:r>
            <a:r>
              <a:rPr lang="en-US" dirty="0"/>
              <a:t>coordination (what happens when multiple users operate on same feature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Although we eliminated the risk of overwriting, there’s still a “False Deletion” problem</a:t>
            </a:r>
          </a:p>
          <a:p>
            <a:pPr lvl="2"/>
            <a:r>
              <a:rPr lang="en-US" dirty="0" smtClean="0"/>
              <a:t>A is working on feature F1 but hasn’t committed any operation yet</a:t>
            </a:r>
          </a:p>
          <a:p>
            <a:pPr lvl="2"/>
            <a:r>
              <a:rPr lang="en-US" dirty="0" smtClean="0"/>
              <a:t>Others’ votes lead to a “All-No” vote on F1</a:t>
            </a:r>
          </a:p>
          <a:p>
            <a:pPr lvl="1"/>
            <a:r>
              <a:rPr lang="en-US" dirty="0" smtClean="0"/>
              <a:t>The problem can be detected and solved easily</a:t>
            </a:r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Tool Support and Case Study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brief introduction to our tool: </a:t>
            </a:r>
            <a:r>
              <a:rPr lang="en-US" dirty="0" err="1" smtClean="0"/>
              <a:t>CoFeaM</a:t>
            </a:r>
            <a:endParaRPr lang="en-US" dirty="0" smtClean="0"/>
          </a:p>
          <a:p>
            <a:r>
              <a:rPr lang="en-US" dirty="0" smtClean="0"/>
              <a:t>Show the 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Conclusions and Future Work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Introduction</a:t>
            </a:r>
          </a:p>
          <a:p>
            <a:r>
              <a:rPr lang="en-US" dirty="0" smtClean="0"/>
              <a:t>2 Related Work</a:t>
            </a:r>
          </a:p>
          <a:p>
            <a:r>
              <a:rPr lang="en-US" dirty="0" smtClean="0"/>
              <a:t>3 Preliminaries</a:t>
            </a:r>
          </a:p>
          <a:p>
            <a:r>
              <a:rPr lang="en-US" dirty="0" smtClean="0"/>
              <a:t>4 The Conceptual Model</a:t>
            </a:r>
            <a:endParaRPr lang="en-US" i="1" dirty="0" smtClean="0"/>
          </a:p>
          <a:p>
            <a:r>
              <a:rPr lang="en-US" dirty="0" smtClean="0"/>
              <a:t>5 The Collaboration Mechanism</a:t>
            </a:r>
            <a:endParaRPr lang="en-US" i="1" dirty="0" smtClean="0"/>
          </a:p>
          <a:p>
            <a:r>
              <a:rPr lang="en-US" dirty="0" smtClean="0"/>
              <a:t>6 Tool Support and a Case Study</a:t>
            </a:r>
          </a:p>
          <a:p>
            <a:r>
              <a:rPr lang="en-US" dirty="0" smtClean="0"/>
              <a:t>7 Conclusions and Future Work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Introduction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Background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New products emerge so rapidly that software </a:t>
            </a:r>
            <a:r>
              <a:rPr lang="en-US" dirty="0" smtClean="0">
                <a:solidFill>
                  <a:srgbClr val="FF0000"/>
                </a:solidFill>
              </a:rPr>
              <a:t>domains become complex and fast-changing</a:t>
            </a:r>
            <a:r>
              <a:rPr lang="en-US" dirty="0" smtClean="0"/>
              <a:t>, thus an ultimate domain expert is hard to find, and </a:t>
            </a:r>
            <a:r>
              <a:rPr lang="en-US" dirty="0" smtClean="0">
                <a:solidFill>
                  <a:srgbClr val="FF0000"/>
                </a:solidFill>
              </a:rPr>
              <a:t>domain experts have to share their knowledge to obtain a relatively comprehensive understanding </a:t>
            </a:r>
            <a:r>
              <a:rPr lang="en-US" dirty="0" smtClean="0"/>
              <a:t>of a domain, otherwise the quality of the feature model cannot be guaranteed. </a:t>
            </a:r>
          </a:p>
          <a:p>
            <a:pPr lvl="1"/>
            <a:r>
              <a:rPr lang="en-US" dirty="0" smtClean="0"/>
              <a:t>In addition, the construction of feature models is a time-consuming and error-prone task, especially for one person.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existing approaches cannot tackle this problem very well.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Introduction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 smtClean="0"/>
              <a:t>Our solution: a collaborative approach to feature modeling, which captures consensus and divergence among modelers to obtain a comprehensive understanding of a domain, while allowing individuals to express their own understandings freely and benefit from others.</a:t>
            </a:r>
          </a:p>
          <a:p>
            <a:pPr lvl="1"/>
            <a:r>
              <a:rPr lang="en-US" dirty="0" smtClean="0"/>
              <a:t>Voting based collaboration mechanism</a:t>
            </a:r>
          </a:p>
          <a:p>
            <a:pPr lvl="1"/>
            <a:r>
              <a:rPr lang="en-US" dirty="0" smtClean="0"/>
              <a:t>Extended feature model and 3 views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Related Work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Collaboration theories study</a:t>
            </a:r>
          </a:p>
          <a:p>
            <a:pPr lvl="1"/>
            <a:r>
              <a:rPr lang="en-US" dirty="0" smtClean="0"/>
              <a:t>Schmidt 92: a roadmap</a:t>
            </a:r>
          </a:p>
          <a:p>
            <a:pPr lvl="1"/>
            <a:r>
              <a:rPr lang="en-US" dirty="0" smtClean="0"/>
              <a:t>Core concepts for CSCW: awareness, coordination</a:t>
            </a:r>
          </a:p>
          <a:p>
            <a:endParaRPr lang="en-US" dirty="0" smtClean="0"/>
          </a:p>
          <a:p>
            <a:r>
              <a:rPr lang="en-US" dirty="0" smtClean="0"/>
              <a:t>Collaborative Ontology Construction</a:t>
            </a:r>
          </a:p>
          <a:p>
            <a:pPr lvl="1"/>
            <a:r>
              <a:rPr lang="en-US" dirty="0" err="1" smtClean="0"/>
              <a:t>Ontolingua</a:t>
            </a:r>
            <a:r>
              <a:rPr lang="en-US" dirty="0" smtClean="0"/>
              <a:t> Server (97)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OntoEdit</a:t>
            </a:r>
            <a:r>
              <a:rPr lang="en-US" dirty="0" smtClean="0"/>
              <a:t> (02): force locking</a:t>
            </a:r>
          </a:p>
          <a:p>
            <a:pPr lvl="1"/>
            <a:r>
              <a:rPr lang="en-US" dirty="0" err="1" smtClean="0"/>
              <a:t>Holsapple</a:t>
            </a:r>
            <a:r>
              <a:rPr lang="en-US" dirty="0" smtClean="0"/>
              <a:t> &amp; Joshi (02)</a:t>
            </a:r>
          </a:p>
          <a:p>
            <a:endParaRPr lang="en-US" dirty="0" smtClean="0"/>
          </a:p>
          <a:p>
            <a:r>
              <a:rPr lang="en-US" dirty="0" smtClean="0"/>
              <a:t>Almost all collaboration systems neglect divergence among users, because they don’t need to capture variability in their products</a:t>
            </a:r>
          </a:p>
          <a:p>
            <a:endParaRPr lang="en-US" dirty="0" smtClean="0"/>
          </a:p>
          <a:p>
            <a:r>
              <a:rPr lang="en-US" dirty="0" smtClean="0"/>
              <a:t>Feature modeling</a:t>
            </a:r>
          </a:p>
          <a:p>
            <a:pPr lvl="1"/>
            <a:r>
              <a:rPr lang="en-US" dirty="0" smtClean="0"/>
              <a:t>no one has explicitly incorporated “collaboration” in the process of </a:t>
            </a:r>
            <a:r>
              <a:rPr lang="en-US" dirty="0" smtClean="0">
                <a:solidFill>
                  <a:srgbClr val="FF0000"/>
                </a:solidFill>
              </a:rPr>
              <a:t>construction,</a:t>
            </a:r>
          </a:p>
          <a:p>
            <a:pPr lvl="1"/>
            <a:r>
              <a:rPr lang="en-US" dirty="0" smtClean="0"/>
              <a:t>there are a few works on collaborative FM/SPL </a:t>
            </a:r>
            <a:r>
              <a:rPr lang="en-US" dirty="0" smtClean="0">
                <a:solidFill>
                  <a:srgbClr val="FF0000"/>
                </a:solidFill>
              </a:rPr>
              <a:t>configuration</a:t>
            </a:r>
            <a:r>
              <a:rPr lang="en-US" dirty="0" smtClean="0"/>
              <a:t>.  (Staged/multi-step  configuration)</a:t>
            </a:r>
          </a:p>
          <a:p>
            <a:pPr lvl="1"/>
            <a:r>
              <a:rPr lang="en-US" dirty="0" smtClean="0"/>
              <a:t>FM verification.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Preliminaries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model</a:t>
            </a:r>
          </a:p>
          <a:p>
            <a:pPr lvl="1"/>
            <a:r>
              <a:rPr lang="en-US" dirty="0" smtClean="0"/>
              <a:t>Meta-model (traditional)</a:t>
            </a:r>
          </a:p>
          <a:p>
            <a:pPr lvl="1"/>
            <a:r>
              <a:rPr lang="en-US" dirty="0" smtClean="0"/>
              <a:t>Verification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The Conceptual Model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4.1 Main Concepts</a:t>
            </a:r>
          </a:p>
          <a:p>
            <a:pPr lvl="1"/>
            <a:r>
              <a:rPr lang="en-US" dirty="0" smtClean="0"/>
              <a:t>A meta-model contains these concepts:</a:t>
            </a:r>
          </a:p>
          <a:p>
            <a:pPr lvl="2"/>
            <a:r>
              <a:rPr lang="en-US" dirty="0" smtClean="0"/>
              <a:t>FM (extended): Feature + Relationship</a:t>
            </a:r>
          </a:p>
          <a:p>
            <a:pPr lvl="2"/>
            <a:r>
              <a:rPr lang="en-US" dirty="0" smtClean="0"/>
              <a:t>View (3 views </a:t>
            </a:r>
            <a:r>
              <a:rPr lang="en-US" dirty="0" smtClean="0">
                <a:solidFill>
                  <a:srgbClr val="FF0000"/>
                </a:solidFill>
              </a:rPr>
              <a:t>for each user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User</a:t>
            </a:r>
          </a:p>
          <a:p>
            <a:r>
              <a:rPr lang="en-US" dirty="0" smtClean="0"/>
              <a:t>4.2 Operations on the Feature Model</a:t>
            </a:r>
          </a:p>
          <a:p>
            <a:pPr lvl="1"/>
            <a:r>
              <a:rPr lang="en-US" dirty="0" smtClean="0"/>
              <a:t>Create, Vote</a:t>
            </a:r>
          </a:p>
          <a:p>
            <a:pPr lvl="1"/>
            <a:r>
              <a:rPr lang="en-US" dirty="0" smtClean="0"/>
              <a:t>Implement modify/move/delete via the 2 operations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The Conceptual Model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4.3 Vote propagation rules</a:t>
            </a:r>
          </a:p>
          <a:p>
            <a:pPr lvl="1"/>
            <a:r>
              <a:rPr lang="en-US" sz="2400" dirty="0" smtClean="0"/>
              <a:t>5 rules</a:t>
            </a:r>
          </a:p>
          <a:p>
            <a:endParaRPr lang="en-US" sz="2800" dirty="0" smtClean="0"/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4.4 Views for each modeler</a:t>
            </a:r>
          </a:p>
          <a:p>
            <a:pPr lvl="1"/>
            <a:r>
              <a:rPr lang="en-US" sz="2400" dirty="0" smtClean="0"/>
              <a:t>A global view as a representation of the whole model</a:t>
            </a:r>
          </a:p>
          <a:p>
            <a:pPr lvl="1"/>
            <a:r>
              <a:rPr lang="en-US" sz="2400" dirty="0" smtClean="0"/>
              <a:t>A working view as a context of the modeler’s current work</a:t>
            </a:r>
          </a:p>
          <a:p>
            <a:pPr lvl="1"/>
            <a:r>
              <a:rPr lang="en-US" sz="2400" dirty="0" smtClean="0"/>
              <a:t>A personal view as a personal understanding of the domain</a:t>
            </a:r>
            <a:endParaRPr lang="en-US" dirty="0" smtClean="0"/>
          </a:p>
          <a:p>
            <a:pPr marL="971550" lvl="1" indent="-51435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The Collaboration Mechanism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5.1 </a:t>
            </a:r>
            <a:r>
              <a:rPr lang="en-US" dirty="0"/>
              <a:t>Overview </a:t>
            </a:r>
            <a:r>
              <a:rPr lang="en-US" dirty="0" smtClean="0"/>
              <a:t>of the mechanism</a:t>
            </a:r>
          </a:p>
          <a:p>
            <a:pPr lvl="1"/>
            <a:r>
              <a:rPr lang="en-US" dirty="0" smtClean="0"/>
              <a:t>A typical work process for a user</a:t>
            </a:r>
          </a:p>
          <a:p>
            <a:r>
              <a:rPr lang="en-US" dirty="0" smtClean="0"/>
              <a:t>5.2 Coordination of multiple users</a:t>
            </a:r>
          </a:p>
          <a:p>
            <a:pPr lvl="1"/>
            <a:r>
              <a:rPr lang="en-US" dirty="0" smtClean="0"/>
              <a:t>Feature-level coordination (what happens if multiple users are operating on the same feature)</a:t>
            </a:r>
          </a:p>
          <a:p>
            <a:pPr lvl="2"/>
            <a:r>
              <a:rPr lang="en-US" dirty="0" smtClean="0"/>
              <a:t>“False Deletion” problem</a:t>
            </a:r>
          </a:p>
          <a:p>
            <a:pPr lvl="3"/>
            <a:r>
              <a:rPr lang="en-US" dirty="0" smtClean="0"/>
              <a:t>A is working on feature F1 but hasn’t committed any operation yet</a:t>
            </a:r>
          </a:p>
          <a:p>
            <a:pPr lvl="3"/>
            <a:r>
              <a:rPr lang="en-US" dirty="0" smtClean="0"/>
              <a:t>Others’ votes lead to a “All-No” vote on F1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568</Words>
  <Application>Microsoft Office PowerPoint</Application>
  <PresentationFormat>全屏显示(4:3)</PresentationFormat>
  <Paragraphs>91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Collaborative Feature Modeling:  A Voting Based Approach with Divergence Tolerance and Consensus Facilitation  </vt:lpstr>
      <vt:lpstr>Outline</vt:lpstr>
      <vt:lpstr>1. Introduction</vt:lpstr>
      <vt:lpstr>1. Introduction</vt:lpstr>
      <vt:lpstr>2. Related Work</vt:lpstr>
      <vt:lpstr>3. Preliminaries</vt:lpstr>
      <vt:lpstr>4. The Conceptual Model</vt:lpstr>
      <vt:lpstr>4. The Conceptual Model</vt:lpstr>
      <vt:lpstr>5. The Collaboration Mechanism</vt:lpstr>
      <vt:lpstr>5. The Collaboration Mechanism </vt:lpstr>
      <vt:lpstr>5. The Process</vt:lpstr>
      <vt:lpstr>6. Tool Support and Case Study</vt:lpstr>
      <vt:lpstr>7. Conclusions and Future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Yi Li</dc:creator>
  <cp:lastModifiedBy>Yi Li</cp:lastModifiedBy>
  <cp:revision>34</cp:revision>
  <dcterms:created xsi:type="dcterms:W3CDTF">2010-01-07T07:00:52Z</dcterms:created>
  <dcterms:modified xsi:type="dcterms:W3CDTF">2010-01-20T13:18:07Z</dcterms:modified>
</cp:coreProperties>
</file>