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varScale="1">
        <p:scale>
          <a:sx n="128" d="100"/>
          <a:sy n="128" d="100"/>
        </p:scale>
        <p:origin x="183"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Mahdi" userId="0ecdcfbee806dcd9" providerId="LiveId" clId="{10CFFF1B-C7BA-49A9-BBA0-3AAC533BCEF6}"/>
    <pc:docChg chg="custSel modSld">
      <pc:chgData name="Fabian Mahdi" userId="0ecdcfbee806dcd9" providerId="LiveId" clId="{10CFFF1B-C7BA-49A9-BBA0-3AAC533BCEF6}" dt="2023-10-25T12:04:57.607" v="478" actId="5793"/>
      <pc:docMkLst>
        <pc:docMk/>
      </pc:docMkLst>
      <pc:sldChg chg="modSp mod">
        <pc:chgData name="Fabian Mahdi" userId="0ecdcfbee806dcd9" providerId="LiveId" clId="{10CFFF1B-C7BA-49A9-BBA0-3AAC533BCEF6}" dt="2023-10-25T12:02:45.417" v="466" actId="20577"/>
        <pc:sldMkLst>
          <pc:docMk/>
          <pc:sldMk cId="1881509882" sldId="261"/>
        </pc:sldMkLst>
        <pc:graphicFrameChg chg="modGraphic">
          <ac:chgData name="Fabian Mahdi" userId="0ecdcfbee806dcd9" providerId="LiveId" clId="{10CFFF1B-C7BA-49A9-BBA0-3AAC533BCEF6}" dt="2023-10-25T12:02:45.417" v="466" actId="20577"/>
          <ac:graphicFrameMkLst>
            <pc:docMk/>
            <pc:sldMk cId="1881509882" sldId="261"/>
            <ac:graphicFrameMk id="8" creationId="{731D0967-8056-B975-8881-46DED55A6A9A}"/>
          </ac:graphicFrameMkLst>
        </pc:graphicFrameChg>
      </pc:sldChg>
      <pc:sldChg chg="modSp mod">
        <pc:chgData name="Fabian Mahdi" userId="0ecdcfbee806dcd9" providerId="LiveId" clId="{10CFFF1B-C7BA-49A9-BBA0-3AAC533BCEF6}" dt="2023-10-25T12:04:57.607" v="478" actId="5793"/>
        <pc:sldMkLst>
          <pc:docMk/>
          <pc:sldMk cId="4260154491" sldId="264"/>
        </pc:sldMkLst>
        <pc:graphicFrameChg chg="modGraphic">
          <ac:chgData name="Fabian Mahdi" userId="0ecdcfbee806dcd9" providerId="LiveId" clId="{10CFFF1B-C7BA-49A9-BBA0-3AAC533BCEF6}" dt="2023-10-25T12:04:57.607" v="478" actId="5793"/>
          <ac:graphicFrameMkLst>
            <pc:docMk/>
            <pc:sldMk cId="4260154491" sldId="264"/>
            <ac:graphicFrameMk id="8" creationId="{85F9AEDF-D554-B3A6-F628-1864DEA33265}"/>
          </ac:graphicFrameMkLst>
        </pc:graphicFrameChg>
      </pc:sldChg>
      <pc:sldChg chg="modSp mod">
        <pc:chgData name="Fabian Mahdi" userId="0ecdcfbee806dcd9" providerId="LiveId" clId="{10CFFF1B-C7BA-49A9-BBA0-3AAC533BCEF6}" dt="2023-10-25T11:56:38.398" v="449" actId="20577"/>
        <pc:sldMkLst>
          <pc:docMk/>
          <pc:sldMk cId="4221326742" sldId="265"/>
        </pc:sldMkLst>
        <pc:graphicFrameChg chg="modGraphic">
          <ac:chgData name="Fabian Mahdi" userId="0ecdcfbee806dcd9" providerId="LiveId" clId="{10CFFF1B-C7BA-49A9-BBA0-3AAC533BCEF6}" dt="2023-10-25T11:56:38.398" v="449" actId="20577"/>
          <ac:graphicFrameMkLst>
            <pc:docMk/>
            <pc:sldMk cId="4221326742" sldId="265"/>
            <ac:graphicFrameMk id="3" creationId="{3DC80293-11D7-A446-9378-11BD6A38D4B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25.10.2023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solution-strategy" TargetMode="External"/><Relationship Id="rId2" Type="http://schemas.openxmlformats.org/officeDocument/2006/relationships/hyperlink" Target="https://docs.arc42.org/section-4/"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iking.michael-simons.eu/docs/index.html#section-design-decisions" TargetMode="External"/><Relationship Id="rId2" Type="http://schemas.openxmlformats.org/officeDocument/2006/relationships/hyperlink" Target="https://docs.arc42.org/section-9/"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arc42.org/examples/risk-htmlsc-1/" TargetMode="External"/><Relationship Id="rId2" Type="http://schemas.openxmlformats.org/officeDocument/2006/relationships/hyperlink" Target="https://docs.arc42.org/section-1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fontScale="90000"/>
          </a:bodyPr>
          <a:lstStyle/>
          <a:p>
            <a:r>
              <a:rPr lang="en-US" dirty="0"/>
              <a:t>Solutions, Decisions and Risks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Solution Strategy</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9AABE087-B7CE-3DE7-D0EE-9F2FE99CC12F}"/>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These decisions form the cornerstones for your architecture. They are the basis for many other detailed decisions or implementation rules.</a:t>
            </a:r>
          </a:p>
          <a:p>
            <a:pPr marL="0" indent="0">
              <a:buFont typeface="Arial" panose="020B0604020202020204" pitchFamily="34" charset="0"/>
              <a:buNone/>
            </a:pPr>
            <a:r>
              <a:rPr lang="en-US" sz="1200" dirty="0">
                <a:solidFill>
                  <a:schemeClr val="tx2"/>
                </a:solidFill>
              </a:rPr>
              <a:t>Define three goals/requirements and their architectural approach. The first approach must be the decision between a Monolith, Service-Oriented Architecture or Microservice approach.</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https://docs.arc42.org/section-4/</a:t>
            </a:r>
            <a:r>
              <a:rPr lang="en-US" sz="1200" dirty="0">
                <a:solidFill>
                  <a:schemeClr val="tx2"/>
                </a:solidFill>
              </a:rPr>
              <a:t> &amp; </a:t>
            </a:r>
            <a:r>
              <a:rPr lang="en-US" sz="1200" dirty="0">
                <a:solidFill>
                  <a:schemeClr val="tx2"/>
                </a:solidFill>
                <a:hlinkClick r:id="rId3"/>
              </a:rPr>
              <a:t>https://biking.michael-simons.eu/docs/index.html#section-solution-strategy</a:t>
            </a:r>
            <a:r>
              <a:rPr lang="en-US" sz="1200" dirty="0">
                <a:solidFill>
                  <a:schemeClr val="tx2"/>
                </a:solidFill>
              </a:rPr>
              <a:t> </a:t>
            </a:r>
          </a:p>
        </p:txBody>
      </p:sp>
      <p:graphicFrame>
        <p:nvGraphicFramePr>
          <p:cNvPr id="8" name="Table 7">
            <a:extLst>
              <a:ext uri="{FF2B5EF4-FFF2-40B4-BE49-F238E27FC236}">
                <a16:creationId xmlns:a16="http://schemas.microsoft.com/office/drawing/2014/main" id="{731D0967-8056-B975-8881-46DED55A6A9A}"/>
              </a:ext>
            </a:extLst>
          </p:cNvPr>
          <p:cNvGraphicFramePr>
            <a:graphicFrameLocks noGrp="1"/>
          </p:cNvGraphicFramePr>
          <p:nvPr>
            <p:extLst>
              <p:ext uri="{D42A27DB-BD31-4B8C-83A1-F6EECF244321}">
                <p14:modId xmlns:p14="http://schemas.microsoft.com/office/powerpoint/2010/main" val="3901575676"/>
              </p:ext>
            </p:extLst>
          </p:nvPr>
        </p:nvGraphicFramePr>
        <p:xfrm>
          <a:off x="179999" y="607500"/>
          <a:ext cx="8775319" cy="1483360"/>
        </p:xfrm>
        <a:graphic>
          <a:graphicData uri="http://schemas.openxmlformats.org/drawingml/2006/table">
            <a:tbl>
              <a:tblPr firstRow="1" bandRow="1">
                <a:tableStyleId>{5C22544A-7EE6-4342-B048-85BDC9FD1C3A}</a:tableStyleId>
              </a:tblPr>
              <a:tblGrid>
                <a:gridCol w="2585594">
                  <a:extLst>
                    <a:ext uri="{9D8B030D-6E8A-4147-A177-3AD203B41FA5}">
                      <a16:colId xmlns:a16="http://schemas.microsoft.com/office/drawing/2014/main" val="878654425"/>
                    </a:ext>
                  </a:extLst>
                </a:gridCol>
                <a:gridCol w="6189725">
                  <a:extLst>
                    <a:ext uri="{9D8B030D-6E8A-4147-A177-3AD203B41FA5}">
                      <a16:colId xmlns:a16="http://schemas.microsoft.com/office/drawing/2014/main" val="2853035927"/>
                    </a:ext>
                  </a:extLst>
                </a:gridCol>
              </a:tblGrid>
              <a:tr h="370840">
                <a:tc>
                  <a:txBody>
                    <a:bodyPr/>
                    <a:lstStyle/>
                    <a:p>
                      <a:r>
                        <a:rPr lang="en-US" dirty="0"/>
                        <a:t>Goal/Requirements</a:t>
                      </a:r>
                    </a:p>
                  </a:txBody>
                  <a:tcPr/>
                </a:tc>
                <a:tc>
                  <a:txBody>
                    <a:bodyPr/>
                    <a:lstStyle/>
                    <a:p>
                      <a:r>
                        <a:rPr lang="en-US" dirty="0"/>
                        <a:t>Architectural Approach</a:t>
                      </a:r>
                    </a:p>
                  </a:txBody>
                  <a:tcPr/>
                </a:tc>
                <a:extLst>
                  <a:ext uri="{0D108BD9-81ED-4DB2-BD59-A6C34878D82A}">
                    <a16:rowId xmlns:a16="http://schemas.microsoft.com/office/drawing/2014/main" val="2692723897"/>
                  </a:ext>
                </a:extLst>
              </a:tr>
              <a:tr h="370840">
                <a:tc>
                  <a:txBody>
                    <a:bodyPr/>
                    <a:lstStyle/>
                    <a:p>
                      <a:r>
                        <a:rPr lang="en-US" dirty="0" err="1"/>
                        <a:t>Einfach</a:t>
                      </a:r>
                      <a:r>
                        <a:rPr lang="en-US" dirty="0"/>
                        <a:t> </a:t>
                      </a:r>
                      <a:r>
                        <a:rPr lang="en-US" dirty="0" err="1"/>
                        <a:t>Wartbar</a:t>
                      </a:r>
                      <a:r>
                        <a:rPr lang="en-US" dirty="0"/>
                        <a:t>/</a:t>
                      </a:r>
                      <a:r>
                        <a:rPr lang="en-US" dirty="0" err="1"/>
                        <a:t>Erweiterbar</a:t>
                      </a:r>
                      <a:endParaRPr lang="en-US" dirty="0"/>
                    </a:p>
                  </a:txBody>
                  <a:tcPr/>
                </a:tc>
                <a:tc>
                  <a:txBody>
                    <a:bodyPr/>
                    <a:lstStyle/>
                    <a:p>
                      <a:r>
                        <a:rPr lang="en-US" dirty="0"/>
                        <a:t>SOA</a:t>
                      </a:r>
                    </a:p>
                  </a:txBody>
                  <a:tcPr/>
                </a:tc>
                <a:extLst>
                  <a:ext uri="{0D108BD9-81ED-4DB2-BD59-A6C34878D82A}">
                    <a16:rowId xmlns:a16="http://schemas.microsoft.com/office/drawing/2014/main" val="1989752836"/>
                  </a:ext>
                </a:extLst>
              </a:tr>
              <a:tr h="370840">
                <a:tc>
                  <a:txBody>
                    <a:bodyPr/>
                    <a:lstStyle/>
                    <a:p>
                      <a:r>
                        <a:rPr lang="en-US" dirty="0"/>
                        <a:t>24/7 </a:t>
                      </a:r>
                      <a:r>
                        <a:rPr lang="en-US" dirty="0" err="1"/>
                        <a:t>erreichbar</a:t>
                      </a:r>
                      <a:endParaRPr lang="en-US" dirty="0"/>
                    </a:p>
                  </a:txBody>
                  <a:tcPr/>
                </a:tc>
                <a:tc>
                  <a:txBody>
                    <a:bodyPr/>
                    <a:lstStyle/>
                    <a:p>
                      <a:r>
                        <a:rPr lang="en-US" dirty="0"/>
                        <a:t>Backup (</a:t>
                      </a:r>
                      <a:r>
                        <a:rPr lang="en-US" dirty="0" err="1"/>
                        <a:t>wird</a:t>
                      </a:r>
                      <a:r>
                        <a:rPr lang="en-US" dirty="0"/>
                        <a:t> am </a:t>
                      </a:r>
                      <a:r>
                        <a:rPr lang="en-US" dirty="0" err="1"/>
                        <a:t>neuesten</a:t>
                      </a:r>
                      <a:r>
                        <a:rPr lang="en-US" dirty="0"/>
                        <a:t> Stand </a:t>
                      </a:r>
                      <a:r>
                        <a:rPr lang="en-US" dirty="0" err="1"/>
                        <a:t>gehalten</a:t>
                      </a:r>
                      <a:r>
                        <a:rPr lang="en-US" dirty="0"/>
                        <a:t>), </a:t>
                      </a:r>
                      <a:r>
                        <a:rPr lang="en-US" dirty="0" err="1"/>
                        <a:t>übernimmt</a:t>
                      </a:r>
                      <a:r>
                        <a:rPr lang="en-US" dirty="0"/>
                        <a:t> </a:t>
                      </a:r>
                      <a:r>
                        <a:rPr lang="en-US" dirty="0" err="1"/>
                        <a:t>im</a:t>
                      </a:r>
                      <a:r>
                        <a:rPr lang="en-US" dirty="0"/>
                        <a:t> </a:t>
                      </a:r>
                      <a:r>
                        <a:rPr lang="en-US" dirty="0" err="1"/>
                        <a:t>Problemfall</a:t>
                      </a:r>
                      <a:endParaRPr lang="en-US" dirty="0"/>
                    </a:p>
                  </a:txBody>
                  <a:tcPr/>
                </a:tc>
                <a:extLst>
                  <a:ext uri="{0D108BD9-81ED-4DB2-BD59-A6C34878D82A}">
                    <a16:rowId xmlns:a16="http://schemas.microsoft.com/office/drawing/2014/main" val="1183577803"/>
                  </a:ext>
                </a:extLst>
              </a:tr>
              <a:tr h="370840">
                <a:tc>
                  <a:txBody>
                    <a:bodyPr/>
                    <a:lstStyle/>
                    <a:p>
                      <a:r>
                        <a:rPr lang="en-US" dirty="0"/>
                        <a:t>Security / Authentication</a:t>
                      </a:r>
                    </a:p>
                  </a:txBody>
                  <a:tcPr/>
                </a:tc>
                <a:tc>
                  <a:txBody>
                    <a:bodyPr/>
                    <a:lstStyle/>
                    <a:p>
                      <a:r>
                        <a:rPr lang="en-US" dirty="0"/>
                        <a:t>LDAP Server </a:t>
                      </a:r>
                      <a:r>
                        <a:rPr lang="en-US" dirty="0" err="1"/>
                        <a:t>zur</a:t>
                      </a:r>
                      <a:r>
                        <a:rPr lang="en-US" dirty="0"/>
                        <a:t> </a:t>
                      </a:r>
                      <a:r>
                        <a:rPr lang="en-US" dirty="0" err="1"/>
                        <a:t>Authentifizierung</a:t>
                      </a:r>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Architecture 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sp>
        <p:nvSpPr>
          <p:cNvPr id="3" name="Textplatzhalter 6">
            <a:extLst>
              <a:ext uri="{FF2B5EF4-FFF2-40B4-BE49-F238E27FC236}">
                <a16:creationId xmlns:a16="http://schemas.microsoft.com/office/drawing/2014/main" id="{C24D457D-5EB1-6B00-E191-180EBAE91817}"/>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Stakeholders of your system should be able to comprehend and retrace your decisions.</a:t>
            </a:r>
          </a:p>
          <a:p>
            <a:pPr marL="0" indent="0">
              <a:buFont typeface="Arial" panose="020B0604020202020204" pitchFamily="34" charset="0"/>
              <a:buNone/>
            </a:pPr>
            <a:r>
              <a:rPr lang="en-US" sz="1200" dirty="0">
                <a:solidFill>
                  <a:schemeClr val="tx2"/>
                </a:solidFill>
              </a:rPr>
              <a:t>Define three important, expensive, large scale or risky architecture decisions including rationales. With “decisions” we mean selecting one alternative based on given criteria.</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https://docs.arc42.org/section-9/</a:t>
            </a:r>
            <a:r>
              <a:rPr lang="en-US" sz="1200" dirty="0">
                <a:solidFill>
                  <a:schemeClr val="tx2"/>
                </a:solidFill>
              </a:rPr>
              <a:t> &amp; </a:t>
            </a:r>
            <a:r>
              <a:rPr lang="en-US" sz="1200" dirty="0">
                <a:solidFill>
                  <a:schemeClr val="tx2"/>
                </a:solidFill>
                <a:hlinkClick r:id="rId3"/>
              </a:rPr>
              <a:t>https://biking.michael-simons.eu/docs/index.html#section-design-decisions</a:t>
            </a:r>
            <a:r>
              <a:rPr lang="en-US" sz="1200" dirty="0">
                <a:solidFill>
                  <a:schemeClr val="tx2"/>
                </a:solidFill>
              </a:rPr>
              <a:t> </a:t>
            </a:r>
          </a:p>
        </p:txBody>
      </p:sp>
      <p:graphicFrame>
        <p:nvGraphicFramePr>
          <p:cNvPr id="8" name="Table 7">
            <a:extLst>
              <a:ext uri="{FF2B5EF4-FFF2-40B4-BE49-F238E27FC236}">
                <a16:creationId xmlns:a16="http://schemas.microsoft.com/office/drawing/2014/main" id="{85F9AEDF-D554-B3A6-F628-1864DEA33265}"/>
              </a:ext>
            </a:extLst>
          </p:cNvPr>
          <p:cNvGraphicFramePr>
            <a:graphicFrameLocks noGrp="1"/>
          </p:cNvGraphicFramePr>
          <p:nvPr>
            <p:extLst>
              <p:ext uri="{D42A27DB-BD31-4B8C-83A1-F6EECF244321}">
                <p14:modId xmlns:p14="http://schemas.microsoft.com/office/powerpoint/2010/main" val="2411138140"/>
              </p:ext>
            </p:extLst>
          </p:nvPr>
        </p:nvGraphicFramePr>
        <p:xfrm>
          <a:off x="179999" y="607500"/>
          <a:ext cx="8775318" cy="1879600"/>
        </p:xfrm>
        <a:graphic>
          <a:graphicData uri="http://schemas.openxmlformats.org/drawingml/2006/table">
            <a:tbl>
              <a:tblPr firstRow="1" bandRow="1">
                <a:tableStyleId>{5C22544A-7EE6-4342-B048-85BDC9FD1C3A}</a:tableStyleId>
              </a:tblPr>
              <a:tblGrid>
                <a:gridCol w="2455251">
                  <a:extLst>
                    <a:ext uri="{9D8B030D-6E8A-4147-A177-3AD203B41FA5}">
                      <a16:colId xmlns:a16="http://schemas.microsoft.com/office/drawing/2014/main" val="878654425"/>
                    </a:ext>
                  </a:extLst>
                </a:gridCol>
                <a:gridCol w="2997200">
                  <a:extLst>
                    <a:ext uri="{9D8B030D-6E8A-4147-A177-3AD203B41FA5}">
                      <a16:colId xmlns:a16="http://schemas.microsoft.com/office/drawing/2014/main" val="2853035927"/>
                    </a:ext>
                  </a:extLst>
                </a:gridCol>
                <a:gridCol w="3322867">
                  <a:extLst>
                    <a:ext uri="{9D8B030D-6E8A-4147-A177-3AD203B41FA5}">
                      <a16:colId xmlns:a16="http://schemas.microsoft.com/office/drawing/2014/main" val="886232727"/>
                    </a:ext>
                  </a:extLst>
                </a:gridCol>
              </a:tblGrid>
              <a:tr h="370840">
                <a:tc>
                  <a:txBody>
                    <a:bodyPr/>
                    <a:lstStyle/>
                    <a:p>
                      <a:r>
                        <a:rPr lang="en-US" dirty="0"/>
                        <a:t>Problem</a:t>
                      </a:r>
                    </a:p>
                  </a:txBody>
                  <a:tcPr/>
                </a:tc>
                <a:tc>
                  <a:txBody>
                    <a:bodyPr/>
                    <a:lstStyle/>
                    <a:p>
                      <a:r>
                        <a:rPr lang="en-US" dirty="0"/>
                        <a:t>Considered Alternatives</a:t>
                      </a:r>
                    </a:p>
                  </a:txBody>
                  <a:tcPr/>
                </a:tc>
                <a:tc>
                  <a:txBody>
                    <a:bodyPr/>
                    <a:lstStyle/>
                    <a:p>
                      <a:r>
                        <a:rPr lang="en-US" dirty="0"/>
                        <a:t>Decision</a:t>
                      </a:r>
                    </a:p>
                  </a:txBody>
                  <a:tcPr/>
                </a:tc>
                <a:extLst>
                  <a:ext uri="{0D108BD9-81ED-4DB2-BD59-A6C34878D82A}">
                    <a16:rowId xmlns:a16="http://schemas.microsoft.com/office/drawing/2014/main" val="2692723897"/>
                  </a:ext>
                </a:extLst>
              </a:tr>
              <a:tr h="370840">
                <a:tc>
                  <a:txBody>
                    <a:bodyPr/>
                    <a:lstStyle/>
                    <a:p>
                      <a:r>
                        <a:rPr lang="en-US" dirty="0" err="1"/>
                        <a:t>Speichern</a:t>
                      </a:r>
                      <a:r>
                        <a:rPr lang="en-US" dirty="0"/>
                        <a:t> von </a:t>
                      </a:r>
                      <a:r>
                        <a:rPr lang="en-US" dirty="0" err="1"/>
                        <a:t>großen</a:t>
                      </a:r>
                      <a:r>
                        <a:rPr lang="en-US" dirty="0"/>
                        <a:t> </a:t>
                      </a:r>
                      <a:r>
                        <a:rPr lang="en-US" dirty="0" err="1"/>
                        <a:t>Datenmengen</a:t>
                      </a:r>
                      <a:endParaRPr lang="en-US" dirty="0"/>
                    </a:p>
                  </a:txBody>
                  <a:tcPr/>
                </a:tc>
                <a:tc>
                  <a:txBody>
                    <a:bodyPr/>
                    <a:lstStyle/>
                    <a:p>
                      <a:r>
                        <a:rPr lang="en-US" dirty="0"/>
                        <a:t>File system</a:t>
                      </a:r>
                    </a:p>
                  </a:txBody>
                  <a:tcPr/>
                </a:tc>
                <a:tc>
                  <a:txBody>
                    <a:bodyPr/>
                    <a:lstStyle/>
                    <a:p>
                      <a:r>
                        <a:rPr lang="en-US" dirty="0"/>
                        <a:t>Blob Cloud Storage</a:t>
                      </a:r>
                    </a:p>
                  </a:txBody>
                  <a:tcPr/>
                </a:tc>
                <a:extLst>
                  <a:ext uri="{0D108BD9-81ED-4DB2-BD59-A6C34878D82A}">
                    <a16:rowId xmlns:a16="http://schemas.microsoft.com/office/drawing/2014/main" val="1989752836"/>
                  </a:ext>
                </a:extLst>
              </a:tr>
              <a:tr h="370840">
                <a:tc>
                  <a:txBody>
                    <a:bodyPr/>
                    <a:lstStyle/>
                    <a:p>
                      <a:r>
                        <a:rPr lang="en-US" dirty="0"/>
                        <a:t>Scalable</a:t>
                      </a:r>
                    </a:p>
                  </a:txBody>
                  <a:tcPr/>
                </a:tc>
                <a:tc>
                  <a:txBody>
                    <a:bodyPr/>
                    <a:lstStyle/>
                    <a:p>
                      <a:r>
                        <a:rPr lang="en-US" dirty="0"/>
                        <a:t>-</a:t>
                      </a:r>
                    </a:p>
                  </a:txBody>
                  <a:tcPr/>
                </a:tc>
                <a:tc>
                  <a:txBody>
                    <a:bodyPr/>
                    <a:lstStyle/>
                    <a:p>
                      <a:r>
                        <a:rPr lang="en-US" dirty="0" err="1"/>
                        <a:t>Implementierung</a:t>
                      </a:r>
                      <a:r>
                        <a:rPr lang="en-US" dirty="0"/>
                        <a:t> </a:t>
                      </a:r>
                      <a:r>
                        <a:rPr lang="en-US" dirty="0" err="1"/>
                        <a:t>als</a:t>
                      </a:r>
                      <a:r>
                        <a:rPr lang="en-US" dirty="0"/>
                        <a:t> REST API (horizontal </a:t>
                      </a:r>
                      <a:r>
                        <a:rPr lang="en-US" dirty="0" err="1"/>
                        <a:t>Skalierbar</a:t>
                      </a:r>
                      <a:r>
                        <a:rPr lang="en-US" dirty="0"/>
                        <a:t>)</a:t>
                      </a:r>
                    </a:p>
                  </a:txBody>
                  <a:tcPr/>
                </a:tc>
                <a:extLst>
                  <a:ext uri="{0D108BD9-81ED-4DB2-BD59-A6C34878D82A}">
                    <a16:rowId xmlns:a16="http://schemas.microsoft.com/office/drawing/2014/main" val="1183577803"/>
                  </a:ext>
                </a:extLst>
              </a:tr>
              <a:tr h="370840">
                <a:tc>
                  <a:txBody>
                    <a:bodyPr/>
                    <a:lstStyle/>
                    <a:p>
                      <a:r>
                        <a:rPr lang="en-US" dirty="0" err="1"/>
                        <a:t>Ändern</a:t>
                      </a:r>
                      <a:r>
                        <a:rPr lang="en-US" dirty="0"/>
                        <a:t> des Schemas von </a:t>
                      </a:r>
                      <a:r>
                        <a:rPr lang="en-US" dirty="0" err="1"/>
                        <a:t>benötigten</a:t>
                      </a:r>
                      <a:r>
                        <a:rPr lang="en-US" dirty="0"/>
                        <a:t> </a:t>
                      </a:r>
                      <a:r>
                        <a:rPr lang="en-US" dirty="0" err="1"/>
                        <a:t>Userdaten</a:t>
                      </a:r>
                      <a:endParaRPr lang="en-US" dirty="0"/>
                    </a:p>
                  </a:txBody>
                  <a:tcPr/>
                </a:tc>
                <a:tc>
                  <a:txBody>
                    <a:bodyPr/>
                    <a:lstStyle/>
                    <a:p>
                      <a:r>
                        <a:rPr lang="en-US" dirty="0"/>
                        <a:t>Relational SQL database</a:t>
                      </a:r>
                    </a:p>
                  </a:txBody>
                  <a:tcPr/>
                </a:tc>
                <a:tc>
                  <a:txBody>
                    <a:bodyPr/>
                    <a:lstStyle/>
                    <a:p>
                      <a:r>
                        <a:rPr lang="en-US" dirty="0"/>
                        <a:t>NoSQL database</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6015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Risks and Technical Debt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BE07B452-8C72-079E-20E6-5F0646EAD70D}"/>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This should be your motto for systematic detection and evaluation of risks and technical debts in the architecture, which will be needed by management stakeholders (e.g. project managers, product owners) as part of the overall risk analysis and measurement planning.</a:t>
            </a:r>
          </a:p>
          <a:p>
            <a:pPr marL="0" indent="0">
              <a:buFont typeface="Arial" panose="020B0604020202020204" pitchFamily="34" charset="0"/>
              <a:buNone/>
            </a:pPr>
            <a:r>
              <a:rPr lang="en-US" sz="1200" dirty="0">
                <a:solidFill>
                  <a:schemeClr val="tx2"/>
                </a:solidFill>
              </a:rPr>
              <a:t>Define three risks and/or technical debts, probably including suggested measures to minimize, mitigate or avoid risks or reduce technical debts.</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https://docs.arc42.org/section-11/</a:t>
            </a:r>
            <a:r>
              <a:rPr lang="en-US" sz="1200" dirty="0">
                <a:solidFill>
                  <a:schemeClr val="tx2"/>
                </a:solidFill>
              </a:rPr>
              <a:t> &amp; </a:t>
            </a:r>
            <a:r>
              <a:rPr lang="en-US" sz="1200" dirty="0">
                <a:solidFill>
                  <a:schemeClr val="tx2"/>
                </a:solidFill>
                <a:hlinkClick r:id="rId3"/>
              </a:rPr>
              <a:t>https://docs.arc42.org/examples/risk-htmlsc-1/</a:t>
            </a:r>
            <a:r>
              <a:rPr lang="en-US" sz="1200" dirty="0">
                <a:solidFill>
                  <a:schemeClr val="tx2"/>
                </a:solidFill>
              </a:rPr>
              <a:t> </a:t>
            </a:r>
          </a:p>
        </p:txBody>
      </p:sp>
      <p:graphicFrame>
        <p:nvGraphicFramePr>
          <p:cNvPr id="3" name="Table 2">
            <a:extLst>
              <a:ext uri="{FF2B5EF4-FFF2-40B4-BE49-F238E27FC236}">
                <a16:creationId xmlns:a16="http://schemas.microsoft.com/office/drawing/2014/main" id="{3DC80293-11D7-A446-9378-11BD6A38D4B5}"/>
              </a:ext>
            </a:extLst>
          </p:cNvPr>
          <p:cNvGraphicFramePr>
            <a:graphicFrameLocks noGrp="1"/>
          </p:cNvGraphicFramePr>
          <p:nvPr>
            <p:extLst>
              <p:ext uri="{D42A27DB-BD31-4B8C-83A1-F6EECF244321}">
                <p14:modId xmlns:p14="http://schemas.microsoft.com/office/powerpoint/2010/main" val="2987226150"/>
              </p:ext>
            </p:extLst>
          </p:nvPr>
        </p:nvGraphicFramePr>
        <p:xfrm>
          <a:off x="179999" y="607500"/>
          <a:ext cx="8775319" cy="1483360"/>
        </p:xfrm>
        <a:graphic>
          <a:graphicData uri="http://schemas.openxmlformats.org/drawingml/2006/table">
            <a:tbl>
              <a:tblPr firstRow="1" bandRow="1">
                <a:tableStyleId>{5C22544A-7EE6-4342-B048-85BDC9FD1C3A}</a:tableStyleId>
              </a:tblPr>
              <a:tblGrid>
                <a:gridCol w="2932693">
                  <a:extLst>
                    <a:ext uri="{9D8B030D-6E8A-4147-A177-3AD203B41FA5}">
                      <a16:colId xmlns:a16="http://schemas.microsoft.com/office/drawing/2014/main" val="878654425"/>
                    </a:ext>
                  </a:extLst>
                </a:gridCol>
                <a:gridCol w="5842626">
                  <a:extLst>
                    <a:ext uri="{9D8B030D-6E8A-4147-A177-3AD203B41FA5}">
                      <a16:colId xmlns:a16="http://schemas.microsoft.com/office/drawing/2014/main" val="2853035927"/>
                    </a:ext>
                  </a:extLst>
                </a:gridCol>
              </a:tblGrid>
              <a:tr h="370840">
                <a:tc>
                  <a:txBody>
                    <a:bodyPr/>
                    <a:lstStyle/>
                    <a:p>
                      <a:r>
                        <a:rPr lang="en-US" dirty="0"/>
                        <a:t>Risk/Technical Debt</a:t>
                      </a:r>
                    </a:p>
                  </a:txBody>
                  <a:tcPr/>
                </a:tc>
                <a:tc>
                  <a:txBody>
                    <a:bodyPr/>
                    <a:lstStyle/>
                    <a:p>
                      <a:r>
                        <a:rPr lang="en-US" dirty="0"/>
                        <a:t>Description</a:t>
                      </a:r>
                    </a:p>
                  </a:txBody>
                  <a:tcPr/>
                </a:tc>
                <a:extLst>
                  <a:ext uri="{0D108BD9-81ED-4DB2-BD59-A6C34878D82A}">
                    <a16:rowId xmlns:a16="http://schemas.microsoft.com/office/drawing/2014/main" val="2692723897"/>
                  </a:ext>
                </a:extLst>
              </a:tr>
              <a:tr h="370840">
                <a:tc>
                  <a:txBody>
                    <a:bodyPr/>
                    <a:lstStyle/>
                    <a:p>
                      <a:r>
                        <a:rPr lang="en-US" dirty="0" err="1"/>
                        <a:t>Abhängigkeit</a:t>
                      </a:r>
                      <a:r>
                        <a:rPr lang="en-US" dirty="0"/>
                        <a:t> von </a:t>
                      </a:r>
                      <a:r>
                        <a:rPr lang="en-US" dirty="0" err="1"/>
                        <a:t>Dritten</a:t>
                      </a:r>
                      <a:endParaRPr lang="en-US" dirty="0"/>
                    </a:p>
                  </a:txBody>
                  <a:tcPr/>
                </a:tc>
                <a:tc>
                  <a:txBody>
                    <a:bodyPr/>
                    <a:lstStyle/>
                    <a:p>
                      <a:r>
                        <a:rPr lang="en-US" dirty="0" err="1"/>
                        <a:t>Cloudprovider</a:t>
                      </a:r>
                      <a:r>
                        <a:rPr lang="en-US" dirty="0"/>
                        <a:t> </a:t>
                      </a:r>
                      <a:r>
                        <a:rPr lang="en-US" dirty="0" err="1"/>
                        <a:t>fällt</a:t>
                      </a:r>
                      <a:r>
                        <a:rPr lang="en-US" dirty="0"/>
                        <a:t> </a:t>
                      </a:r>
                      <a:r>
                        <a:rPr lang="en-US" dirty="0" err="1"/>
                        <a:t>aus</a:t>
                      </a:r>
                      <a:endParaRPr lang="en-US" dirty="0"/>
                    </a:p>
                  </a:txBody>
                  <a:tcPr/>
                </a:tc>
                <a:extLst>
                  <a:ext uri="{0D108BD9-81ED-4DB2-BD59-A6C34878D82A}">
                    <a16:rowId xmlns:a16="http://schemas.microsoft.com/office/drawing/2014/main" val="1989752836"/>
                  </a:ext>
                </a:extLst>
              </a:tr>
              <a:tr h="370840">
                <a:tc>
                  <a:txBody>
                    <a:bodyPr/>
                    <a:lstStyle/>
                    <a:p>
                      <a:r>
                        <a:rPr lang="en-US" dirty="0" err="1"/>
                        <a:t>Variierende</a:t>
                      </a:r>
                      <a:r>
                        <a:rPr lang="en-US" dirty="0"/>
                        <a:t> </a:t>
                      </a:r>
                      <a:r>
                        <a:rPr lang="en-US" dirty="0" err="1"/>
                        <a:t>Kosten</a:t>
                      </a:r>
                      <a:endParaRPr lang="en-US" dirty="0"/>
                    </a:p>
                  </a:txBody>
                  <a:tcPr/>
                </a:tc>
                <a:tc>
                  <a:txBody>
                    <a:bodyPr/>
                    <a:lstStyle/>
                    <a:p>
                      <a:r>
                        <a:rPr lang="en-US" dirty="0" err="1"/>
                        <a:t>Abhängig</a:t>
                      </a:r>
                      <a:r>
                        <a:rPr lang="en-US" dirty="0"/>
                        <a:t> von </a:t>
                      </a:r>
                      <a:r>
                        <a:rPr lang="en-US" dirty="0" err="1"/>
                        <a:t>Cloudprovidern</a:t>
                      </a:r>
                      <a:endParaRPr lang="en-US" dirty="0"/>
                    </a:p>
                  </a:txBody>
                  <a:tcPr/>
                </a:tc>
                <a:extLst>
                  <a:ext uri="{0D108BD9-81ED-4DB2-BD59-A6C34878D82A}">
                    <a16:rowId xmlns:a16="http://schemas.microsoft.com/office/drawing/2014/main" val="1183577803"/>
                  </a:ext>
                </a:extLst>
              </a:tr>
              <a:tr h="370840">
                <a:tc>
                  <a:txBody>
                    <a:bodyPr/>
                    <a:lstStyle/>
                    <a:p>
                      <a:r>
                        <a:rPr lang="en-US" dirty="0" err="1"/>
                        <a:t>Behandlung</a:t>
                      </a:r>
                      <a:r>
                        <a:rPr lang="en-US" dirty="0"/>
                        <a:t> von </a:t>
                      </a:r>
                      <a:r>
                        <a:rPr lang="en-US" dirty="0" err="1"/>
                        <a:t>sensiblen</a:t>
                      </a:r>
                      <a:r>
                        <a:rPr lang="en-US" dirty="0"/>
                        <a:t> </a:t>
                      </a:r>
                      <a:r>
                        <a:rPr lang="en-US" dirty="0" err="1"/>
                        <a:t>Daten</a:t>
                      </a:r>
                      <a:endParaRPr lang="en-US" dirty="0"/>
                    </a:p>
                  </a:txBody>
                  <a:tcPr/>
                </a:tc>
                <a:tc>
                  <a:txBody>
                    <a:bodyPr/>
                    <a:lstStyle/>
                    <a:p>
                      <a:r>
                        <a:rPr lang="en-US" dirty="0" err="1"/>
                        <a:t>Passwörter</a:t>
                      </a:r>
                      <a:r>
                        <a:rPr lang="en-US" dirty="0"/>
                        <a:t>/</a:t>
                      </a:r>
                      <a:r>
                        <a:rPr lang="en-US" dirty="0" err="1"/>
                        <a:t>Prüfungsunterlagen</a:t>
                      </a:r>
                      <a:r>
                        <a:rPr lang="en-US" dirty="0"/>
                        <a:t> </a:t>
                      </a:r>
                      <a:r>
                        <a:rPr lang="en-US" dirty="0" err="1"/>
                        <a:t>abspeichern</a:t>
                      </a:r>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2132674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358</Words>
  <Application>Microsoft Office PowerPoint</Application>
  <PresentationFormat>Bildschirmpräsentation (16:9)</PresentationFormat>
  <Paragraphs>48</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Solutions, Decisions and Risks</vt:lpstr>
      <vt:lpstr>Solution Strategy</vt:lpstr>
      <vt:lpstr>Architecture Decisions</vt:lpstr>
      <vt:lpstr>Risks and Technical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Fabian Mahdi</cp:lastModifiedBy>
  <cp:revision>7</cp:revision>
  <dcterms:created xsi:type="dcterms:W3CDTF">2022-06-08T12:45:54Z</dcterms:created>
  <dcterms:modified xsi:type="dcterms:W3CDTF">2023-10-25T12:05:07Z</dcterms:modified>
</cp:coreProperties>
</file>