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handoutMasterIdLst>
    <p:handoutMasterId r:id="rId7"/>
  </p:handoutMasterIdLst>
  <p:sldIdLst>
    <p:sldId id="263" r:id="rId2"/>
    <p:sldId id="261" r:id="rId3"/>
    <p:sldId id="265" r:id="rId4"/>
    <p:sldId id="264" r:id="rId5"/>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96"/>
    <a:srgbClr val="72777A"/>
    <a:srgbClr val="8B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652" autoAdjust="0"/>
  </p:normalViewPr>
  <p:slideViewPr>
    <p:cSldViewPr snapToGrid="0">
      <p:cViewPr varScale="1">
        <p:scale>
          <a:sx n="128" d="100"/>
          <a:sy n="128" d="100"/>
        </p:scale>
        <p:origin x="183"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0" d="100"/>
          <a:sy n="70" d="100"/>
        </p:scale>
        <p:origin x="251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7B9070-9281-4B15-842B-9B135EE24603}" type="datetimeFigureOut">
              <a:rPr lang="de-AT" smtClean="0"/>
              <a:t>20.10.2023</a:t>
            </a:fld>
            <a:endParaRPr lang="de-AT"/>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7FC8AE-2100-403C-A265-5E8967C6F3BC}" type="slidenum">
              <a:rPr lang="de-AT" smtClean="0"/>
              <a:t>‹Nr.›</a:t>
            </a:fld>
            <a:endParaRPr lang="de-AT"/>
          </a:p>
        </p:txBody>
      </p:sp>
    </p:spTree>
    <p:extLst>
      <p:ext uri="{BB962C8B-B14F-4D97-AF65-F5344CB8AC3E}">
        <p14:creationId xmlns:p14="http://schemas.microsoft.com/office/powerpoint/2010/main" val="30652336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3A4CAD-2332-440A-B5F3-F5F26A7FAEC2}" type="datetimeFigureOut">
              <a:rPr lang="en-US" smtClean="0"/>
              <a:t>10/20/2023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FE4289-A74F-4222-9B90-D9BDCFD3E13B}" type="slidenum">
              <a:rPr lang="en-US" smtClean="0"/>
              <a:t>‹Nr.›</a:t>
            </a:fld>
            <a:endParaRPr lang="en-US"/>
          </a:p>
        </p:txBody>
      </p:sp>
    </p:spTree>
    <p:extLst>
      <p:ext uri="{BB962C8B-B14F-4D97-AF65-F5344CB8AC3E}">
        <p14:creationId xmlns:p14="http://schemas.microsoft.com/office/powerpoint/2010/main" val="3349702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Foto Technikum Ta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EC87-611C-4FE7-801A-2BABE5B2689B}"/>
              </a:ext>
            </a:extLst>
          </p:cNvPr>
          <p:cNvSpPr>
            <a:spLocks noGrp="1"/>
          </p:cNvSpPr>
          <p:nvPr>
            <p:ph type="title" hasCustomPrompt="1"/>
          </p:nvPr>
        </p:nvSpPr>
        <p:spPr>
          <a:xfrm>
            <a:off x="3128963" y="3599414"/>
            <a:ext cx="5897562" cy="439153"/>
          </a:xfrm>
        </p:spPr>
        <p:txBody>
          <a:bodyPr/>
          <a:lstStyle>
            <a:lvl1pPr>
              <a:defRPr>
                <a:solidFill>
                  <a:schemeClr val="bg1"/>
                </a:solidFill>
                <a:highlight>
                  <a:srgbClr val="005A96"/>
                </a:highlight>
              </a:defRPr>
            </a:lvl1pPr>
          </a:lstStyle>
          <a:p>
            <a:r>
              <a:rPr lang="en-US" dirty="0" err="1"/>
              <a:t>Titel</a:t>
            </a:r>
            <a:endParaRPr lang="en-GB" dirty="0"/>
          </a:p>
        </p:txBody>
      </p:sp>
      <p:sp>
        <p:nvSpPr>
          <p:cNvPr id="5" name="Text Placeholder 4">
            <a:extLst>
              <a:ext uri="{FF2B5EF4-FFF2-40B4-BE49-F238E27FC236}">
                <a16:creationId xmlns:a16="http://schemas.microsoft.com/office/drawing/2014/main" id="{EE5C50F5-E4A6-49CB-8F10-BB04F428948E}"/>
              </a:ext>
            </a:extLst>
          </p:cNvPr>
          <p:cNvSpPr>
            <a:spLocks noGrp="1"/>
          </p:cNvSpPr>
          <p:nvPr>
            <p:ph type="body" sz="quarter" idx="10" hasCustomPrompt="1"/>
          </p:nvPr>
        </p:nvSpPr>
        <p:spPr>
          <a:xfrm>
            <a:off x="3128963" y="4294464"/>
            <a:ext cx="5897561" cy="359569"/>
          </a:xfrm>
        </p:spPr>
        <p:txBody>
          <a:bodyPr>
            <a:normAutofit/>
          </a:bodyPr>
          <a:lstStyle>
            <a:lvl1pPr marL="0" indent="0">
              <a:buNone/>
              <a:defRPr>
                <a:solidFill>
                  <a:schemeClr val="bg1"/>
                </a:solidFill>
                <a:highlight>
                  <a:srgbClr val="005A96"/>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9" name="Grafik 8" descr="FH Technikum Wien - University of Applied Sciences">
            <a:extLst>
              <a:ext uri="{FF2B5EF4-FFF2-40B4-BE49-F238E27FC236}">
                <a16:creationId xmlns:a16="http://schemas.microsoft.com/office/drawing/2014/main" id="{E912822A-9B89-4584-AA9B-A21C38C2402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7"/>
            <a:ext cx="3366982" cy="2121660"/>
          </a:xfrm>
          <a:prstGeom prst="rect">
            <a:avLst/>
          </a:prstGeom>
        </p:spPr>
      </p:pic>
    </p:spTree>
    <p:extLst>
      <p:ext uri="{BB962C8B-B14F-4D97-AF65-F5344CB8AC3E}">
        <p14:creationId xmlns:p14="http://schemas.microsoft.com/office/powerpoint/2010/main" val="2180494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SFOLIE 01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dirty="0"/>
          </a:p>
        </p:txBody>
      </p:sp>
      <p:sp>
        <p:nvSpPr>
          <p:cNvPr id="23" name="Titelplatzhalter 1"/>
          <p:cNvSpPr>
            <a:spLocks noGrp="1"/>
          </p:cNvSpPr>
          <p:nvPr>
            <p:ph type="title" hasCustomPrompt="1"/>
          </p:nvPr>
        </p:nvSpPr>
        <p:spPr>
          <a:xfrm>
            <a:off x="180001" y="114303"/>
            <a:ext cx="8768791"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6" name="Textplatzhalter 5">
            <a:extLst>
              <a:ext uri="{FF2B5EF4-FFF2-40B4-BE49-F238E27FC236}">
                <a16:creationId xmlns:a16="http://schemas.microsoft.com/office/drawing/2014/main" id="{3F425C1B-10D2-421C-8EE6-8F68F5FA0A06}"/>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BF34B061-0D40-4791-A41B-682280B19424}"/>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A7E1EF4B-A968-4425-8367-098DB2AEE2ED}"/>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a:p>
        </p:txBody>
      </p:sp>
      <p:pic>
        <p:nvPicPr>
          <p:cNvPr id="10" name="Grafik 9">
            <a:extLst>
              <a:ext uri="{FF2B5EF4-FFF2-40B4-BE49-F238E27FC236}">
                <a16:creationId xmlns:a16="http://schemas.microsoft.com/office/drawing/2014/main" id="{9D14491A-EBBE-4FB6-8BA1-C103D150F47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3754758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SFOLIE 02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5" name="Textplatzhalter 4">
            <a:extLst>
              <a:ext uri="{FF2B5EF4-FFF2-40B4-BE49-F238E27FC236}">
                <a16:creationId xmlns:a16="http://schemas.microsoft.com/office/drawing/2014/main" id="{C099191E-06C2-47AD-9B0A-CAC1645FCDE3}"/>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4" name="Textplatzhalter 4">
            <a:extLst>
              <a:ext uri="{FF2B5EF4-FFF2-40B4-BE49-F238E27FC236}">
                <a16:creationId xmlns:a16="http://schemas.microsoft.com/office/drawing/2014/main" id="{1FF655F9-8F0F-4E00-A8EE-9C12E1706B9C}"/>
              </a:ext>
            </a:extLst>
          </p:cNvPr>
          <p:cNvSpPr>
            <a:spLocks noGrp="1"/>
          </p:cNvSpPr>
          <p:nvPr>
            <p:ph type="body" sz="quarter" idx="16"/>
          </p:nvPr>
        </p:nvSpPr>
        <p:spPr>
          <a:xfrm>
            <a:off x="4615632" y="606217"/>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CEA78A91-4834-4955-816B-A33BE7851562}"/>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F41B1D30-8D96-496B-A7F3-BDA41722B7FA}"/>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6A200EBB-4D2E-465A-BA44-8D8FD4CE5E3B}"/>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976244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SFOLIE 01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10" name="Textplatzhalter 5">
            <a:extLst>
              <a:ext uri="{FF2B5EF4-FFF2-40B4-BE49-F238E27FC236}">
                <a16:creationId xmlns:a16="http://schemas.microsoft.com/office/drawing/2014/main" id="{0F4D230B-92FB-4F80-A5D8-47442699E09E}"/>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5107673A-A21E-4664-8E91-00B707F809AF}"/>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D3828A2C-43CF-4B24-AB3D-CA11C4FC4B0E}"/>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E502DC7D-CE2C-49A4-AB84-DE425786F45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1061129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SFOLIE 02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14" name="Textplatzhalter 4">
            <a:extLst>
              <a:ext uri="{FF2B5EF4-FFF2-40B4-BE49-F238E27FC236}">
                <a16:creationId xmlns:a16="http://schemas.microsoft.com/office/drawing/2014/main" id="{C1810ADF-882B-4FFD-A401-52EBD2C3FFDA}"/>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6" name="Textplatzhalter 4">
            <a:extLst>
              <a:ext uri="{FF2B5EF4-FFF2-40B4-BE49-F238E27FC236}">
                <a16:creationId xmlns:a16="http://schemas.microsoft.com/office/drawing/2014/main" id="{918F80D2-235B-4BC1-AB73-F792A6E717CD}"/>
              </a:ext>
            </a:extLst>
          </p:cNvPr>
          <p:cNvSpPr>
            <a:spLocks noGrp="1"/>
          </p:cNvSpPr>
          <p:nvPr>
            <p:ph type="body" sz="quarter" idx="16"/>
          </p:nvPr>
        </p:nvSpPr>
        <p:spPr>
          <a:xfrm>
            <a:off x="4644000"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9913C93F-4C12-40C1-A6ED-7A7506D85F4A}"/>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2589EC2F-2384-4108-93D2-F2F7A438456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B062C44E-6AED-4204-AA3F-E6AC415283B6}"/>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35048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Foto Technikum Nac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A86F4-3070-4C24-8038-34CAB4816F1D}"/>
              </a:ext>
            </a:extLst>
          </p:cNvPr>
          <p:cNvSpPr>
            <a:spLocks noGrp="1"/>
          </p:cNvSpPr>
          <p:nvPr>
            <p:ph type="title" hasCustomPrompt="1"/>
          </p:nvPr>
        </p:nvSpPr>
        <p:spPr>
          <a:xfrm>
            <a:off x="3133971" y="3599413"/>
            <a:ext cx="5861296" cy="439153"/>
          </a:xfrm>
        </p:spPr>
        <p:txBody>
          <a:bodyPr/>
          <a:lstStyle>
            <a:lvl1pPr>
              <a:defRPr>
                <a:solidFill>
                  <a:schemeClr val="bg1"/>
                </a:solidFill>
                <a:highlight>
                  <a:srgbClr val="72777A"/>
                </a:highlight>
              </a:defRPr>
            </a:lvl1pPr>
          </a:lstStyle>
          <a:p>
            <a:r>
              <a:rPr lang="de-DE" dirty="0"/>
              <a:t>Titel</a:t>
            </a:r>
            <a:endParaRPr lang="en-GB" dirty="0"/>
          </a:p>
        </p:txBody>
      </p:sp>
      <p:sp>
        <p:nvSpPr>
          <p:cNvPr id="9" name="Text Placeholder 4">
            <a:extLst>
              <a:ext uri="{FF2B5EF4-FFF2-40B4-BE49-F238E27FC236}">
                <a16:creationId xmlns:a16="http://schemas.microsoft.com/office/drawing/2014/main" id="{416AE9FB-C334-42DE-8F45-21484CB840FF}"/>
              </a:ext>
            </a:extLst>
          </p:cNvPr>
          <p:cNvSpPr>
            <a:spLocks noGrp="1"/>
          </p:cNvSpPr>
          <p:nvPr>
            <p:ph type="body" sz="quarter" idx="11" hasCustomPrompt="1"/>
          </p:nvPr>
        </p:nvSpPr>
        <p:spPr>
          <a:xfrm>
            <a:off x="3141785" y="4279053"/>
            <a:ext cx="5861295" cy="359569"/>
          </a:xfrm>
        </p:spPr>
        <p:txBody>
          <a:bodyPr wrap="square">
            <a:normAutofit/>
          </a:bodyPr>
          <a:lstStyle>
            <a:lvl1pPr marL="0" indent="0">
              <a:buNone/>
              <a:defRPr>
                <a:solidFill>
                  <a:schemeClr val="bg1"/>
                </a:solidFill>
                <a:highlight>
                  <a:srgbClr val="72777A"/>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5" name="Grafik 4" descr="FH Technikum Wien - University of Applied Sciences">
            <a:extLst>
              <a:ext uri="{FF2B5EF4-FFF2-40B4-BE49-F238E27FC236}">
                <a16:creationId xmlns:a16="http://schemas.microsoft.com/office/drawing/2014/main" id="{36DE48FA-9F9C-4F81-A9C6-3FAA23DE153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6"/>
            <a:ext cx="3366982" cy="2121660"/>
          </a:xfrm>
          <a:prstGeom prst="rect">
            <a:avLst/>
          </a:prstGeom>
        </p:spPr>
      </p:pic>
    </p:spTree>
    <p:extLst>
      <p:ext uri="{BB962C8B-B14F-4D97-AF65-F5344CB8AC3E}">
        <p14:creationId xmlns:p14="http://schemas.microsoft.com/office/powerpoint/2010/main" val="934188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Balken Grau">
    <p:spTree>
      <p:nvGrpSpPr>
        <p:cNvPr id="1" name=""/>
        <p:cNvGrpSpPr/>
        <p:nvPr/>
      </p:nvGrpSpPr>
      <p:grpSpPr>
        <a:xfrm>
          <a:off x="0" y="0"/>
          <a:ext cx="0" cy="0"/>
          <a:chOff x="0" y="0"/>
          <a:chExt cx="0" cy="0"/>
        </a:xfrm>
      </p:grpSpPr>
      <p:sp>
        <p:nvSpPr>
          <p:cNvPr id="6"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rmAutofit/>
          </a:bodyPr>
          <a:lstStyle>
            <a:lvl1pPr>
              <a:defRPr sz="2700">
                <a:solidFill>
                  <a:schemeClr val="accent1"/>
                </a:solidFill>
              </a:defRPr>
            </a:lvl1pPr>
          </a:lstStyle>
          <a:p>
            <a:r>
              <a:rPr lang="de-DE" dirty="0"/>
              <a:t>Titel</a:t>
            </a:r>
            <a:endParaRPr lang="de-AT" dirty="0"/>
          </a:p>
        </p:txBody>
      </p:sp>
      <p:sp>
        <p:nvSpPr>
          <p:cNvPr id="5" name="Text Placeholder 4">
            <a:extLst>
              <a:ext uri="{FF2B5EF4-FFF2-40B4-BE49-F238E27FC236}">
                <a16:creationId xmlns:a16="http://schemas.microsoft.com/office/drawing/2014/main" id="{C1C28234-80A7-441C-9E93-EC38F62D8059}"/>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3" name="Grafik 2" descr="FH Technikum Wien - University of Applied Sciences">
            <a:extLst>
              <a:ext uri="{FF2B5EF4-FFF2-40B4-BE49-F238E27FC236}">
                <a16:creationId xmlns:a16="http://schemas.microsoft.com/office/drawing/2014/main" id="{297655D6-11DD-4FCD-A16D-41373134CF7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690216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Balken Blau">
    <p:spTree>
      <p:nvGrpSpPr>
        <p:cNvPr id="1" name=""/>
        <p:cNvGrpSpPr/>
        <p:nvPr/>
      </p:nvGrpSpPr>
      <p:grpSpPr>
        <a:xfrm>
          <a:off x="0" y="0"/>
          <a:ext cx="0" cy="0"/>
          <a:chOff x="0" y="0"/>
          <a:chExt cx="0" cy="0"/>
        </a:xfrm>
      </p:grpSpPr>
      <p:sp>
        <p:nvSpPr>
          <p:cNvPr id="4"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Autofit/>
          </a:bodyPr>
          <a:lstStyle>
            <a:lvl1pPr>
              <a:defRPr sz="2700">
                <a:solidFill>
                  <a:srgbClr val="005A96"/>
                </a:solidFill>
              </a:defRPr>
            </a:lvl1pPr>
          </a:lstStyle>
          <a:p>
            <a:r>
              <a:rPr lang="de-DE" dirty="0"/>
              <a:t>Titel</a:t>
            </a:r>
            <a:endParaRPr lang="de-AT" dirty="0"/>
          </a:p>
        </p:txBody>
      </p:sp>
      <p:sp>
        <p:nvSpPr>
          <p:cNvPr id="6" name="Text Placeholder 4">
            <a:extLst>
              <a:ext uri="{FF2B5EF4-FFF2-40B4-BE49-F238E27FC236}">
                <a16:creationId xmlns:a16="http://schemas.microsoft.com/office/drawing/2014/main" id="{1993B6AF-0521-4A85-891D-947C2C556B45}"/>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5" name="Grafik 4" descr="FH Technikum Wien - University of Applied Sciences">
            <a:extLst>
              <a:ext uri="{FF2B5EF4-FFF2-40B4-BE49-F238E27FC236}">
                <a16:creationId xmlns:a16="http://schemas.microsoft.com/office/drawing/2014/main" id="{521AFF37-CD1E-46E6-AE37-FDEED49D26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940876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ELFOLIE Balken Blau">
    <p:spTree>
      <p:nvGrpSpPr>
        <p:cNvPr id="1" name=""/>
        <p:cNvGrpSpPr/>
        <p:nvPr/>
      </p:nvGrpSpPr>
      <p:grpSpPr>
        <a:xfrm>
          <a:off x="0" y="0"/>
          <a:ext cx="0" cy="0"/>
          <a:chOff x="0" y="0"/>
          <a:chExt cx="0" cy="0"/>
        </a:xfrm>
      </p:grpSpPr>
      <p:sp>
        <p:nvSpPr>
          <p:cNvPr id="9" name="Titelplatzhalter 1">
            <a:extLst>
              <a:ext uri="{FF2B5EF4-FFF2-40B4-BE49-F238E27FC236}">
                <a16:creationId xmlns:a16="http://schemas.microsoft.com/office/drawing/2014/main" id="{3ED02347-5B9C-47C3-9770-0CA1C1115EBD}"/>
              </a:ext>
            </a:extLst>
          </p:cNvPr>
          <p:cNvSpPr>
            <a:spLocks noGrp="1"/>
          </p:cNvSpPr>
          <p:nvPr>
            <p:ph type="title" hasCustomPrompt="1"/>
          </p:nvPr>
        </p:nvSpPr>
        <p:spPr>
          <a:xfrm>
            <a:off x="3059084" y="3582896"/>
            <a:ext cx="5216215" cy="531903"/>
          </a:xfrm>
          <a:prstGeom prst="rect">
            <a:avLst/>
          </a:prstGeom>
          <a:noFill/>
        </p:spPr>
        <p:txBody>
          <a:bodyPr vert="horz" lIns="91440" tIns="45720" rIns="91440" bIns="45720" rtlCol="0" anchor="ctr">
            <a:normAutofit/>
          </a:bodyPr>
          <a:lstStyle>
            <a:lvl1pPr algn="r">
              <a:defRPr sz="2700">
                <a:solidFill>
                  <a:schemeClr val="accent1"/>
                </a:solidFill>
              </a:defRPr>
            </a:lvl1pPr>
          </a:lstStyle>
          <a:p>
            <a:r>
              <a:rPr lang="de-DE" dirty="0"/>
              <a:t>Titel</a:t>
            </a:r>
            <a:endParaRPr lang="de-AT" dirty="0"/>
          </a:p>
        </p:txBody>
      </p:sp>
      <p:sp>
        <p:nvSpPr>
          <p:cNvPr id="10" name="Text Placeholder 4">
            <a:extLst>
              <a:ext uri="{FF2B5EF4-FFF2-40B4-BE49-F238E27FC236}">
                <a16:creationId xmlns:a16="http://schemas.microsoft.com/office/drawing/2014/main" id="{C861E06E-01BF-45E4-B05F-CDFA812E7695}"/>
              </a:ext>
            </a:extLst>
          </p:cNvPr>
          <p:cNvSpPr>
            <a:spLocks noGrp="1"/>
          </p:cNvSpPr>
          <p:nvPr>
            <p:ph type="body" sz="quarter" idx="10" hasCustomPrompt="1"/>
          </p:nvPr>
        </p:nvSpPr>
        <p:spPr>
          <a:xfrm>
            <a:off x="3059084" y="4182295"/>
            <a:ext cx="5216215"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4" name="Grafik 3">
            <a:extLst>
              <a:ext uri="{FF2B5EF4-FFF2-40B4-BE49-F238E27FC236}">
                <a16:creationId xmlns:a16="http://schemas.microsoft.com/office/drawing/2014/main" id="{13F895DB-6C5B-416C-840B-FDB951A3853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8701" y="-308648"/>
            <a:ext cx="7406598" cy="4166212"/>
          </a:xfrm>
          <a:prstGeom prst="rect">
            <a:avLst/>
          </a:prstGeom>
        </p:spPr>
      </p:pic>
      <p:pic>
        <p:nvPicPr>
          <p:cNvPr id="8" name="Grafik 7" descr="FH Technikum Wien - University of Applied Sciences">
            <a:extLst>
              <a:ext uri="{FF2B5EF4-FFF2-40B4-BE49-F238E27FC236}">
                <a16:creationId xmlns:a16="http://schemas.microsoft.com/office/drawing/2014/main" id="{1D30033D-611F-4A97-9A01-BE499811FCB6}"/>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2874" y="3214292"/>
            <a:ext cx="2622133" cy="1652303"/>
          </a:xfrm>
          <a:prstGeom prst="rect">
            <a:avLst/>
          </a:prstGeom>
        </p:spPr>
      </p:pic>
    </p:spTree>
    <p:extLst>
      <p:ext uri="{BB962C8B-B14F-4D97-AF65-F5344CB8AC3E}">
        <p14:creationId xmlns:p14="http://schemas.microsoft.com/office/powerpoint/2010/main" val="327906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FOLIE nur Text Gr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500740"/>
            <a:ext cx="8640000" cy="1080000"/>
          </a:xfrm>
          <a:prstGeom prst="rect">
            <a:avLst/>
          </a:prstGeom>
          <a:noFill/>
        </p:spPr>
        <p:txBody>
          <a:bodyPr vert="horz" lIns="91440" tIns="45720" rIns="91440" bIns="45720" rtlCol="0" anchor="ctr">
            <a:noAutofit/>
          </a:bodyPr>
          <a:lstStyle>
            <a:lvl1pPr algn="r">
              <a:defRPr sz="4050" baseline="0">
                <a:solidFill>
                  <a:srgbClr val="72777A"/>
                </a:solidFill>
              </a:defRPr>
            </a:lvl1pPr>
          </a:lstStyle>
          <a:p>
            <a:r>
              <a:rPr lang="de-DE" dirty="0" err="1"/>
              <a:t>Präsentations</a:t>
            </a:r>
            <a:r>
              <a:rPr lang="de-DE" dirty="0"/>
              <a:t> Titel</a:t>
            </a:r>
            <a:br>
              <a:rPr lang="de-DE" dirty="0"/>
            </a:br>
            <a:r>
              <a:rPr lang="de-DE" dirty="0"/>
              <a:t>(Arial </a:t>
            </a:r>
            <a:r>
              <a:rPr lang="de-DE" dirty="0" err="1"/>
              <a:t>Bold</a:t>
            </a:r>
            <a:r>
              <a:rPr lang="de-DE" dirty="0"/>
              <a:t>, 54pt)</a:t>
            </a:r>
            <a:endParaRPr lang="de-AT" dirty="0"/>
          </a:p>
        </p:txBody>
      </p:sp>
      <p:sp>
        <p:nvSpPr>
          <p:cNvPr id="5" name="Text Placeholder 4">
            <a:extLst>
              <a:ext uri="{FF2B5EF4-FFF2-40B4-BE49-F238E27FC236}">
                <a16:creationId xmlns:a16="http://schemas.microsoft.com/office/drawing/2014/main" id="{25A4DA91-D7A9-4048-B82C-A20ED8AA6C7D}"/>
              </a:ext>
            </a:extLst>
          </p:cNvPr>
          <p:cNvSpPr>
            <a:spLocks noGrp="1"/>
          </p:cNvSpPr>
          <p:nvPr>
            <p:ph type="body" sz="quarter" idx="10" hasCustomPrompt="1"/>
          </p:nvPr>
        </p:nvSpPr>
        <p:spPr>
          <a:xfrm>
            <a:off x="252000" y="2663034"/>
            <a:ext cx="8640000"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6" name="Grafik 5" descr="FH Technikum Wien - University of Applied Sciences">
            <a:extLst>
              <a:ext uri="{FF2B5EF4-FFF2-40B4-BE49-F238E27FC236}">
                <a16:creationId xmlns:a16="http://schemas.microsoft.com/office/drawing/2014/main" id="{857FD1FE-107F-4E9C-BAAF-2F91441FA80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26" y="3208647"/>
            <a:ext cx="3242514" cy="2043228"/>
          </a:xfrm>
          <a:prstGeom prst="rect">
            <a:avLst/>
          </a:prstGeom>
        </p:spPr>
      </p:pic>
    </p:spTree>
    <p:extLst>
      <p:ext uri="{BB962C8B-B14F-4D97-AF65-F5344CB8AC3E}">
        <p14:creationId xmlns:p14="http://schemas.microsoft.com/office/powerpoint/2010/main" val="3687007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FOLIE nur Text Bl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499456"/>
            <a:ext cx="8640000" cy="1080000"/>
          </a:xfrm>
          <a:prstGeom prst="rect">
            <a:avLst/>
          </a:prstGeom>
          <a:noFill/>
        </p:spPr>
        <p:txBody>
          <a:bodyPr vert="horz" lIns="91440" tIns="45720" rIns="91440" bIns="45720" rtlCol="0" anchor="ctr">
            <a:noAutofit/>
          </a:bodyPr>
          <a:lstStyle>
            <a:lvl1pPr algn="r">
              <a:defRPr sz="4050" baseline="0">
                <a:solidFill>
                  <a:srgbClr val="005A96"/>
                </a:solidFill>
              </a:defRPr>
            </a:lvl1pPr>
          </a:lstStyle>
          <a:p>
            <a:r>
              <a:rPr lang="de-DE" dirty="0" err="1"/>
              <a:t>Präsentations</a:t>
            </a:r>
            <a:r>
              <a:rPr lang="de-DE" dirty="0"/>
              <a:t> Titel</a:t>
            </a:r>
            <a:br>
              <a:rPr lang="de-DE" dirty="0"/>
            </a:br>
            <a:r>
              <a:rPr lang="de-DE" dirty="0"/>
              <a:t>(Arial </a:t>
            </a:r>
            <a:r>
              <a:rPr lang="de-DE" dirty="0" err="1"/>
              <a:t>Bold</a:t>
            </a:r>
            <a:r>
              <a:rPr lang="de-DE" dirty="0"/>
              <a:t>, 54pt)</a:t>
            </a:r>
            <a:endParaRPr lang="de-AT" dirty="0"/>
          </a:p>
        </p:txBody>
      </p:sp>
      <p:sp>
        <p:nvSpPr>
          <p:cNvPr id="5" name="Text Placeholder 4">
            <a:extLst>
              <a:ext uri="{FF2B5EF4-FFF2-40B4-BE49-F238E27FC236}">
                <a16:creationId xmlns:a16="http://schemas.microsoft.com/office/drawing/2014/main" id="{509247A6-7FA5-4C70-B8D4-64482CCCCA0A}"/>
              </a:ext>
            </a:extLst>
          </p:cNvPr>
          <p:cNvSpPr>
            <a:spLocks noGrp="1"/>
          </p:cNvSpPr>
          <p:nvPr>
            <p:ph type="body" sz="quarter" idx="10" hasCustomPrompt="1"/>
          </p:nvPr>
        </p:nvSpPr>
        <p:spPr>
          <a:xfrm>
            <a:off x="252000" y="2659502"/>
            <a:ext cx="8640000" cy="359569"/>
          </a:xfrm>
        </p:spPr>
        <p:txBody>
          <a:bodyPr wrap="square">
            <a:normAutofit/>
          </a:bodyPr>
          <a:lstStyle>
            <a:lvl1pPr marL="0" indent="0" algn="r">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6" name="Grafik 5" descr="FH Technikum Wien - University of Applied Sciences">
            <a:extLst>
              <a:ext uri="{FF2B5EF4-FFF2-40B4-BE49-F238E27FC236}">
                <a16:creationId xmlns:a16="http://schemas.microsoft.com/office/drawing/2014/main" id="{6501A466-0610-40A9-AB61-914300F4FEB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312" y="3186162"/>
            <a:ext cx="3242514" cy="2043228"/>
          </a:xfrm>
          <a:prstGeom prst="rect">
            <a:avLst/>
          </a:prstGeom>
        </p:spPr>
      </p:pic>
    </p:spTree>
    <p:extLst>
      <p:ext uri="{BB962C8B-B14F-4D97-AF65-F5344CB8AC3E}">
        <p14:creationId xmlns:p14="http://schemas.microsoft.com/office/powerpoint/2010/main" val="299390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SFOLIE 01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7532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dirty="0"/>
              <a:t>Folien Überschrift 1 (Arial </a:t>
            </a:r>
            <a:r>
              <a:rPr lang="de-DE" dirty="0" err="1"/>
              <a:t>Bold</a:t>
            </a:r>
            <a:r>
              <a:rPr lang="de-DE" dirty="0"/>
              <a:t>, 36pt)</a:t>
            </a:r>
            <a:br>
              <a:rPr lang="de-DE" dirty="0"/>
            </a:br>
            <a:endParaRPr lang="de-AT" dirty="0"/>
          </a:p>
        </p:txBody>
      </p:sp>
      <p:sp>
        <p:nvSpPr>
          <p:cNvPr id="3" name="Textplatzhalter 2">
            <a:extLst>
              <a:ext uri="{FF2B5EF4-FFF2-40B4-BE49-F238E27FC236}">
                <a16:creationId xmlns:a16="http://schemas.microsoft.com/office/drawing/2014/main" id="{926306D8-CDF4-4F2E-9FBD-C5E3FF89EA62}"/>
              </a:ext>
            </a:extLst>
          </p:cNvPr>
          <p:cNvSpPr>
            <a:spLocks noGrp="1"/>
          </p:cNvSpPr>
          <p:nvPr>
            <p:ph type="body" sz="quarter" idx="14"/>
          </p:nvPr>
        </p:nvSpPr>
        <p:spPr>
          <a:xfrm>
            <a:off x="180001" y="607500"/>
            <a:ext cx="8775319"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0" name="Gerader Verbinder 9">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37152"/>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11" name="Fußzeilenplatzhalter 10">
            <a:extLst>
              <a:ext uri="{FF2B5EF4-FFF2-40B4-BE49-F238E27FC236}">
                <a16:creationId xmlns:a16="http://schemas.microsoft.com/office/drawing/2014/main" id="{6A27FB59-6516-4608-814D-69599966B78B}"/>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13" name="Foliennummernplatzhalter 12">
            <a:extLst>
              <a:ext uri="{FF2B5EF4-FFF2-40B4-BE49-F238E27FC236}">
                <a16:creationId xmlns:a16="http://schemas.microsoft.com/office/drawing/2014/main" id="{E27BF722-F8E8-4DC1-892E-9949A7422027}"/>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dirty="0"/>
          </a:p>
        </p:txBody>
      </p:sp>
      <p:pic>
        <p:nvPicPr>
          <p:cNvPr id="9" name="Grafik 8">
            <a:extLst>
              <a:ext uri="{FF2B5EF4-FFF2-40B4-BE49-F238E27FC236}">
                <a16:creationId xmlns:a16="http://schemas.microsoft.com/office/drawing/2014/main" id="{585D0149-746E-4803-A83D-AA7F099F90FA}"/>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52649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SFOLIE 02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dirty="0"/>
              <a:t>Folien Überschrift 1 (Arial </a:t>
            </a:r>
            <a:r>
              <a:rPr lang="de-DE" dirty="0" err="1"/>
              <a:t>Bold</a:t>
            </a:r>
            <a:r>
              <a:rPr lang="de-DE" dirty="0"/>
              <a:t>, 36pt)</a:t>
            </a:r>
            <a:br>
              <a:rPr lang="de-DE" dirty="0"/>
            </a:br>
            <a:endParaRPr lang="de-AT" dirty="0"/>
          </a:p>
        </p:txBody>
      </p:sp>
      <p:sp>
        <p:nvSpPr>
          <p:cNvPr id="3" name="Textplatzhalter 2">
            <a:extLst>
              <a:ext uri="{FF2B5EF4-FFF2-40B4-BE49-F238E27FC236}">
                <a16:creationId xmlns:a16="http://schemas.microsoft.com/office/drawing/2014/main" id="{9F491F86-EE9A-4115-A727-4BDFC52E9017}"/>
              </a:ext>
            </a:extLst>
          </p:cNvPr>
          <p:cNvSpPr>
            <a:spLocks noGrp="1"/>
          </p:cNvSpPr>
          <p:nvPr>
            <p:ph type="body" sz="quarter" idx="15"/>
          </p:nvPr>
        </p:nvSpPr>
        <p:spPr>
          <a:xfrm>
            <a:off x="179388"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2" name="Textplatzhalter 2">
            <a:extLst>
              <a:ext uri="{FF2B5EF4-FFF2-40B4-BE49-F238E27FC236}">
                <a16:creationId xmlns:a16="http://schemas.microsoft.com/office/drawing/2014/main" id="{A54ADA3D-EE1E-4DDD-A462-1405A7DF6ACF}"/>
              </a:ext>
            </a:extLst>
          </p:cNvPr>
          <p:cNvSpPr>
            <a:spLocks noGrp="1"/>
          </p:cNvSpPr>
          <p:nvPr>
            <p:ph type="body" sz="quarter" idx="16"/>
          </p:nvPr>
        </p:nvSpPr>
        <p:spPr>
          <a:xfrm>
            <a:off x="4644614"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Fußzeilenplatzhalter 4">
            <a:extLst>
              <a:ext uri="{FF2B5EF4-FFF2-40B4-BE49-F238E27FC236}">
                <a16:creationId xmlns:a16="http://schemas.microsoft.com/office/drawing/2014/main" id="{6379EACA-542A-420D-9102-D87CB5A1169C}"/>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6" name="Foliennummernplatzhalter 5">
            <a:extLst>
              <a:ext uri="{FF2B5EF4-FFF2-40B4-BE49-F238E27FC236}">
                <a16:creationId xmlns:a16="http://schemas.microsoft.com/office/drawing/2014/main" id="{3EEBB329-097D-444A-8D3F-2D2FDAAC49F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dirty="0"/>
          </a:p>
        </p:txBody>
      </p:sp>
      <p:pic>
        <p:nvPicPr>
          <p:cNvPr id="10" name="Grafik 9">
            <a:extLst>
              <a:ext uri="{FF2B5EF4-FFF2-40B4-BE49-F238E27FC236}">
                <a16:creationId xmlns:a16="http://schemas.microsoft.com/office/drawing/2014/main" id="{5395CAF2-D757-4B2C-A53F-C65EB56E59B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915513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6682" y="114303"/>
            <a:ext cx="8910638" cy="439153"/>
          </a:xfrm>
          <a:prstGeom prst="rect">
            <a:avLst/>
          </a:prstGeom>
        </p:spPr>
        <p:txBody>
          <a:bodyPr vert="horz" lIns="91440" tIns="45720" rIns="91440" bIns="45720" rtlCol="0" anchor="t">
            <a:normAutofit/>
          </a:bodyPr>
          <a:lstStyle/>
          <a:p>
            <a:r>
              <a:rPr lang="de-DE" dirty="0"/>
              <a:t>Folien Überschrift 1 (Arial </a:t>
            </a:r>
            <a:r>
              <a:rPr lang="de-DE" dirty="0" err="1"/>
              <a:t>Bold</a:t>
            </a:r>
            <a:r>
              <a:rPr lang="de-DE" dirty="0"/>
              <a:t>, 36pt)</a:t>
            </a:r>
            <a:br>
              <a:rPr lang="de-DE" dirty="0"/>
            </a:br>
            <a:endParaRPr lang="de-AT" dirty="0"/>
          </a:p>
        </p:txBody>
      </p:sp>
      <p:sp>
        <p:nvSpPr>
          <p:cNvPr id="3" name="Textplatzhalter 2"/>
          <p:cNvSpPr>
            <a:spLocks noGrp="1"/>
          </p:cNvSpPr>
          <p:nvPr>
            <p:ph type="body" idx="1"/>
          </p:nvPr>
        </p:nvSpPr>
        <p:spPr>
          <a:xfrm>
            <a:off x="116682" y="689434"/>
            <a:ext cx="8910638" cy="4042109"/>
          </a:xfrm>
          <a:prstGeom prst="rect">
            <a:avLst/>
          </a:prstGeom>
        </p:spPr>
        <p:txBody>
          <a:bodyPr vert="horz" lIns="91440" tIns="45720" rIns="91440" bIns="45720" rtlCol="0">
            <a:normAutofit/>
          </a:bodyPr>
          <a:lstStyle/>
          <a:p>
            <a:pPr lvl="0"/>
            <a:r>
              <a:rPr lang="de-DE" dirty="0"/>
              <a:t>Überschrift 2 (Arial </a:t>
            </a:r>
            <a:r>
              <a:rPr lang="de-DE" dirty="0" err="1"/>
              <a:t>Bold</a:t>
            </a:r>
            <a:r>
              <a:rPr lang="de-DE" dirty="0"/>
              <a:t>, 28pt)</a:t>
            </a:r>
          </a:p>
          <a:p>
            <a:pPr lvl="1"/>
            <a:r>
              <a:rPr lang="de-DE" dirty="0"/>
              <a:t>Überschrift 3 (Arial </a:t>
            </a:r>
            <a:r>
              <a:rPr lang="de-DE" dirty="0" err="1"/>
              <a:t>Bold</a:t>
            </a:r>
            <a:r>
              <a:rPr lang="de-DE" dirty="0"/>
              <a:t>, 24pt)</a:t>
            </a:r>
          </a:p>
          <a:p>
            <a:pPr marL="857228" marR="0" lvl="2"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Laufschrift </a:t>
            </a:r>
            <a:r>
              <a:rPr lang="de-DE" dirty="0" err="1"/>
              <a:t>mindestgröße</a:t>
            </a:r>
            <a:r>
              <a:rPr lang="de-DE" dirty="0"/>
              <a:t> (Arial, 18pt)</a:t>
            </a:r>
          </a:p>
          <a:p>
            <a:pPr marL="1285843" marR="0" lvl="3"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Laufschrift </a:t>
            </a:r>
            <a:r>
              <a:rPr lang="de-DE" dirty="0" err="1"/>
              <a:t>mindestgröße</a:t>
            </a:r>
            <a:r>
              <a:rPr lang="de-DE" dirty="0"/>
              <a:t> (Arial, 16pt)</a:t>
            </a:r>
          </a:p>
          <a:p>
            <a:pPr marL="1543012" marR="0" lvl="4"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Fünfte Ebene</a:t>
            </a:r>
          </a:p>
        </p:txBody>
      </p:sp>
      <p:sp>
        <p:nvSpPr>
          <p:cNvPr id="4" name="Fußzeilenplatzhalter 3">
            <a:extLst>
              <a:ext uri="{FF2B5EF4-FFF2-40B4-BE49-F238E27FC236}">
                <a16:creationId xmlns:a16="http://schemas.microsoft.com/office/drawing/2014/main" id="{24E08F28-5ED9-497F-8AE1-EDBEA8C7CD00}"/>
              </a:ext>
              <a:ext uri="{C183D7F6-B498-43B3-948B-1728B52AA6E4}">
                <adec:decorative xmlns:adec="http://schemas.microsoft.com/office/drawing/2017/decorative" val="1"/>
              </a:ext>
            </a:extLst>
          </p:cNvPr>
          <p:cNvSpPr>
            <a:spLocks noGrp="1"/>
          </p:cNvSpPr>
          <p:nvPr>
            <p:ph type="ftr" sz="quarter" idx="3"/>
          </p:nvPr>
        </p:nvSpPr>
        <p:spPr>
          <a:xfrm>
            <a:off x="2793304" y="4812504"/>
            <a:ext cx="5674248" cy="273844"/>
          </a:xfrm>
          <a:prstGeom prst="rect">
            <a:avLst/>
          </a:prstGeom>
        </p:spPr>
        <p:txBody>
          <a:bodyPr vert="horz" lIns="91440" tIns="45720" rIns="91440" bIns="45720" rtlCol="0" anchor="ctr"/>
          <a:lstStyle>
            <a:lvl1pPr algn="r">
              <a:defRPr sz="750">
                <a:solidFill>
                  <a:schemeClr val="tx1"/>
                </a:solidFill>
              </a:defRPr>
            </a:lvl1pPr>
          </a:lstStyle>
          <a:p>
            <a:r>
              <a:rPr lang="en-GB"/>
              <a:t>Präsentationstitel | Name | Datum</a:t>
            </a:r>
            <a:endParaRPr lang="en-GB" dirty="0"/>
          </a:p>
        </p:txBody>
      </p:sp>
      <p:sp>
        <p:nvSpPr>
          <p:cNvPr id="5" name="Foliennummernplatzhalter 4">
            <a:extLst>
              <a:ext uri="{FF2B5EF4-FFF2-40B4-BE49-F238E27FC236}">
                <a16:creationId xmlns:a16="http://schemas.microsoft.com/office/drawing/2014/main" id="{565B2D6C-EFE7-43C3-BA49-A7C81C2B5A0C}"/>
              </a:ext>
              <a:ext uri="{C183D7F6-B498-43B3-948B-1728B52AA6E4}">
                <adec:decorative xmlns:adec="http://schemas.microsoft.com/office/drawing/2017/decorative" val="1"/>
              </a:ext>
            </a:extLst>
          </p:cNvPr>
          <p:cNvSpPr>
            <a:spLocks noGrp="1"/>
          </p:cNvSpPr>
          <p:nvPr>
            <p:ph type="sldNum" sz="quarter" idx="4"/>
          </p:nvPr>
        </p:nvSpPr>
        <p:spPr>
          <a:xfrm>
            <a:off x="8542066" y="4812504"/>
            <a:ext cx="485255" cy="273844"/>
          </a:xfrm>
          <a:prstGeom prst="rect">
            <a:avLst/>
          </a:prstGeom>
        </p:spPr>
        <p:txBody>
          <a:bodyPr vert="horz" lIns="91440" tIns="45720" rIns="91440" bIns="45720" rtlCol="0" anchor="ctr"/>
          <a:lstStyle>
            <a:lvl1pPr algn="r">
              <a:defRPr sz="900">
                <a:solidFill>
                  <a:schemeClr val="tx1"/>
                </a:solidFill>
              </a:defRPr>
            </a:lvl1pPr>
          </a:lstStyle>
          <a:p>
            <a:fld id="{9C057DB4-583E-41A7-BD94-987342018C17}" type="slidenum">
              <a:rPr lang="en-GB" smtClean="0"/>
              <a:pPr/>
              <a:t>‹Nr.›</a:t>
            </a:fld>
            <a:endParaRPr lang="en-GB"/>
          </a:p>
        </p:txBody>
      </p:sp>
    </p:spTree>
    <p:extLst>
      <p:ext uri="{BB962C8B-B14F-4D97-AF65-F5344CB8AC3E}">
        <p14:creationId xmlns:p14="http://schemas.microsoft.com/office/powerpoint/2010/main" val="2873087812"/>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7" r:id="rId4"/>
    <p:sldLayoutId id="2147483669" r:id="rId5"/>
    <p:sldLayoutId id="2147483660" r:id="rId6"/>
    <p:sldLayoutId id="2147483659" r:id="rId7"/>
    <p:sldLayoutId id="2147483662" r:id="rId8"/>
    <p:sldLayoutId id="2147483665" r:id="rId9"/>
    <p:sldLayoutId id="2147483661" r:id="rId10"/>
    <p:sldLayoutId id="2147483666" r:id="rId11"/>
    <p:sldLayoutId id="2147483664" r:id="rId12"/>
    <p:sldLayoutId id="2147483668" r:id="rId13"/>
  </p:sldLayoutIdLst>
  <p:hf hdr="0" dt="0"/>
  <p:txStyles>
    <p:titleStyle>
      <a:lvl1pPr algn="l" defTabSz="685783" rtl="0" eaLnBrk="1" latinLnBrk="0" hangingPunct="1">
        <a:lnSpc>
          <a:spcPct val="90000"/>
        </a:lnSpc>
        <a:spcBef>
          <a:spcPct val="0"/>
        </a:spcBef>
        <a:buNone/>
        <a:defRPr sz="2700" b="1" kern="1200" baseline="0">
          <a:solidFill>
            <a:schemeClr val="tx1"/>
          </a:solidFill>
          <a:latin typeface="Arial" panose="020B0604020202020204" pitchFamily="34" charset="0"/>
          <a:ea typeface="+mj-ea"/>
          <a:cs typeface="Arial" panose="020B0604020202020204" pitchFamily="34" charset="0"/>
        </a:defRPr>
      </a:lvl1pPr>
    </p:titleStyle>
    <p:body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4" userDrawn="1">
          <p15:clr>
            <a:srgbClr val="F26B43"/>
          </p15:clr>
        </p15:guide>
        <p15:guide id="2" orient="horz" pos="72" userDrawn="1">
          <p15:clr>
            <a:srgbClr val="F26B43"/>
          </p15:clr>
        </p15:guide>
        <p15:guide id="3" orient="horz" pos="2981" userDrawn="1">
          <p15:clr>
            <a:srgbClr val="F26B43"/>
          </p15:clr>
        </p15:guide>
        <p15:guide id="4" pos="5687" userDrawn="1">
          <p15:clr>
            <a:srgbClr val="F26B43"/>
          </p15:clr>
        </p15:guide>
        <p15:guide id="5" orient="horz" pos="1620" userDrawn="1">
          <p15:clr>
            <a:srgbClr val="F26B43"/>
          </p15:clr>
        </p15:guide>
        <p15:guide id="6"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biking.michael-simons.eu/docs/index.html#section-introduction-and-goals" TargetMode="External"/><Relationship Id="rId2" Type="http://schemas.openxmlformats.org/officeDocument/2006/relationships/hyperlink" Target="https://docs.arc42.org/section-1/"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hyperlink" Target="https://iso25000.com/index.php/en/iso-25000-standards/iso-25010"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B1EE7A55-1D41-490E-91EF-6B1065D289E5}"/>
              </a:ext>
            </a:extLst>
          </p:cNvPr>
          <p:cNvSpPr>
            <a:spLocks noGrp="1"/>
          </p:cNvSpPr>
          <p:nvPr>
            <p:ph type="title"/>
          </p:nvPr>
        </p:nvSpPr>
        <p:spPr>
          <a:xfrm>
            <a:off x="3059084" y="3582896"/>
            <a:ext cx="5216215" cy="531903"/>
          </a:xfrm>
        </p:spPr>
        <p:txBody>
          <a:bodyPr>
            <a:normAutofit/>
          </a:bodyPr>
          <a:lstStyle/>
          <a:p>
            <a:r>
              <a:rPr lang="en-US" dirty="0"/>
              <a:t>Introduction and Goals</a:t>
            </a:r>
          </a:p>
        </p:txBody>
      </p:sp>
      <p:sp>
        <p:nvSpPr>
          <p:cNvPr id="7" name="Textplatzhalter 6">
            <a:extLst>
              <a:ext uri="{FF2B5EF4-FFF2-40B4-BE49-F238E27FC236}">
                <a16:creationId xmlns:a16="http://schemas.microsoft.com/office/drawing/2014/main" id="{5441A083-FC77-4905-9200-20D18E8DDFA5}"/>
              </a:ext>
            </a:extLst>
          </p:cNvPr>
          <p:cNvSpPr>
            <a:spLocks noGrp="1"/>
          </p:cNvSpPr>
          <p:nvPr>
            <p:ph type="body" sz="quarter" idx="10"/>
          </p:nvPr>
        </p:nvSpPr>
        <p:spPr>
          <a:xfrm>
            <a:off x="3059084" y="4182295"/>
            <a:ext cx="5216215" cy="359569"/>
          </a:xfrm>
        </p:spPr>
        <p:txBody>
          <a:bodyPr>
            <a:normAutofit lnSpcReduction="10000"/>
          </a:bodyPr>
          <a:lstStyle/>
          <a:p>
            <a:r>
              <a:rPr lang="en-US" dirty="0"/>
              <a:t>Software Architecture</a:t>
            </a:r>
          </a:p>
        </p:txBody>
      </p:sp>
    </p:spTree>
    <p:extLst>
      <p:ext uri="{BB962C8B-B14F-4D97-AF65-F5344CB8AC3E}">
        <p14:creationId xmlns:p14="http://schemas.microsoft.com/office/powerpoint/2010/main" val="273468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Requirements Overview</a:t>
            </a:r>
          </a:p>
        </p:txBody>
      </p:sp>
      <p:sp>
        <p:nvSpPr>
          <p:cNvPr id="7" name="Textplatzhalter 6">
            <a:extLst>
              <a:ext uri="{FF2B5EF4-FFF2-40B4-BE49-F238E27FC236}">
                <a16:creationId xmlns:a16="http://schemas.microsoft.com/office/drawing/2014/main" id="{82ADF10E-43B0-4A66-975F-E9169C64D98E}"/>
              </a:ext>
            </a:extLst>
          </p:cNvPr>
          <p:cNvSpPr>
            <a:spLocks noGrp="1"/>
          </p:cNvSpPr>
          <p:nvPr>
            <p:ph type="body" sz="quarter" idx="14"/>
          </p:nvPr>
        </p:nvSpPr>
        <p:spPr>
          <a:xfrm>
            <a:off x="180001" y="607500"/>
            <a:ext cx="8775319" cy="2592900"/>
          </a:xfrm>
        </p:spPr>
        <p:txBody>
          <a:bodyPr>
            <a:normAutofit/>
          </a:bodyPr>
          <a:lstStyle/>
          <a:p>
            <a:pPr marL="0" indent="0">
              <a:buNone/>
            </a:pPr>
            <a:r>
              <a:rPr lang="en-US" sz="1400" i="1" dirty="0"/>
              <a:t>What is Noodle?</a:t>
            </a:r>
          </a:p>
          <a:p>
            <a:pPr marL="0" indent="0">
              <a:buNone/>
            </a:pPr>
            <a:r>
              <a:rPr lang="en-US" sz="1600" dirty="0"/>
              <a:t>The main purpose of …</a:t>
            </a:r>
          </a:p>
          <a:p>
            <a:pPr marL="0" indent="0">
              <a:buNone/>
            </a:pPr>
            <a:r>
              <a:rPr lang="en-US" sz="1400" i="1" dirty="0"/>
              <a:t>Main features</a:t>
            </a:r>
          </a:p>
          <a:p>
            <a:r>
              <a:rPr lang="en-US" sz="1600" dirty="0"/>
              <a:t>Student can enroll in a course</a:t>
            </a:r>
          </a:p>
          <a:p>
            <a:r>
              <a:rPr lang="en-US" sz="1600" dirty="0"/>
              <a:t>Faculty member can track attendance and manage grades</a:t>
            </a:r>
          </a:p>
          <a:p>
            <a:r>
              <a:rPr lang="en-US" sz="1600" dirty="0"/>
              <a:t>Lecturer can upload material; student can access said material</a:t>
            </a:r>
          </a:p>
          <a:p>
            <a:r>
              <a:rPr lang="en-US" sz="1600" dirty="0"/>
              <a:t>Generate general report of attendance and progress of students</a:t>
            </a:r>
          </a:p>
          <a:p>
            <a:r>
              <a:rPr lang="en-US" sz="1600" dirty="0"/>
              <a:t>Educational Service Providers provide services to students</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2</a:t>
            </a:fld>
            <a:endParaRPr lang="en-GB" dirty="0"/>
          </a:p>
        </p:txBody>
      </p:sp>
      <p:sp>
        <p:nvSpPr>
          <p:cNvPr id="2" name="Textplatzhalter 6">
            <a:extLst>
              <a:ext uri="{FF2B5EF4-FFF2-40B4-BE49-F238E27FC236}">
                <a16:creationId xmlns:a16="http://schemas.microsoft.com/office/drawing/2014/main" id="{36C18750-C4C7-DADC-F505-15ECC94827B0}"/>
              </a:ext>
            </a:extLst>
          </p:cNvPr>
          <p:cNvSpPr txBox="1">
            <a:spLocks/>
          </p:cNvSpPr>
          <p:nvPr/>
        </p:nvSpPr>
        <p:spPr>
          <a:xfrm>
            <a:off x="180001" y="3254444"/>
            <a:ext cx="8775319" cy="1403056"/>
          </a:xfrm>
          <a:prstGeom prst="rect">
            <a:avLst/>
          </a:prstGeom>
        </p:spPr>
        <p:txBody>
          <a:bodyPr vert="horz" lIns="91440" tIns="45720" rIns="91440" bIns="45720" rtlCol="0">
            <a:normAutofit/>
          </a:bodyPr>
          <a:lst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i="1" dirty="0">
                <a:solidFill>
                  <a:schemeClr val="tx2"/>
                </a:solidFill>
              </a:rPr>
              <a:t>From the point of view of the end users a system is created or modified to improve support of a business activity and/or improve the quality. Keep these excerpts as short as possible.</a:t>
            </a:r>
          </a:p>
          <a:p>
            <a:pPr marL="0" indent="0">
              <a:buFont typeface="Arial" panose="020B0604020202020204" pitchFamily="34" charset="0"/>
              <a:buNone/>
            </a:pPr>
            <a:r>
              <a:rPr lang="en-US" sz="1200" dirty="0">
                <a:solidFill>
                  <a:schemeClr val="tx2"/>
                </a:solidFill>
              </a:rPr>
              <a:t>Define the main purpose of your software and list the main features.</a:t>
            </a:r>
          </a:p>
          <a:p>
            <a:pPr marL="0" indent="0">
              <a:buNone/>
            </a:pPr>
            <a:r>
              <a:rPr lang="en-US" sz="1200" dirty="0">
                <a:solidFill>
                  <a:schemeClr val="tx2"/>
                </a:solidFill>
              </a:rPr>
              <a:t>Help: </a:t>
            </a:r>
            <a:r>
              <a:rPr lang="en-US" sz="1200" dirty="0">
                <a:solidFill>
                  <a:schemeClr val="tx2"/>
                </a:solidFill>
                <a:hlinkClick r:id="rId2"/>
              </a:rPr>
              <a:t>https://docs.arc42.org/section-1/</a:t>
            </a:r>
            <a:r>
              <a:rPr lang="en-US" sz="1200" dirty="0">
                <a:solidFill>
                  <a:schemeClr val="tx2"/>
                </a:solidFill>
              </a:rPr>
              <a:t> &amp; </a:t>
            </a:r>
            <a:r>
              <a:rPr lang="en-US" sz="1200" dirty="0">
                <a:solidFill>
                  <a:schemeClr val="tx2"/>
                </a:solidFill>
                <a:hlinkClick r:id="rId3"/>
              </a:rPr>
              <a:t>https://biking.michael-simons.eu/docs/index.html#section-introduction-and-goals</a:t>
            </a:r>
            <a:r>
              <a:rPr lang="en-US" sz="1200" dirty="0">
                <a:solidFill>
                  <a:schemeClr val="tx2"/>
                </a:solidFill>
              </a:rPr>
              <a:t> </a:t>
            </a:r>
          </a:p>
        </p:txBody>
      </p:sp>
    </p:spTree>
    <p:extLst>
      <p:ext uri="{BB962C8B-B14F-4D97-AF65-F5344CB8AC3E}">
        <p14:creationId xmlns:p14="http://schemas.microsoft.com/office/powerpoint/2010/main" val="1881509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Stakeholder</a:t>
            </a:r>
          </a:p>
        </p:txBody>
      </p:sp>
      <p:sp>
        <p:nvSpPr>
          <p:cNvPr id="7" name="Textplatzhalter 6">
            <a:extLst>
              <a:ext uri="{FF2B5EF4-FFF2-40B4-BE49-F238E27FC236}">
                <a16:creationId xmlns:a16="http://schemas.microsoft.com/office/drawing/2014/main" id="{82ADF10E-43B0-4A66-975F-E9169C64D98E}"/>
              </a:ext>
            </a:extLst>
          </p:cNvPr>
          <p:cNvSpPr>
            <a:spLocks noGrp="1"/>
          </p:cNvSpPr>
          <p:nvPr>
            <p:ph type="body" sz="quarter" idx="14"/>
          </p:nvPr>
        </p:nvSpPr>
        <p:spPr>
          <a:xfrm>
            <a:off x="180001" y="2886584"/>
            <a:ext cx="8775319" cy="1770916"/>
          </a:xfrm>
        </p:spPr>
        <p:txBody>
          <a:bodyPr>
            <a:normAutofit/>
          </a:bodyPr>
          <a:lstStyle/>
          <a:p>
            <a:pPr marL="0" indent="0">
              <a:buNone/>
            </a:pPr>
            <a:r>
              <a:rPr lang="en-US" sz="1200" i="1" dirty="0">
                <a:solidFill>
                  <a:schemeClr val="tx2"/>
                </a:solidFill>
              </a:rPr>
              <a:t>You should know all parties involved in development of the system or affected by the system. Otherwise, you may get nasty surprises later in the development process. These stakeholders determine the extent and the level of detail of your work and its results.</a:t>
            </a:r>
          </a:p>
          <a:p>
            <a:pPr marL="0" indent="0">
              <a:buNone/>
            </a:pPr>
            <a:r>
              <a:rPr lang="en-US" sz="1200" dirty="0">
                <a:solidFill>
                  <a:schemeClr val="tx2"/>
                </a:solidFill>
              </a:rPr>
              <a:t>Define five important stakeholders.</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3</a:t>
            </a:fld>
            <a:endParaRPr lang="en-GB" dirty="0"/>
          </a:p>
        </p:txBody>
      </p:sp>
      <p:graphicFrame>
        <p:nvGraphicFramePr>
          <p:cNvPr id="2" name="Table 2">
            <a:extLst>
              <a:ext uri="{FF2B5EF4-FFF2-40B4-BE49-F238E27FC236}">
                <a16:creationId xmlns:a16="http://schemas.microsoft.com/office/drawing/2014/main" id="{2240AD3A-6CFE-E665-3D14-62258AE14752}"/>
              </a:ext>
            </a:extLst>
          </p:cNvPr>
          <p:cNvGraphicFramePr>
            <a:graphicFrameLocks noGrp="1"/>
          </p:cNvGraphicFramePr>
          <p:nvPr>
            <p:extLst>
              <p:ext uri="{D42A27DB-BD31-4B8C-83A1-F6EECF244321}">
                <p14:modId xmlns:p14="http://schemas.microsoft.com/office/powerpoint/2010/main" val="2939520851"/>
              </p:ext>
            </p:extLst>
          </p:nvPr>
        </p:nvGraphicFramePr>
        <p:xfrm>
          <a:off x="179999" y="607500"/>
          <a:ext cx="8775319" cy="2225040"/>
        </p:xfrm>
        <a:graphic>
          <a:graphicData uri="http://schemas.openxmlformats.org/drawingml/2006/table">
            <a:tbl>
              <a:tblPr firstRow="1" bandRow="1">
                <a:tableStyleId>{5C22544A-7EE6-4342-B048-85BDC9FD1C3A}</a:tableStyleId>
              </a:tblPr>
              <a:tblGrid>
                <a:gridCol w="2781677">
                  <a:extLst>
                    <a:ext uri="{9D8B030D-6E8A-4147-A177-3AD203B41FA5}">
                      <a16:colId xmlns:a16="http://schemas.microsoft.com/office/drawing/2014/main" val="878654425"/>
                    </a:ext>
                  </a:extLst>
                </a:gridCol>
                <a:gridCol w="5993642">
                  <a:extLst>
                    <a:ext uri="{9D8B030D-6E8A-4147-A177-3AD203B41FA5}">
                      <a16:colId xmlns:a16="http://schemas.microsoft.com/office/drawing/2014/main" val="2853035927"/>
                    </a:ext>
                  </a:extLst>
                </a:gridCol>
              </a:tblGrid>
              <a:tr h="370840">
                <a:tc>
                  <a:txBody>
                    <a:bodyPr/>
                    <a:lstStyle/>
                    <a:p>
                      <a:r>
                        <a:rPr lang="en-US" dirty="0"/>
                        <a:t>Role/Name</a:t>
                      </a:r>
                    </a:p>
                  </a:txBody>
                  <a:tcPr/>
                </a:tc>
                <a:tc>
                  <a:txBody>
                    <a:bodyPr/>
                    <a:lstStyle/>
                    <a:p>
                      <a:r>
                        <a:rPr lang="en-US" dirty="0"/>
                        <a:t>Expectations</a:t>
                      </a:r>
                    </a:p>
                  </a:txBody>
                  <a:tcPr/>
                </a:tc>
                <a:extLst>
                  <a:ext uri="{0D108BD9-81ED-4DB2-BD59-A6C34878D82A}">
                    <a16:rowId xmlns:a16="http://schemas.microsoft.com/office/drawing/2014/main" val="2692723897"/>
                  </a:ext>
                </a:extLst>
              </a:tr>
              <a:tr h="370840">
                <a:tc>
                  <a:txBody>
                    <a:bodyPr/>
                    <a:lstStyle/>
                    <a:p>
                      <a:r>
                        <a:rPr lang="en-US" dirty="0"/>
                        <a:t>Students</a:t>
                      </a:r>
                    </a:p>
                  </a:txBody>
                  <a:tcPr/>
                </a:tc>
                <a:tc>
                  <a:txBody>
                    <a:bodyPr/>
                    <a:lstStyle/>
                    <a:p>
                      <a:r>
                        <a:rPr lang="en-US" dirty="0"/>
                        <a:t>Enroll courses / access material</a:t>
                      </a:r>
                    </a:p>
                  </a:txBody>
                  <a:tcPr/>
                </a:tc>
                <a:extLst>
                  <a:ext uri="{0D108BD9-81ED-4DB2-BD59-A6C34878D82A}">
                    <a16:rowId xmlns:a16="http://schemas.microsoft.com/office/drawing/2014/main" val="1989752836"/>
                  </a:ext>
                </a:extLst>
              </a:tr>
              <a:tr h="370840">
                <a:tc>
                  <a:txBody>
                    <a:bodyPr/>
                    <a:lstStyle/>
                    <a:p>
                      <a:r>
                        <a:rPr lang="en-US" dirty="0"/>
                        <a:t>Lecturers</a:t>
                      </a:r>
                    </a:p>
                  </a:txBody>
                  <a:tcPr/>
                </a:tc>
                <a:tc>
                  <a:txBody>
                    <a:bodyPr/>
                    <a:lstStyle/>
                    <a:p>
                      <a:r>
                        <a:rPr lang="en-US" dirty="0"/>
                        <a:t>Upload materials</a:t>
                      </a:r>
                    </a:p>
                  </a:txBody>
                  <a:tcPr/>
                </a:tc>
                <a:extLst>
                  <a:ext uri="{0D108BD9-81ED-4DB2-BD59-A6C34878D82A}">
                    <a16:rowId xmlns:a16="http://schemas.microsoft.com/office/drawing/2014/main" val="1183577803"/>
                  </a:ext>
                </a:extLst>
              </a:tr>
              <a:tr h="370840">
                <a:tc>
                  <a:txBody>
                    <a:bodyPr/>
                    <a:lstStyle/>
                    <a:p>
                      <a:r>
                        <a:rPr lang="en-US" dirty="0"/>
                        <a:t>Faculty members</a:t>
                      </a:r>
                    </a:p>
                  </a:txBody>
                  <a:tcPr/>
                </a:tc>
                <a:tc>
                  <a:txBody>
                    <a:bodyPr/>
                    <a:lstStyle/>
                    <a:p>
                      <a:r>
                        <a:rPr lang="en-US" dirty="0"/>
                        <a:t>Track attendance / manage grades</a:t>
                      </a:r>
                    </a:p>
                  </a:txBody>
                  <a:tcPr/>
                </a:tc>
                <a:extLst>
                  <a:ext uri="{0D108BD9-81ED-4DB2-BD59-A6C34878D82A}">
                    <a16:rowId xmlns:a16="http://schemas.microsoft.com/office/drawing/2014/main" val="3046435761"/>
                  </a:ext>
                </a:extLst>
              </a:tr>
              <a:tr h="370840">
                <a:tc>
                  <a:txBody>
                    <a:bodyPr/>
                    <a:lstStyle/>
                    <a:p>
                      <a:r>
                        <a:rPr lang="en-US" dirty="0"/>
                        <a:t>Administrators</a:t>
                      </a:r>
                    </a:p>
                  </a:txBody>
                  <a:tcPr/>
                </a:tc>
                <a:tc>
                  <a:txBody>
                    <a:bodyPr/>
                    <a:lstStyle/>
                    <a:p>
                      <a:r>
                        <a:rPr lang="en-US" dirty="0"/>
                        <a:t>General reports</a:t>
                      </a:r>
                    </a:p>
                  </a:txBody>
                  <a:tcPr/>
                </a:tc>
                <a:extLst>
                  <a:ext uri="{0D108BD9-81ED-4DB2-BD59-A6C34878D82A}">
                    <a16:rowId xmlns:a16="http://schemas.microsoft.com/office/drawing/2014/main" val="1980858308"/>
                  </a:ext>
                </a:extLst>
              </a:tr>
              <a:tr h="370840">
                <a:tc>
                  <a:txBody>
                    <a:bodyPr/>
                    <a:lstStyle/>
                    <a:p>
                      <a:r>
                        <a:rPr lang="en-US" dirty="0"/>
                        <a:t>Educational Service Providers</a:t>
                      </a:r>
                    </a:p>
                  </a:txBody>
                  <a:tcPr/>
                </a:tc>
                <a:tc>
                  <a:txBody>
                    <a:bodyPr/>
                    <a:lstStyle/>
                    <a:p>
                      <a:r>
                        <a:rPr lang="en-US" dirty="0"/>
                        <a:t>Provide services to students</a:t>
                      </a:r>
                    </a:p>
                  </a:txBody>
                  <a:tcPr/>
                </a:tc>
                <a:extLst>
                  <a:ext uri="{0D108BD9-81ED-4DB2-BD59-A6C34878D82A}">
                    <a16:rowId xmlns:a16="http://schemas.microsoft.com/office/drawing/2014/main" val="1784380460"/>
                  </a:ext>
                </a:extLst>
              </a:tr>
            </a:tbl>
          </a:graphicData>
        </a:graphic>
      </p:graphicFrame>
    </p:spTree>
    <p:extLst>
      <p:ext uri="{BB962C8B-B14F-4D97-AF65-F5344CB8AC3E}">
        <p14:creationId xmlns:p14="http://schemas.microsoft.com/office/powerpoint/2010/main" val="1997272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Quality Goals</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4</a:t>
            </a:fld>
            <a:endParaRPr lang="en-GB" dirty="0"/>
          </a:p>
        </p:txBody>
      </p:sp>
      <p:sp>
        <p:nvSpPr>
          <p:cNvPr id="2" name="Textplatzhalter 6">
            <a:extLst>
              <a:ext uri="{FF2B5EF4-FFF2-40B4-BE49-F238E27FC236}">
                <a16:creationId xmlns:a16="http://schemas.microsoft.com/office/drawing/2014/main" id="{2A62D2A3-CEBE-5D87-0453-29F6B206FAF7}"/>
              </a:ext>
            </a:extLst>
          </p:cNvPr>
          <p:cNvSpPr>
            <a:spLocks noGrp="1"/>
          </p:cNvSpPr>
          <p:nvPr>
            <p:ph type="body" sz="quarter" idx="14"/>
          </p:nvPr>
        </p:nvSpPr>
        <p:spPr>
          <a:xfrm>
            <a:off x="180001" y="2144904"/>
            <a:ext cx="8775319" cy="2512596"/>
          </a:xfrm>
        </p:spPr>
        <p:txBody>
          <a:bodyPr>
            <a:normAutofit/>
          </a:bodyPr>
          <a:lstStyle/>
          <a:p>
            <a:pPr marL="0" indent="0">
              <a:buNone/>
            </a:pPr>
            <a:endParaRPr lang="en-US" sz="1200" i="1" dirty="0">
              <a:solidFill>
                <a:schemeClr val="tx2"/>
              </a:solidFill>
            </a:endParaRPr>
          </a:p>
          <a:p>
            <a:pPr marL="0" indent="0">
              <a:buNone/>
            </a:pPr>
            <a:endParaRPr lang="en-US" sz="1200" i="1" dirty="0">
              <a:solidFill>
                <a:schemeClr val="tx2"/>
              </a:solidFill>
            </a:endParaRPr>
          </a:p>
          <a:p>
            <a:pPr marL="0" indent="0">
              <a:buNone/>
            </a:pPr>
            <a:endParaRPr lang="en-US" sz="1200" i="1" dirty="0">
              <a:solidFill>
                <a:schemeClr val="tx2"/>
              </a:solidFill>
            </a:endParaRPr>
          </a:p>
          <a:p>
            <a:pPr marL="0" indent="0">
              <a:buNone/>
            </a:pPr>
            <a:r>
              <a:rPr lang="en-US" sz="1200" i="1" dirty="0">
                <a:solidFill>
                  <a:schemeClr val="tx2"/>
                </a:solidFill>
              </a:rPr>
              <a:t>You should know the quality goals of your most important stakeholders, since they will influence fundamental architectural decisions. Make sure to be very concrete about these qualities, avoid buzzwords. If you as an architect do not know how the quality of your work will be judged, it becomes challenging to meet the expectations.</a:t>
            </a:r>
          </a:p>
          <a:p>
            <a:pPr marL="0" indent="0">
              <a:buNone/>
            </a:pPr>
            <a:r>
              <a:rPr lang="en-US" sz="1200" dirty="0">
                <a:solidFill>
                  <a:schemeClr val="tx2"/>
                </a:solidFill>
              </a:rPr>
              <a:t>Define three quality goals ordered by priority.</a:t>
            </a:r>
          </a:p>
          <a:p>
            <a:pPr marL="0" indent="0">
              <a:buNone/>
            </a:pPr>
            <a:r>
              <a:rPr lang="en-US" sz="1200" dirty="0">
                <a:solidFill>
                  <a:schemeClr val="tx2"/>
                </a:solidFill>
              </a:rPr>
              <a:t>Help: </a:t>
            </a:r>
            <a:r>
              <a:rPr lang="en-US" sz="1200" dirty="0">
                <a:solidFill>
                  <a:schemeClr val="tx2"/>
                </a:solidFill>
                <a:hlinkClick r:id="rId2"/>
              </a:rPr>
              <a:t>https://iso25000.com/index.php/en/iso-25000-standards/iso-25010</a:t>
            </a:r>
            <a:r>
              <a:rPr lang="en-US" sz="1200" dirty="0">
                <a:solidFill>
                  <a:schemeClr val="tx2"/>
                </a:solidFill>
              </a:rPr>
              <a:t> </a:t>
            </a:r>
          </a:p>
        </p:txBody>
      </p:sp>
      <p:graphicFrame>
        <p:nvGraphicFramePr>
          <p:cNvPr id="3" name="Table 2">
            <a:extLst>
              <a:ext uri="{FF2B5EF4-FFF2-40B4-BE49-F238E27FC236}">
                <a16:creationId xmlns:a16="http://schemas.microsoft.com/office/drawing/2014/main" id="{58E389A9-77EF-27A3-10BD-3C4D67F9A06E}"/>
              </a:ext>
            </a:extLst>
          </p:cNvPr>
          <p:cNvGraphicFramePr>
            <a:graphicFrameLocks noGrp="1"/>
          </p:cNvGraphicFramePr>
          <p:nvPr>
            <p:extLst>
              <p:ext uri="{D42A27DB-BD31-4B8C-83A1-F6EECF244321}">
                <p14:modId xmlns:p14="http://schemas.microsoft.com/office/powerpoint/2010/main" val="75355729"/>
              </p:ext>
            </p:extLst>
          </p:nvPr>
        </p:nvGraphicFramePr>
        <p:xfrm>
          <a:off x="179999" y="607500"/>
          <a:ext cx="8775318" cy="1615440"/>
        </p:xfrm>
        <a:graphic>
          <a:graphicData uri="http://schemas.openxmlformats.org/drawingml/2006/table">
            <a:tbl>
              <a:tblPr firstRow="1" bandRow="1">
                <a:tableStyleId>{5C22544A-7EE6-4342-B048-85BDC9FD1C3A}</a:tableStyleId>
              </a:tblPr>
              <a:tblGrid>
                <a:gridCol w="810601">
                  <a:extLst>
                    <a:ext uri="{9D8B030D-6E8A-4147-A177-3AD203B41FA5}">
                      <a16:colId xmlns:a16="http://schemas.microsoft.com/office/drawing/2014/main" val="1072794580"/>
                    </a:ext>
                  </a:extLst>
                </a:gridCol>
                <a:gridCol w="2101850">
                  <a:extLst>
                    <a:ext uri="{9D8B030D-6E8A-4147-A177-3AD203B41FA5}">
                      <a16:colId xmlns:a16="http://schemas.microsoft.com/office/drawing/2014/main" val="878654425"/>
                    </a:ext>
                  </a:extLst>
                </a:gridCol>
                <a:gridCol w="5862867">
                  <a:extLst>
                    <a:ext uri="{9D8B030D-6E8A-4147-A177-3AD203B41FA5}">
                      <a16:colId xmlns:a16="http://schemas.microsoft.com/office/drawing/2014/main" val="2853035927"/>
                    </a:ext>
                  </a:extLst>
                </a:gridCol>
              </a:tblGrid>
              <a:tr h="370840">
                <a:tc>
                  <a:txBody>
                    <a:bodyPr/>
                    <a:lstStyle/>
                    <a:p>
                      <a:r>
                        <a:rPr lang="en-US" dirty="0"/>
                        <a:t>Priority</a:t>
                      </a:r>
                    </a:p>
                  </a:txBody>
                  <a:tcPr/>
                </a:tc>
                <a:tc>
                  <a:txBody>
                    <a:bodyPr/>
                    <a:lstStyle/>
                    <a:p>
                      <a:r>
                        <a:rPr lang="en-US" dirty="0"/>
                        <a:t>Quality</a:t>
                      </a:r>
                    </a:p>
                  </a:txBody>
                  <a:tcPr/>
                </a:tc>
                <a:tc>
                  <a:txBody>
                    <a:bodyPr/>
                    <a:lstStyle/>
                    <a:p>
                      <a:r>
                        <a:rPr lang="en-US" dirty="0"/>
                        <a:t>Motivation</a:t>
                      </a:r>
                    </a:p>
                  </a:txBody>
                  <a:tcPr/>
                </a:tc>
                <a:extLst>
                  <a:ext uri="{0D108BD9-81ED-4DB2-BD59-A6C34878D82A}">
                    <a16:rowId xmlns:a16="http://schemas.microsoft.com/office/drawing/2014/main" val="2692723897"/>
                  </a:ext>
                </a:extLst>
              </a:tr>
              <a:tr h="370840">
                <a:tc>
                  <a:txBody>
                    <a:bodyPr/>
                    <a:lstStyle/>
                    <a:p>
                      <a:r>
                        <a:rPr lang="en-US" dirty="0"/>
                        <a:t>1</a:t>
                      </a:r>
                    </a:p>
                  </a:txBody>
                  <a:tcPr/>
                </a:tc>
                <a:tc>
                  <a:txBody>
                    <a:bodyPr/>
                    <a:lstStyle/>
                    <a:p>
                      <a:r>
                        <a:rPr lang="en-US" dirty="0"/>
                        <a:t>Accessible 24/7</a:t>
                      </a:r>
                    </a:p>
                  </a:txBody>
                  <a:tcPr/>
                </a:tc>
                <a:tc>
                  <a:txBody>
                    <a:bodyPr/>
                    <a:lstStyle/>
                    <a:p>
                      <a:r>
                        <a:rPr lang="en-US" dirty="0"/>
                        <a:t>Deadlines must be met, Accessing crucial information </a:t>
                      </a:r>
                    </a:p>
                  </a:txBody>
                  <a:tcPr/>
                </a:tc>
                <a:extLst>
                  <a:ext uri="{0D108BD9-81ED-4DB2-BD59-A6C34878D82A}">
                    <a16:rowId xmlns:a16="http://schemas.microsoft.com/office/drawing/2014/main" val="1989752836"/>
                  </a:ext>
                </a:extLst>
              </a:tr>
              <a:tr h="370840">
                <a:tc>
                  <a:txBody>
                    <a:bodyPr/>
                    <a:lstStyle/>
                    <a:p>
                      <a:r>
                        <a:rPr lang="en-US" dirty="0"/>
                        <a:t>2</a:t>
                      </a:r>
                    </a:p>
                  </a:txBody>
                  <a:tcPr/>
                </a:tc>
                <a:tc>
                  <a:txBody>
                    <a:bodyPr/>
                    <a:lstStyle/>
                    <a:p>
                      <a:r>
                        <a:rPr lang="en-US" dirty="0"/>
                        <a:t>No documentation necessary</a:t>
                      </a:r>
                    </a:p>
                  </a:txBody>
                  <a:tcPr/>
                </a:tc>
                <a:tc>
                  <a:txBody>
                    <a:bodyPr/>
                    <a:lstStyle/>
                    <a:p>
                      <a:r>
                        <a:rPr lang="en-US" dirty="0"/>
                        <a:t>Improve Useability</a:t>
                      </a:r>
                    </a:p>
                  </a:txBody>
                  <a:tcPr/>
                </a:tc>
                <a:extLst>
                  <a:ext uri="{0D108BD9-81ED-4DB2-BD59-A6C34878D82A}">
                    <a16:rowId xmlns:a16="http://schemas.microsoft.com/office/drawing/2014/main" val="1183577803"/>
                  </a:ext>
                </a:extLst>
              </a:tr>
              <a:tr h="370840">
                <a:tc>
                  <a:txBody>
                    <a:bodyPr/>
                    <a:lstStyle/>
                    <a:p>
                      <a:r>
                        <a:rPr lang="en-US" dirty="0"/>
                        <a:t>3</a:t>
                      </a:r>
                    </a:p>
                  </a:txBody>
                  <a:tcPr/>
                </a:tc>
                <a:tc>
                  <a:txBody>
                    <a:bodyPr/>
                    <a:lstStyle/>
                    <a:p>
                      <a:r>
                        <a:rPr lang="en-US" dirty="0" err="1"/>
                        <a:t>Scaleability</a:t>
                      </a:r>
                      <a:r>
                        <a:rPr lang="en-US" dirty="0"/>
                        <a:t> </a:t>
                      </a:r>
                    </a:p>
                  </a:txBody>
                  <a:tcPr/>
                </a:tc>
                <a:tc>
                  <a:txBody>
                    <a:bodyPr/>
                    <a:lstStyle/>
                    <a:p>
                      <a:r>
                        <a:rPr lang="en-US" dirty="0"/>
                        <a:t>Departments/Faculty can be easily added/removed</a:t>
                      </a:r>
                    </a:p>
                  </a:txBody>
                  <a:tcPr/>
                </a:tc>
                <a:extLst>
                  <a:ext uri="{0D108BD9-81ED-4DB2-BD59-A6C34878D82A}">
                    <a16:rowId xmlns:a16="http://schemas.microsoft.com/office/drawing/2014/main" val="3046435761"/>
                  </a:ext>
                </a:extLst>
              </a:tr>
            </a:tbl>
          </a:graphicData>
        </a:graphic>
      </p:graphicFrame>
    </p:spTree>
    <p:extLst>
      <p:ext uri="{BB962C8B-B14F-4D97-AF65-F5344CB8AC3E}">
        <p14:creationId xmlns:p14="http://schemas.microsoft.com/office/powerpoint/2010/main" val="742045848"/>
      </p:ext>
    </p:extLst>
  </p:cSld>
  <p:clrMapOvr>
    <a:masterClrMapping/>
  </p:clrMapOvr>
</p:sld>
</file>

<file path=ppt/theme/theme1.xml><?xml version="1.0" encoding="utf-8"?>
<a:theme xmlns:a="http://schemas.openxmlformats.org/drawingml/2006/main" name="Office">
  <a:themeElements>
    <a:clrScheme name="Custom 2">
      <a:dk1>
        <a:sysClr val="windowText" lastClr="000000"/>
      </a:dk1>
      <a:lt1>
        <a:sysClr val="window" lastClr="FFFFFF"/>
      </a:lt1>
      <a:dk2>
        <a:srgbClr val="72777A"/>
      </a:dk2>
      <a:lt2>
        <a:srgbClr val="FFFFFF"/>
      </a:lt2>
      <a:accent1>
        <a:srgbClr val="72777A"/>
      </a:accent1>
      <a:accent2>
        <a:srgbClr val="AAADAF"/>
      </a:accent2>
      <a:accent3>
        <a:srgbClr val="8BB31D"/>
      </a:accent3>
      <a:accent4>
        <a:srgbClr val="B9D177"/>
      </a:accent4>
      <a:accent5>
        <a:srgbClr val="00649C"/>
      </a:accent5>
      <a:accent6>
        <a:srgbClr val="66A2C4"/>
      </a:accent6>
      <a:hlink>
        <a:srgbClr val="00649C"/>
      </a:hlink>
      <a:folHlink>
        <a:srgbClr val="323F4F"/>
      </a:folHlink>
    </a:clrScheme>
    <a:fontScheme name="Benutzerdefiniert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rmAutofit/>
      </a:bodyPr>
      <a:lstStyle>
        <a:defPPr algn="l">
          <a:defRPr sz="2800" dirty="0"/>
        </a:defPPr>
      </a:lstStyle>
    </a:txDef>
  </a:objectDefaults>
  <a:extraClrSchemeLst/>
  <a:extLst>
    <a:ext uri="{05A4C25C-085E-4340-85A3-A5531E510DB2}">
      <thm15:themeFamily xmlns:thm15="http://schemas.microsoft.com/office/thememl/2012/main" name="Präsentation3" id="{15EC8A32-EFA0-4B0B-AC0F-1D8CF766F1E4}" vid="{CE16643F-63A4-48FC-8B61-AF37F67178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FHTW_PowerPoint</Template>
  <TotalTime>0</TotalTime>
  <Words>345</Words>
  <Application>Microsoft Office PowerPoint</Application>
  <PresentationFormat>Bildschirmpräsentation (16:9)</PresentationFormat>
  <Paragraphs>54</Paragraphs>
  <Slides>4</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4</vt:i4>
      </vt:variant>
    </vt:vector>
  </HeadingPairs>
  <TitlesOfParts>
    <vt:vector size="8" baseType="lpstr">
      <vt:lpstr>Arial</vt:lpstr>
      <vt:lpstr>Calibri</vt:lpstr>
      <vt:lpstr>Symbol</vt:lpstr>
      <vt:lpstr>Office</vt:lpstr>
      <vt:lpstr>Introduction and Goals</vt:lpstr>
      <vt:lpstr>Requirements Overview</vt:lpstr>
      <vt:lpstr>Stakeholder</vt:lpstr>
      <vt:lpstr>Quality 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dc:title>
  <dc:creator>Marvin Kosmider</dc:creator>
  <cp:lastModifiedBy>Fabian Mahdi</cp:lastModifiedBy>
  <cp:revision>10</cp:revision>
  <dcterms:created xsi:type="dcterms:W3CDTF">2022-06-08T12:45:54Z</dcterms:created>
  <dcterms:modified xsi:type="dcterms:W3CDTF">2023-10-20T10:35:23Z</dcterms:modified>
</cp:coreProperties>
</file>