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ter SemiBold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1297B9-210F-4587-8AC4-85EF41D0F353}">
  <a:tblStyle styleId="{921297B9-210F-4587-8AC4-85EF41D0F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6.xml"/><Relationship Id="rId22" Type="http://schemas.openxmlformats.org/officeDocument/2006/relationships/font" Target="fonts/Inter-italic.fntdata"/><Relationship Id="rId10" Type="http://schemas.openxmlformats.org/officeDocument/2006/relationships/slide" Target="slides/slide5.xml"/><Relationship Id="rId21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SemiBold-bold.fntdata"/><Relationship Id="rId16" Type="http://schemas.openxmlformats.org/officeDocument/2006/relationships/font" Target="fonts/Inter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Inter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c7fec24e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5178bf3d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a5178bf3d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7feb7f4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c7feb7f4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7feb7f4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c7feb7f4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c69ed0233_1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c69ed0233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7feb7f4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c7feb7f4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7feb7f4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c7feb7f4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7feb7f4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c7feb7f4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_DGx4qXQSUDLAZLNzpf7lGlCEsaskwPi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_K1tpo4zpS_0oCMr-eTV5_VYdqqQz53A/view" TargetMode="External"/><Relationship Id="rId5" Type="http://schemas.openxmlformats.org/officeDocument/2006/relationships/image" Target="../media/image11.jpg"/><Relationship Id="rId6" Type="http://schemas.openxmlformats.org/officeDocument/2006/relationships/hyperlink" Target="http://drive.google.com/file/d/1l8YWwwu_Xrz9fwT3MLRaBrJQHWTvEdbT/view" TargetMode="External"/><Relationship Id="rId7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763800" y="2461300"/>
            <a:ext cx="76164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2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Fake News Detector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4294967295" type="ctrTitle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3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Thank you for your attention.</a:t>
            </a:r>
            <a:br>
              <a:rPr lang="fr" sz="33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fr" sz="33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i="0" sz="33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8275" y="1138675"/>
            <a:ext cx="58806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Frédéric Mendes Semedo </a:t>
            </a:r>
            <a:endParaRPr sz="1800">
              <a:solidFill>
                <a:schemeClr val="dk2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Machine Learning &amp; Deep Learning</a:t>
            </a:r>
            <a:endParaRPr sz="1800">
              <a:solidFill>
                <a:schemeClr val="dk2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Deployment</a:t>
            </a:r>
            <a:endParaRPr sz="1800">
              <a:solidFill>
                <a:schemeClr val="dk2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Mohamed Boumrar</a:t>
            </a:r>
            <a:endParaRPr sz="1800">
              <a:solidFill>
                <a:schemeClr val="dk2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Machine Learning &amp; Deep Learning</a:t>
            </a:r>
            <a:br>
              <a:rPr lang="fr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Yannick Howaton</a:t>
            </a:r>
            <a:endParaRPr sz="1800">
              <a:solidFill>
                <a:schemeClr val="dk2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EDA &amp; Visualization</a:t>
            </a:r>
            <a:endParaRPr sz="1800">
              <a:solidFill>
                <a:schemeClr val="dk2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Topic Modeling (LDA)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95450" y="392450"/>
            <a:ext cx="684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</a:rPr>
              <a:t>Dataset Overview &amp; Label Distribution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75" y="1664184"/>
            <a:ext cx="2800425" cy="29512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060200" y="2206138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>
            <a:off x="4034775" y="1159150"/>
            <a:ext cx="10800" cy="3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4206175" y="1082950"/>
            <a:ext cx="4833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chemeClr val="dk1"/>
                </a:solidFill>
              </a:rPr>
              <a:t>Topic analysis: </a:t>
            </a:r>
            <a:r>
              <a:rPr lang="fr" sz="900">
                <a:solidFill>
                  <a:schemeClr val="dk1"/>
                </a:solidFill>
              </a:rPr>
              <a:t>diverse themes U.S. political discourse to international geopolitical issues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750" y="3347775"/>
            <a:ext cx="2546350" cy="12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800" y="1577075"/>
            <a:ext cx="3788352" cy="1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005775" y="1082950"/>
            <a:ext cx="26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404040"/>
                </a:solidFill>
              </a:rPr>
              <a:t>Dataset Summary:</a:t>
            </a:r>
            <a:r>
              <a:rPr lang="fr" sz="900">
                <a:solidFill>
                  <a:schemeClr val="dk1"/>
                </a:solidFill>
              </a:rPr>
              <a:t> </a:t>
            </a:r>
            <a:r>
              <a:rPr lang="fr" sz="900">
                <a:solidFill>
                  <a:srgbClr val="404040"/>
                </a:solidFill>
              </a:rPr>
              <a:t>Total Articles: 72,134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LDA Visualization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 title="Enregistrement de l’écran 2025-02-03 à 11.57.56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6950" y="1095884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Models &amp; 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 - i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1040275" y="13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{921297B9-210F-4587-8AC4-85EF41D0F353}</a:tableStyleId>
              </a:tblPr>
              <a:tblGrid>
                <a:gridCol w="1463450"/>
                <a:gridCol w="1889650"/>
                <a:gridCol w="2075400"/>
                <a:gridCol w="1805650"/>
              </a:tblGrid>
              <a:tr h="3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TFIDF / </a:t>
                      </a: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Logistic</a:t>
                      </a: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Reg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Word2Vec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Bert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</a:tr>
              <a:tr h="78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Preprocessing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document cleaning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tokenization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document cleaning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tokenization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padding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regularization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BERT - tokenizer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padding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mbria"/>
                        <a:buChar char="●"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troncation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0.91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0.75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0.90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F1-Score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0.90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0.76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0.89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Conclusion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Good balance between speed and accuracy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 Accuracy stagnates at the same level et the model tends to overfit after 50 epochs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Excellent performance but resource-heavy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Models &amp; Results - ii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363" y="1492826"/>
            <a:ext cx="3018450" cy="2367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03" y="1492825"/>
            <a:ext cx="2356898" cy="2367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3616" y="1472763"/>
            <a:ext cx="2757133" cy="240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8"/>
          <p:cNvSpPr/>
          <p:nvPr/>
        </p:nvSpPr>
        <p:spPr>
          <a:xfrm>
            <a:off x="8421125" y="1522450"/>
            <a:ext cx="51900" cy="8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Deployment - Hugging Face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 title="Enregistrement de l’écran 2025-02-03 à 12.36.38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75" y="1469812"/>
            <a:ext cx="3988051" cy="259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Enregistrement de l’écran 2025-02-03 à 12.34.00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9300" y="1469800"/>
            <a:ext cx="3988051" cy="259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Conclusion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19175" y="1127075"/>
            <a:ext cx="84051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Effective fake news detection requires a balance between </a:t>
            </a: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complexity 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performance.</a:t>
            </a:r>
            <a:endParaRPr b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</a:t>
            </a:r>
            <a:r>
              <a:rPr lang="fr" sz="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TF-IDF + Logistic Regression - 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overall performance (Accuracy: 95.81%, Fl-score: 95.75%}.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</a:t>
            </a:r>
            <a:r>
              <a:rPr lang="fr" sz="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</a:t>
            </a: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Word2vec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moderatly performing model, yet a lot of over fitting to monitor (Val_Accuracy: 75%)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</a:t>
            </a:r>
            <a:r>
              <a:rPr lang="fr" sz="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BERT - </a:t>
            </a: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provided advanced context understanding but was resource­ intensive and less practical for large datasets.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Final Insight:</a:t>
            </a:r>
            <a:endParaRPr b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While deep learning approaches like BERT are powerful, simpler models like TF-IDF + Logistic Regression can still deliver competitive results when paired with thoughtful techniques  like SMOTE.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What’s next? 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1040275" y="20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{921297B9-210F-4587-8AC4-85EF41D0F353}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 processing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Modelling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DAD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mbria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Check Sources</a:t>
                      </a:r>
                      <a:endParaRPr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mbria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Updating</a:t>
                      </a:r>
                      <a:endParaRPr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mbria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Expand the app’s base of training </a:t>
                      </a:r>
                      <a:endParaRPr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mbria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augmentation</a:t>
                      </a:r>
                      <a:endParaRPr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mbria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Improving</a:t>
                      </a: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the Streamlit App </a:t>
                      </a:r>
                      <a:endParaRPr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mbria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Improving choses &amp; optimisation of models</a:t>
                      </a:r>
                      <a:endParaRPr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mbria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Alternative models: RoBERTa / BERT’s alternatives</a:t>
                      </a:r>
                      <a:endParaRPr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