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58" r:id="rId6"/>
    <p:sldId id="260" r:id="rId7"/>
    <p:sldId id="267" r:id="rId8"/>
    <p:sldId id="259" r:id="rId9"/>
    <p:sldId id="264" r:id="rId10"/>
    <p:sldId id="265" r:id="rId11"/>
    <p:sldId id="266" r:id="rId12"/>
    <p:sldId id="270" r:id="rId13"/>
    <p:sldId id="275" r:id="rId14"/>
    <p:sldId id="277" r:id="rId15"/>
    <p:sldId id="274" r:id="rId16"/>
    <p:sldId id="276" r:id="rId17"/>
    <p:sldId id="278" r:id="rId18"/>
    <p:sldId id="280" r:id="rId19"/>
    <p:sldId id="281" r:id="rId20"/>
    <p:sldId id="279" r:id="rId21"/>
    <p:sldId id="271" r:id="rId22"/>
    <p:sldId id="27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9BA51-5674-437C-B80E-67C5AE880C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27DEC2-47EA-49DD-814D-5194B726A27D}">
      <dgm:prSet phldrT="[文字]"/>
      <dgm:spPr/>
      <dgm:t>
        <a:bodyPr/>
        <a:lstStyle/>
        <a:p>
          <a:r>
            <a:rPr lang="zh-TW" altLang="en-US" dirty="0"/>
            <a:t>原始</a:t>
          </a:r>
          <a:endParaRPr lang="en-US" altLang="zh-TW" dirty="0"/>
        </a:p>
        <a:p>
          <a:r>
            <a:rPr lang="zh-TW" altLang="en-US" dirty="0"/>
            <a:t>訓練資料</a:t>
          </a:r>
        </a:p>
      </dgm:t>
    </dgm:pt>
    <dgm:pt modelId="{990EBCDB-ADBB-4D04-8008-ADB9671D844A}" type="parTrans" cxnId="{B921DB32-EC29-4E50-9EBE-2A38EF9FC3EE}">
      <dgm:prSet/>
      <dgm:spPr/>
      <dgm:t>
        <a:bodyPr/>
        <a:lstStyle/>
        <a:p>
          <a:endParaRPr lang="zh-TW" altLang="en-US"/>
        </a:p>
      </dgm:t>
    </dgm:pt>
    <dgm:pt modelId="{90A5670D-B7FF-478D-BE54-FF3C93C21FF3}" type="sibTrans" cxnId="{B921DB32-EC29-4E50-9EBE-2A38EF9FC3EE}">
      <dgm:prSet/>
      <dgm:spPr/>
      <dgm:t>
        <a:bodyPr/>
        <a:lstStyle/>
        <a:p>
          <a:endParaRPr lang="zh-TW" altLang="en-US"/>
        </a:p>
      </dgm:t>
    </dgm:pt>
    <dgm:pt modelId="{733D47B4-2E48-48C0-A6FA-436D5F2BBBB1}">
      <dgm:prSet phldrT="[文字]"/>
      <dgm:spPr/>
      <dgm:t>
        <a:bodyPr/>
        <a:lstStyle/>
        <a:p>
          <a:r>
            <a:rPr lang="zh-TW" altLang="en-US" dirty="0"/>
            <a:t>製作</a:t>
          </a:r>
          <a:endParaRPr lang="en-US" altLang="zh-TW" dirty="0"/>
        </a:p>
        <a:p>
          <a:r>
            <a:rPr lang="en-US" altLang="zh-TW" dirty="0"/>
            <a:t>Dataset</a:t>
          </a:r>
          <a:r>
            <a:rPr lang="zh-TW" altLang="en-US" dirty="0"/>
            <a:t>、</a:t>
          </a:r>
          <a:r>
            <a:rPr lang="en-US" altLang="zh-TW" dirty="0" err="1"/>
            <a:t>Dataloader</a:t>
          </a:r>
          <a:endParaRPr lang="zh-TW" altLang="en-US" dirty="0"/>
        </a:p>
      </dgm:t>
    </dgm:pt>
    <dgm:pt modelId="{CC435D12-29EB-4D92-8F28-E8BB15978021}" type="parTrans" cxnId="{E91CA911-00AC-4851-80F0-D4008C83017E}">
      <dgm:prSet/>
      <dgm:spPr/>
      <dgm:t>
        <a:bodyPr/>
        <a:lstStyle/>
        <a:p>
          <a:endParaRPr lang="zh-TW" altLang="en-US"/>
        </a:p>
      </dgm:t>
    </dgm:pt>
    <dgm:pt modelId="{85A3D947-BE04-4AF3-8224-518EDC472DC2}" type="sibTrans" cxnId="{E91CA911-00AC-4851-80F0-D4008C83017E}">
      <dgm:prSet/>
      <dgm:spPr/>
      <dgm:t>
        <a:bodyPr/>
        <a:lstStyle/>
        <a:p>
          <a:endParaRPr lang="zh-TW" altLang="en-US"/>
        </a:p>
      </dgm:t>
    </dgm:pt>
    <dgm:pt modelId="{353E5F15-51F8-4724-A3E8-0A7701CAA90F}">
      <dgm:prSet phldrT="[文字]"/>
      <dgm:spPr/>
      <dgm:t>
        <a:bodyPr/>
        <a:lstStyle/>
        <a:p>
          <a:r>
            <a:rPr lang="zh-TW" altLang="en-US" dirty="0"/>
            <a:t>轉換成</a:t>
          </a:r>
          <a:endParaRPr lang="en-US" altLang="zh-TW" dirty="0"/>
        </a:p>
        <a:p>
          <a:r>
            <a:rPr lang="zh-TW" altLang="en-US" dirty="0"/>
            <a:t>輸入特徵</a:t>
          </a:r>
        </a:p>
      </dgm:t>
    </dgm:pt>
    <dgm:pt modelId="{6ABE1A36-0BA2-45E7-90E9-FE9B5B9A9543}" type="parTrans" cxnId="{DE6850F5-D932-46AA-85F1-09EB6AF2E73F}">
      <dgm:prSet/>
      <dgm:spPr/>
      <dgm:t>
        <a:bodyPr/>
        <a:lstStyle/>
        <a:p>
          <a:endParaRPr lang="zh-TW" altLang="en-US"/>
        </a:p>
      </dgm:t>
    </dgm:pt>
    <dgm:pt modelId="{42F0298F-5B18-4EE1-9961-D1E64DB68464}" type="sibTrans" cxnId="{DE6850F5-D932-46AA-85F1-09EB6AF2E73F}">
      <dgm:prSet/>
      <dgm:spPr/>
      <dgm:t>
        <a:bodyPr/>
        <a:lstStyle/>
        <a:p>
          <a:endParaRPr lang="zh-TW" altLang="en-US"/>
        </a:p>
      </dgm:t>
    </dgm:pt>
    <dgm:pt modelId="{486E4024-A2CA-4403-AA0E-611E7AA5C8D2}">
      <dgm:prSet phldrT="[文字]"/>
      <dgm:spPr/>
      <dgm:t>
        <a:bodyPr/>
        <a:lstStyle/>
        <a:p>
          <a:r>
            <a:rPr lang="zh-TW" altLang="en-US" dirty="0"/>
            <a:t>模型建構</a:t>
          </a:r>
        </a:p>
      </dgm:t>
    </dgm:pt>
    <dgm:pt modelId="{1356852C-E117-4BBB-8291-F34A31C7FF8C}" type="parTrans" cxnId="{149E6456-E4A7-492B-A61B-562E4A3B9F8B}">
      <dgm:prSet/>
      <dgm:spPr/>
      <dgm:t>
        <a:bodyPr/>
        <a:lstStyle/>
        <a:p>
          <a:endParaRPr lang="zh-TW" altLang="en-US"/>
        </a:p>
      </dgm:t>
    </dgm:pt>
    <dgm:pt modelId="{EC5F2746-D601-4DC1-9FA1-223AE4ED3BD9}" type="sibTrans" cxnId="{149E6456-E4A7-492B-A61B-562E4A3B9F8B}">
      <dgm:prSet/>
      <dgm:spPr/>
      <dgm:t>
        <a:bodyPr/>
        <a:lstStyle/>
        <a:p>
          <a:endParaRPr lang="zh-TW" altLang="en-US"/>
        </a:p>
      </dgm:t>
    </dgm:pt>
    <dgm:pt modelId="{917F9690-91D7-4712-91AD-9CCA0E1F03E7}">
      <dgm:prSet phldrT="[文字]"/>
      <dgm:spPr/>
      <dgm:t>
        <a:bodyPr/>
        <a:lstStyle/>
        <a:p>
          <a:r>
            <a:rPr lang="zh-TW" altLang="en-US" dirty="0"/>
            <a:t>訓練、</a:t>
          </a:r>
          <a:endParaRPr lang="en-US" altLang="zh-TW" dirty="0"/>
        </a:p>
        <a:p>
          <a:r>
            <a:rPr lang="zh-TW" altLang="en-US" dirty="0"/>
            <a:t>調整參數</a:t>
          </a:r>
        </a:p>
      </dgm:t>
    </dgm:pt>
    <dgm:pt modelId="{3EC7AF92-53F3-4172-B2B6-02747C40B456}" type="parTrans" cxnId="{BF93E855-EC9C-4520-8987-54B21A0A49BF}">
      <dgm:prSet/>
      <dgm:spPr/>
      <dgm:t>
        <a:bodyPr/>
        <a:lstStyle/>
        <a:p>
          <a:endParaRPr lang="zh-TW" altLang="en-US"/>
        </a:p>
      </dgm:t>
    </dgm:pt>
    <dgm:pt modelId="{0BEDCEE5-57B0-4FA5-83B2-609B238F17DF}" type="sibTrans" cxnId="{BF93E855-EC9C-4520-8987-54B21A0A49BF}">
      <dgm:prSet/>
      <dgm:spPr/>
      <dgm:t>
        <a:bodyPr/>
        <a:lstStyle/>
        <a:p>
          <a:endParaRPr lang="zh-TW" altLang="en-US"/>
        </a:p>
      </dgm:t>
    </dgm:pt>
    <dgm:pt modelId="{7206210D-55DD-4237-B2F8-6603AE4E0EAA}" type="pres">
      <dgm:prSet presAssocID="{CFF9BA51-5674-437C-B80E-67C5AE880CF9}" presName="Name0" presStyleCnt="0">
        <dgm:presLayoutVars>
          <dgm:dir/>
          <dgm:resizeHandles val="exact"/>
        </dgm:presLayoutVars>
      </dgm:prSet>
      <dgm:spPr/>
    </dgm:pt>
    <dgm:pt modelId="{CC29A860-9DE5-4B6D-BB87-BCB7CFA5DC52}" type="pres">
      <dgm:prSet presAssocID="{4F27DEC2-47EA-49DD-814D-5194B726A27D}" presName="node" presStyleLbl="node1" presStyleIdx="0" presStyleCnt="5">
        <dgm:presLayoutVars>
          <dgm:bulletEnabled val="1"/>
        </dgm:presLayoutVars>
      </dgm:prSet>
      <dgm:spPr/>
    </dgm:pt>
    <dgm:pt modelId="{73810B4F-4293-4F1E-B500-CCB2F4B15A28}" type="pres">
      <dgm:prSet presAssocID="{90A5670D-B7FF-478D-BE54-FF3C93C21FF3}" presName="sibTrans" presStyleLbl="sibTrans2D1" presStyleIdx="0" presStyleCnt="4"/>
      <dgm:spPr/>
    </dgm:pt>
    <dgm:pt modelId="{98951F8B-8921-4762-8760-072F1E052902}" type="pres">
      <dgm:prSet presAssocID="{90A5670D-B7FF-478D-BE54-FF3C93C21FF3}" presName="connectorText" presStyleLbl="sibTrans2D1" presStyleIdx="0" presStyleCnt="4"/>
      <dgm:spPr/>
    </dgm:pt>
    <dgm:pt modelId="{72E90AA4-776D-42E7-B483-BF1EF76DF4A2}" type="pres">
      <dgm:prSet presAssocID="{353E5F15-51F8-4724-A3E8-0A7701CAA90F}" presName="node" presStyleLbl="node1" presStyleIdx="1" presStyleCnt="5">
        <dgm:presLayoutVars>
          <dgm:bulletEnabled val="1"/>
        </dgm:presLayoutVars>
      </dgm:prSet>
      <dgm:spPr/>
    </dgm:pt>
    <dgm:pt modelId="{D4027F50-7B05-41BB-B015-8A9BAD461CA5}" type="pres">
      <dgm:prSet presAssocID="{42F0298F-5B18-4EE1-9961-D1E64DB68464}" presName="sibTrans" presStyleLbl="sibTrans2D1" presStyleIdx="1" presStyleCnt="4"/>
      <dgm:spPr/>
    </dgm:pt>
    <dgm:pt modelId="{13E947FF-8421-4DCF-B3F6-C094E8C4EA67}" type="pres">
      <dgm:prSet presAssocID="{42F0298F-5B18-4EE1-9961-D1E64DB68464}" presName="connectorText" presStyleLbl="sibTrans2D1" presStyleIdx="1" presStyleCnt="4"/>
      <dgm:spPr/>
    </dgm:pt>
    <dgm:pt modelId="{A43D1A6E-DB28-4B68-90F7-C8DF6CF49DE3}" type="pres">
      <dgm:prSet presAssocID="{733D47B4-2E48-48C0-A6FA-436D5F2BBBB1}" presName="node" presStyleLbl="node1" presStyleIdx="2" presStyleCnt="5">
        <dgm:presLayoutVars>
          <dgm:bulletEnabled val="1"/>
        </dgm:presLayoutVars>
      </dgm:prSet>
      <dgm:spPr/>
    </dgm:pt>
    <dgm:pt modelId="{FF48BB9C-7A1D-4CE8-9E02-B972E04A3D61}" type="pres">
      <dgm:prSet presAssocID="{85A3D947-BE04-4AF3-8224-518EDC472DC2}" presName="sibTrans" presStyleLbl="sibTrans2D1" presStyleIdx="2" presStyleCnt="4"/>
      <dgm:spPr/>
    </dgm:pt>
    <dgm:pt modelId="{E184E752-4984-4DC9-9F55-8C8D9C470EC3}" type="pres">
      <dgm:prSet presAssocID="{85A3D947-BE04-4AF3-8224-518EDC472DC2}" presName="connectorText" presStyleLbl="sibTrans2D1" presStyleIdx="2" presStyleCnt="4"/>
      <dgm:spPr/>
    </dgm:pt>
    <dgm:pt modelId="{BB5884D2-099C-484D-923E-D879A91F2498}" type="pres">
      <dgm:prSet presAssocID="{486E4024-A2CA-4403-AA0E-611E7AA5C8D2}" presName="node" presStyleLbl="node1" presStyleIdx="3" presStyleCnt="5">
        <dgm:presLayoutVars>
          <dgm:bulletEnabled val="1"/>
        </dgm:presLayoutVars>
      </dgm:prSet>
      <dgm:spPr/>
    </dgm:pt>
    <dgm:pt modelId="{3FAC6B6B-570D-4204-BC51-619F6ED56F42}" type="pres">
      <dgm:prSet presAssocID="{EC5F2746-D601-4DC1-9FA1-223AE4ED3BD9}" presName="sibTrans" presStyleLbl="sibTrans2D1" presStyleIdx="3" presStyleCnt="4"/>
      <dgm:spPr/>
    </dgm:pt>
    <dgm:pt modelId="{3A9B2F00-2D1E-4034-8AD0-8A34F7BBD35B}" type="pres">
      <dgm:prSet presAssocID="{EC5F2746-D601-4DC1-9FA1-223AE4ED3BD9}" presName="connectorText" presStyleLbl="sibTrans2D1" presStyleIdx="3" presStyleCnt="4"/>
      <dgm:spPr/>
    </dgm:pt>
    <dgm:pt modelId="{C183AEAC-D247-4174-A096-A8F35EE0B952}" type="pres">
      <dgm:prSet presAssocID="{917F9690-91D7-4712-91AD-9CCA0E1F03E7}" presName="node" presStyleLbl="node1" presStyleIdx="4" presStyleCnt="5">
        <dgm:presLayoutVars>
          <dgm:bulletEnabled val="1"/>
        </dgm:presLayoutVars>
      </dgm:prSet>
      <dgm:spPr/>
    </dgm:pt>
  </dgm:ptLst>
  <dgm:cxnLst>
    <dgm:cxn modelId="{E91CA911-00AC-4851-80F0-D4008C83017E}" srcId="{CFF9BA51-5674-437C-B80E-67C5AE880CF9}" destId="{733D47B4-2E48-48C0-A6FA-436D5F2BBBB1}" srcOrd="2" destOrd="0" parTransId="{CC435D12-29EB-4D92-8F28-E8BB15978021}" sibTransId="{85A3D947-BE04-4AF3-8224-518EDC472DC2}"/>
    <dgm:cxn modelId="{B921DB32-EC29-4E50-9EBE-2A38EF9FC3EE}" srcId="{CFF9BA51-5674-437C-B80E-67C5AE880CF9}" destId="{4F27DEC2-47EA-49DD-814D-5194B726A27D}" srcOrd="0" destOrd="0" parTransId="{990EBCDB-ADBB-4D04-8008-ADB9671D844A}" sibTransId="{90A5670D-B7FF-478D-BE54-FF3C93C21FF3}"/>
    <dgm:cxn modelId="{273D1539-21B6-4414-A357-F3A3444BAB0A}" type="presOf" srcId="{90A5670D-B7FF-478D-BE54-FF3C93C21FF3}" destId="{73810B4F-4293-4F1E-B500-CCB2F4B15A28}" srcOrd="0" destOrd="0" presId="urn:microsoft.com/office/officeart/2005/8/layout/process1"/>
    <dgm:cxn modelId="{D2777D5F-9A1B-4BF3-927F-4C6B63FC9078}" type="presOf" srcId="{85A3D947-BE04-4AF3-8224-518EDC472DC2}" destId="{E184E752-4984-4DC9-9F55-8C8D9C470EC3}" srcOrd="1" destOrd="0" presId="urn:microsoft.com/office/officeart/2005/8/layout/process1"/>
    <dgm:cxn modelId="{290C8365-0F7F-457E-ADD5-C7AAB2E36F3B}" type="presOf" srcId="{353E5F15-51F8-4724-A3E8-0A7701CAA90F}" destId="{72E90AA4-776D-42E7-B483-BF1EF76DF4A2}" srcOrd="0" destOrd="0" presId="urn:microsoft.com/office/officeart/2005/8/layout/process1"/>
    <dgm:cxn modelId="{BF93E855-EC9C-4520-8987-54B21A0A49BF}" srcId="{CFF9BA51-5674-437C-B80E-67C5AE880CF9}" destId="{917F9690-91D7-4712-91AD-9CCA0E1F03E7}" srcOrd="4" destOrd="0" parTransId="{3EC7AF92-53F3-4172-B2B6-02747C40B456}" sibTransId="{0BEDCEE5-57B0-4FA5-83B2-609B238F17DF}"/>
    <dgm:cxn modelId="{149E6456-E4A7-492B-A61B-562E4A3B9F8B}" srcId="{CFF9BA51-5674-437C-B80E-67C5AE880CF9}" destId="{486E4024-A2CA-4403-AA0E-611E7AA5C8D2}" srcOrd="3" destOrd="0" parTransId="{1356852C-E117-4BBB-8291-F34A31C7FF8C}" sibTransId="{EC5F2746-D601-4DC1-9FA1-223AE4ED3BD9}"/>
    <dgm:cxn modelId="{AE950C7B-6E63-4E79-A826-B56E80F952A9}" type="presOf" srcId="{90A5670D-B7FF-478D-BE54-FF3C93C21FF3}" destId="{98951F8B-8921-4762-8760-072F1E052902}" srcOrd="1" destOrd="0" presId="urn:microsoft.com/office/officeart/2005/8/layout/process1"/>
    <dgm:cxn modelId="{E254578F-7FD9-4834-B38F-6FF98F4D2990}" type="presOf" srcId="{EC5F2746-D601-4DC1-9FA1-223AE4ED3BD9}" destId="{3A9B2F00-2D1E-4034-8AD0-8A34F7BBD35B}" srcOrd="1" destOrd="0" presId="urn:microsoft.com/office/officeart/2005/8/layout/process1"/>
    <dgm:cxn modelId="{7646A891-67B0-4F44-B54E-481E79C0ED1D}" type="presOf" srcId="{CFF9BA51-5674-437C-B80E-67C5AE880CF9}" destId="{7206210D-55DD-4237-B2F8-6603AE4E0EAA}" srcOrd="0" destOrd="0" presId="urn:microsoft.com/office/officeart/2005/8/layout/process1"/>
    <dgm:cxn modelId="{13EBA7A2-D030-41A6-A311-65E23625A09C}" type="presOf" srcId="{EC5F2746-D601-4DC1-9FA1-223AE4ED3BD9}" destId="{3FAC6B6B-570D-4204-BC51-619F6ED56F42}" srcOrd="0" destOrd="0" presId="urn:microsoft.com/office/officeart/2005/8/layout/process1"/>
    <dgm:cxn modelId="{641A8AB5-2273-4E2C-8E9E-6A179E004987}" type="presOf" srcId="{733D47B4-2E48-48C0-A6FA-436D5F2BBBB1}" destId="{A43D1A6E-DB28-4B68-90F7-C8DF6CF49DE3}" srcOrd="0" destOrd="0" presId="urn:microsoft.com/office/officeart/2005/8/layout/process1"/>
    <dgm:cxn modelId="{039029C0-90EF-4FB2-A73D-A78834433E92}" type="presOf" srcId="{42F0298F-5B18-4EE1-9961-D1E64DB68464}" destId="{D4027F50-7B05-41BB-B015-8A9BAD461CA5}" srcOrd="0" destOrd="0" presId="urn:microsoft.com/office/officeart/2005/8/layout/process1"/>
    <dgm:cxn modelId="{F07164D0-95A2-4A79-AB0C-B6249D04EC25}" type="presOf" srcId="{4F27DEC2-47EA-49DD-814D-5194B726A27D}" destId="{CC29A860-9DE5-4B6D-BB87-BCB7CFA5DC52}" srcOrd="0" destOrd="0" presId="urn:microsoft.com/office/officeart/2005/8/layout/process1"/>
    <dgm:cxn modelId="{5DEE0ED8-546A-45C8-AF7A-D99FF589E93C}" type="presOf" srcId="{42F0298F-5B18-4EE1-9961-D1E64DB68464}" destId="{13E947FF-8421-4DCF-B3F6-C094E8C4EA67}" srcOrd="1" destOrd="0" presId="urn:microsoft.com/office/officeart/2005/8/layout/process1"/>
    <dgm:cxn modelId="{BC7B64E0-3A2F-4473-AC25-4336C366EA93}" type="presOf" srcId="{917F9690-91D7-4712-91AD-9CCA0E1F03E7}" destId="{C183AEAC-D247-4174-A096-A8F35EE0B952}" srcOrd="0" destOrd="0" presId="urn:microsoft.com/office/officeart/2005/8/layout/process1"/>
    <dgm:cxn modelId="{A85973E9-1CB3-40F3-8332-DE3756DA5EF3}" type="presOf" srcId="{486E4024-A2CA-4403-AA0E-611E7AA5C8D2}" destId="{BB5884D2-099C-484D-923E-D879A91F2498}" srcOrd="0" destOrd="0" presId="urn:microsoft.com/office/officeart/2005/8/layout/process1"/>
    <dgm:cxn modelId="{68D2D4EC-EDFA-47FF-8A80-803EE6DDB746}" type="presOf" srcId="{85A3D947-BE04-4AF3-8224-518EDC472DC2}" destId="{FF48BB9C-7A1D-4CE8-9E02-B972E04A3D61}" srcOrd="0" destOrd="0" presId="urn:microsoft.com/office/officeart/2005/8/layout/process1"/>
    <dgm:cxn modelId="{DE6850F5-D932-46AA-85F1-09EB6AF2E73F}" srcId="{CFF9BA51-5674-437C-B80E-67C5AE880CF9}" destId="{353E5F15-51F8-4724-A3E8-0A7701CAA90F}" srcOrd="1" destOrd="0" parTransId="{6ABE1A36-0BA2-45E7-90E9-FE9B5B9A9543}" sibTransId="{42F0298F-5B18-4EE1-9961-D1E64DB68464}"/>
    <dgm:cxn modelId="{4A8FBCFE-4EC8-4376-9A87-87EFFE3F2144}" type="presParOf" srcId="{7206210D-55DD-4237-B2F8-6603AE4E0EAA}" destId="{CC29A860-9DE5-4B6D-BB87-BCB7CFA5DC52}" srcOrd="0" destOrd="0" presId="urn:microsoft.com/office/officeart/2005/8/layout/process1"/>
    <dgm:cxn modelId="{803D2112-5966-47F5-9DA9-30BC047FE0DC}" type="presParOf" srcId="{7206210D-55DD-4237-B2F8-6603AE4E0EAA}" destId="{73810B4F-4293-4F1E-B500-CCB2F4B15A28}" srcOrd="1" destOrd="0" presId="urn:microsoft.com/office/officeart/2005/8/layout/process1"/>
    <dgm:cxn modelId="{1FBD5246-6719-434F-9219-6E5681F7DE59}" type="presParOf" srcId="{73810B4F-4293-4F1E-B500-CCB2F4B15A28}" destId="{98951F8B-8921-4762-8760-072F1E052902}" srcOrd="0" destOrd="0" presId="urn:microsoft.com/office/officeart/2005/8/layout/process1"/>
    <dgm:cxn modelId="{23B21BDF-7DB2-4985-A140-CB39DF451E07}" type="presParOf" srcId="{7206210D-55DD-4237-B2F8-6603AE4E0EAA}" destId="{72E90AA4-776D-42E7-B483-BF1EF76DF4A2}" srcOrd="2" destOrd="0" presId="urn:microsoft.com/office/officeart/2005/8/layout/process1"/>
    <dgm:cxn modelId="{4AD25DC2-3D0B-4276-A5F1-3FC4B8FC04F6}" type="presParOf" srcId="{7206210D-55DD-4237-B2F8-6603AE4E0EAA}" destId="{D4027F50-7B05-41BB-B015-8A9BAD461CA5}" srcOrd="3" destOrd="0" presId="urn:microsoft.com/office/officeart/2005/8/layout/process1"/>
    <dgm:cxn modelId="{86D1B869-9C0C-425A-B074-F5C02C4E64A2}" type="presParOf" srcId="{D4027F50-7B05-41BB-B015-8A9BAD461CA5}" destId="{13E947FF-8421-4DCF-B3F6-C094E8C4EA67}" srcOrd="0" destOrd="0" presId="urn:microsoft.com/office/officeart/2005/8/layout/process1"/>
    <dgm:cxn modelId="{1E8033E6-53D5-4A26-B543-C00A7D141F1F}" type="presParOf" srcId="{7206210D-55DD-4237-B2F8-6603AE4E0EAA}" destId="{A43D1A6E-DB28-4B68-90F7-C8DF6CF49DE3}" srcOrd="4" destOrd="0" presId="urn:microsoft.com/office/officeart/2005/8/layout/process1"/>
    <dgm:cxn modelId="{01359FB0-5F52-418D-BAC7-1E87E00B988A}" type="presParOf" srcId="{7206210D-55DD-4237-B2F8-6603AE4E0EAA}" destId="{FF48BB9C-7A1D-4CE8-9E02-B972E04A3D61}" srcOrd="5" destOrd="0" presId="urn:microsoft.com/office/officeart/2005/8/layout/process1"/>
    <dgm:cxn modelId="{EE905D74-8DA3-46C2-9786-E1BB951D914F}" type="presParOf" srcId="{FF48BB9C-7A1D-4CE8-9E02-B972E04A3D61}" destId="{E184E752-4984-4DC9-9F55-8C8D9C470EC3}" srcOrd="0" destOrd="0" presId="urn:microsoft.com/office/officeart/2005/8/layout/process1"/>
    <dgm:cxn modelId="{6EC9B048-7E22-49E4-8A8C-F66E5E720A72}" type="presParOf" srcId="{7206210D-55DD-4237-B2F8-6603AE4E0EAA}" destId="{BB5884D2-099C-484D-923E-D879A91F2498}" srcOrd="6" destOrd="0" presId="urn:microsoft.com/office/officeart/2005/8/layout/process1"/>
    <dgm:cxn modelId="{370FE4D8-5D6E-48B0-A6D8-C42733D8E7A9}" type="presParOf" srcId="{7206210D-55DD-4237-B2F8-6603AE4E0EAA}" destId="{3FAC6B6B-570D-4204-BC51-619F6ED56F42}" srcOrd="7" destOrd="0" presId="urn:microsoft.com/office/officeart/2005/8/layout/process1"/>
    <dgm:cxn modelId="{811D2FE6-98F9-4AC4-A78B-44F4D6506780}" type="presParOf" srcId="{3FAC6B6B-570D-4204-BC51-619F6ED56F42}" destId="{3A9B2F00-2D1E-4034-8AD0-8A34F7BBD35B}" srcOrd="0" destOrd="0" presId="urn:microsoft.com/office/officeart/2005/8/layout/process1"/>
    <dgm:cxn modelId="{8A5FBDEC-D574-4D76-A1AE-99E4A17D4EC8}" type="presParOf" srcId="{7206210D-55DD-4237-B2F8-6603AE4E0EAA}" destId="{C183AEAC-D247-4174-A096-A8F35EE0B9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9A860-9DE5-4B6D-BB87-BCB7CFA5DC52}">
      <dsp:nvSpPr>
        <dsp:cNvPr id="0" name=""/>
        <dsp:cNvSpPr/>
      </dsp:nvSpPr>
      <dsp:spPr>
        <a:xfrm>
          <a:off x="5134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原始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訓練資料</a:t>
          </a:r>
        </a:p>
      </dsp:txBody>
      <dsp:txXfrm>
        <a:off x="38351" y="1641836"/>
        <a:ext cx="1525282" cy="1067664"/>
      </dsp:txXfrm>
    </dsp:sp>
    <dsp:sp modelId="{73810B4F-4293-4F1E-B500-CCB2F4B15A28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756023" y="2057245"/>
        <a:ext cx="236210" cy="236847"/>
      </dsp:txXfrm>
    </dsp:sp>
    <dsp:sp modelId="{72E90AA4-776D-42E7-B483-BF1EF76DF4A2}">
      <dsp:nvSpPr>
        <dsp:cNvPr id="0" name=""/>
        <dsp:cNvSpPr/>
      </dsp:nvSpPr>
      <dsp:spPr>
        <a:xfrm>
          <a:off x="2233538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轉換成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輸入特徵</a:t>
          </a:r>
        </a:p>
      </dsp:txBody>
      <dsp:txXfrm>
        <a:off x="2266755" y="1641836"/>
        <a:ext cx="1525282" cy="1067664"/>
      </dsp:txXfrm>
    </dsp:sp>
    <dsp:sp modelId="{D4027F50-7B05-41BB-B015-8A9BAD461CA5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3984426" y="2057245"/>
        <a:ext cx="236210" cy="236847"/>
      </dsp:txXfrm>
    </dsp:sp>
    <dsp:sp modelId="{A43D1A6E-DB28-4B68-90F7-C8DF6CF49DE3}">
      <dsp:nvSpPr>
        <dsp:cNvPr id="0" name=""/>
        <dsp:cNvSpPr/>
      </dsp:nvSpPr>
      <dsp:spPr>
        <a:xfrm>
          <a:off x="4461941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製作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Dataset</a:t>
          </a:r>
          <a:r>
            <a:rPr lang="zh-TW" altLang="en-US" sz="1800" kern="1200" dirty="0"/>
            <a:t>、</a:t>
          </a:r>
          <a:r>
            <a:rPr lang="en-US" altLang="zh-TW" sz="1800" kern="1200" dirty="0" err="1"/>
            <a:t>Dataloader</a:t>
          </a:r>
          <a:endParaRPr lang="zh-TW" altLang="en-US" sz="1800" kern="1200" dirty="0"/>
        </a:p>
      </dsp:txBody>
      <dsp:txXfrm>
        <a:off x="4495158" y="1641836"/>
        <a:ext cx="1525282" cy="1067664"/>
      </dsp:txXfrm>
    </dsp:sp>
    <dsp:sp modelId="{FF48BB9C-7A1D-4CE8-9E02-B972E04A3D6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212830" y="2057245"/>
        <a:ext cx="236210" cy="236847"/>
      </dsp:txXfrm>
    </dsp:sp>
    <dsp:sp modelId="{BB5884D2-099C-484D-923E-D879A91F2498}">
      <dsp:nvSpPr>
        <dsp:cNvPr id="0" name=""/>
        <dsp:cNvSpPr/>
      </dsp:nvSpPr>
      <dsp:spPr>
        <a:xfrm>
          <a:off x="6690345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模型建構</a:t>
          </a:r>
        </a:p>
      </dsp:txBody>
      <dsp:txXfrm>
        <a:off x="6723562" y="1641836"/>
        <a:ext cx="1525282" cy="1067664"/>
      </dsp:txXfrm>
    </dsp:sp>
    <dsp:sp modelId="{3FAC6B6B-570D-4204-BC51-619F6ED56F42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8441233" y="2057245"/>
        <a:ext cx="236210" cy="236847"/>
      </dsp:txXfrm>
    </dsp:sp>
    <dsp:sp modelId="{C183AEAC-D247-4174-A096-A8F35EE0B952}">
      <dsp:nvSpPr>
        <dsp:cNvPr id="0" name=""/>
        <dsp:cNvSpPr/>
      </dsp:nvSpPr>
      <dsp:spPr>
        <a:xfrm>
          <a:off x="8918748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訓練、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調整參數</a:t>
          </a:r>
        </a:p>
      </dsp:txBody>
      <dsp:txXfrm>
        <a:off x="8951965" y="1641836"/>
        <a:ext cx="1525282" cy="106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86D8-11ED-41E1-879C-49C4A6C7E980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40D6F-EFCB-4E62-A6CC-434492086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8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40D6F-EFCB-4E62-A6CC-434492086CE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6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40D6F-EFCB-4E62-A6CC-434492086CE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30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map on the forest">
            <a:extLst>
              <a:ext uri="{FF2B5EF4-FFF2-40B4-BE49-F238E27FC236}">
                <a16:creationId xmlns:a16="http://schemas.microsoft.com/office/drawing/2014/main" id="{FA8436CA-DD62-4F54-9DA1-B3F54AE76B1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46" b="1675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C9D4599-8A69-442F-AC4D-B7B10B91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3451"/>
            <a:ext cx="12192000" cy="2387600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FB43AD-CD03-43DC-A476-BB7DD2AB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9793"/>
            <a:ext cx="12192000" cy="526902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9B1F9-33FA-4273-BDCA-A44CFE6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4C81F-A10C-45F3-821D-8419C918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AAE8-6966-443A-BA8A-74D49318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E06543-8CC4-4C05-84F6-8A4335ADEA7D}"/>
              </a:ext>
            </a:extLst>
          </p:cNvPr>
          <p:cNvSpPr txBox="1"/>
          <p:nvPr userDrawn="1"/>
        </p:nvSpPr>
        <p:spPr>
          <a:xfrm>
            <a:off x="4595552" y="5361709"/>
            <a:ext cx="30008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00" b="0" i="0" kern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Presenter: UDIC LAB MS1</a:t>
            </a:r>
            <a:endParaRPr lang="zh-TW" alt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99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D76D0-FD2B-4902-9639-87127EDB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BFAFFE-A018-4D7E-A66B-33E6DB76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E0A03-2731-467C-88C9-D2589288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2B0703-8508-4EB8-8B8A-9992FDCD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AC94E-B02A-4F07-893D-01AAB3AE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70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112A7D-1B53-48AD-B77C-7866B8012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51CF50-F4D7-4821-A9B4-ABB34BF3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884AD-02C3-4A80-9263-C863B302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CF4F8-E720-458D-B15D-3A27381D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7B12E-9E7A-43C9-8F17-A0005759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4026B-AA43-4D06-A3C5-2A04057D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6C943-AE2A-45B8-B79B-04559DBE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BFD53-AA99-4481-B413-842BC16B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AA61D-7556-418F-9C24-8058C04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3F5CD-7BE7-4399-BE4F-235C5976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6C2FE-D21E-4D22-AF9E-9BD0450A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1470026"/>
            <a:ext cx="75285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9EAC8E-2305-429E-8F02-DA4C4F9C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40" y="4589463"/>
            <a:ext cx="75285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B4E74-7E88-4CD8-BC6B-C6AE72CB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70829-BA2E-43F9-971A-998A6D37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31570-27D9-463A-9A00-D6AC6944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50" name="Picture 2" descr="pile of books">
            <a:extLst>
              <a:ext uri="{FF2B5EF4-FFF2-40B4-BE49-F238E27FC236}">
                <a16:creationId xmlns:a16="http://schemas.microsoft.com/office/drawing/2014/main" id="{33B5CDAA-6B18-4CCC-885B-957336B63B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1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F0628-F2A9-48F8-B2CA-BE25E6E1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43F3D-1773-40EE-B51F-AF601E6FC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06C173-20B6-4B89-BEFA-D33DEE3CF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6B6CEA-D1B3-41AA-9501-1DB978A0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256994-01BA-448F-ACC5-FBA538B8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4E0CDE-61DF-490A-ABD2-E0288054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4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B77FD-9A48-4221-9C74-75DFEFDF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009C7D-5006-4E4E-8720-1CEDAEF6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6A5388-3D74-435D-B597-94073B547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6FECBA-D0F6-4964-A040-2A9521914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67C53C-EB80-4533-9C94-5B6AEC3D2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DFD42B-3B11-451B-9CBB-31DB0915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DF0FA8-DA36-4EF4-9113-243F3F3D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1BA799-A31D-41EF-8DB6-FF27173C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3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A444A-5081-4550-81FE-AB1788CC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9EA3EF-9D13-4442-8D4A-4948F767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6DAC45-0F0F-439C-9C80-6895FD9A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9E250D-9023-4FA7-A3F8-6B2D4F47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C1003B-B736-4D13-AE9F-974B6D9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B98B6C-5E5F-465C-B085-6889DE75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372930-5C15-45AD-90EB-1D2D9249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ACA95-8693-487F-9FBD-E42A991A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273CA-8479-4519-B506-E47A4652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00C289-FDAE-436E-BA66-D82DC30F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BD908E-AF7A-47AF-92A0-E83F13F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9B6926-0FCE-485C-B1C7-43C2D233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3F2CF8-8CC0-4D9A-A50F-766ADC1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2B093-52F1-4F83-B0D1-1398F72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607DB5-7AFD-4C1C-896E-FB6E2BDF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CBBCA-87B7-4E45-B912-49BF9823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870E5B-523B-4BE3-820D-80A628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BC428-4850-47E9-919A-0370CD07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517A2-3153-4408-A097-688A0B8B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35C45D-DBF3-46DC-9DB8-1061EA86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6176A-BB5F-4A3E-94AB-CAE23BC9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C7267-9831-437B-A196-FC3910E2A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B97F-CAD3-44C9-8BA5-D43819795DE1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698ACB-DF15-451E-AC7F-DDE526155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0739E-8418-49E8-8393-48E600A8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1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uggingface.co/transformers/main_classes/tokeniz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208p2002/albert-zh-for-pytorch-transformers" TargetMode="External"/><Relationship Id="rId4" Type="http://schemas.openxmlformats.org/officeDocument/2006/relationships/hyperlink" Target="https://github.com/p208p2002/albert-zh-for-pytorch-transformers/blob/master/usage_example.p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ransformers/v2.3.0/model_doc/albert.html#albertforsequenceclassifica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github.com/p208p2002/taipei-QA-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p208p2002/albert-zh-for-pytorch-transforme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208p2002/albert-zh-for-pytorch-transformers#%E5%B8%B8%E8%A6%8B%E5%95%8F%E9%A1%8C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AD550-F7FB-4BA3-A089-B298C80CF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Transformers</a:t>
            </a:r>
            <a:r>
              <a:rPr lang="zh-TW" altLang="en-US" dirty="0"/>
              <a:t> </a:t>
            </a:r>
            <a:r>
              <a:rPr lang="en-US" altLang="zh-TW" dirty="0"/>
              <a:t>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8C16E2-0DCD-4712-8ADC-6B1C682CA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Taipei QA Bot with ALBERT-</a:t>
            </a:r>
            <a:r>
              <a:rPr lang="en-US" altLang="zh-TW" dirty="0" err="1"/>
              <a:t>zh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632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E4C7B-CF01-4C91-8DD2-5BDB4CDA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反向查詢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72BB1-C6D2-4931-8EFD-1FB64D5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tokenizer.convert_ids_to_tokens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更多的</a:t>
            </a:r>
            <a:r>
              <a:rPr lang="en-US" altLang="zh-TW" sz="2400" dirty="0"/>
              <a:t>Tokenizer</a:t>
            </a:r>
            <a:r>
              <a:rPr lang="zh-TW" altLang="en-US" sz="2400" dirty="0"/>
              <a:t>用法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hlinkClick r:id="rId2"/>
              </a:rPr>
              <a:t>https://huggingface.co/transformers/main_classes/tokenizer.html</a:t>
            </a:r>
            <a:endParaRPr lang="zh-TW" altLang="en-US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6A736A-E8D5-44B7-B1F7-40272AA9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46"/>
          <a:stretch/>
        </p:blipFill>
        <p:spPr>
          <a:xfrm>
            <a:off x="0" y="2768099"/>
            <a:ext cx="12192000" cy="3923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75A635-373B-4660-B38D-0FF175A5A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04"/>
          <a:stretch/>
        </p:blipFill>
        <p:spPr>
          <a:xfrm>
            <a:off x="0" y="3429000"/>
            <a:ext cx="12192000" cy="4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2CC71-45E3-438C-B534-AE4C9379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7FC3B-D958-4FDC-9D9D-6D470431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Tokenizer</a:t>
            </a:r>
            <a:r>
              <a:rPr lang="zh-TW" altLang="en-US" sz="2400" dirty="0">
                <a:solidFill>
                  <a:srgbClr val="FF0000"/>
                </a:solidFill>
              </a:rPr>
              <a:t>將輸入轉換成</a:t>
            </a:r>
            <a:r>
              <a:rPr lang="en-US" altLang="zh-TW" sz="2400" dirty="0">
                <a:solidFill>
                  <a:srgbClr val="FF0000"/>
                </a:solidFill>
              </a:rPr>
              <a:t>BERT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Token Embeddings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標準的</a:t>
            </a:r>
            <a:r>
              <a:rPr lang="en-US" altLang="zh-TW" sz="2400" dirty="0"/>
              <a:t>NLP</a:t>
            </a:r>
            <a:r>
              <a:rPr lang="zh-TW" altLang="en-US" sz="2400" dirty="0"/>
              <a:t>模型架構中都會包含</a:t>
            </a:r>
            <a:r>
              <a:rPr lang="en-US" altLang="zh-TW" sz="2400" dirty="0"/>
              <a:t>Tokenizer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Tokenizer</a:t>
            </a:r>
            <a:r>
              <a:rPr lang="zh-TW" altLang="en-US" sz="2400" dirty="0"/>
              <a:t>負責了</a:t>
            </a:r>
            <a:r>
              <a:rPr lang="en-US" altLang="zh-TW" sz="2400" dirty="0"/>
              <a:t>Token</a:t>
            </a:r>
            <a:r>
              <a:rPr lang="zh-TW" altLang="en-US" sz="2400" dirty="0"/>
              <a:t>與</a:t>
            </a:r>
            <a:r>
              <a:rPr lang="en-US" altLang="zh-TW" sz="2400" dirty="0"/>
              <a:t>id</a:t>
            </a:r>
            <a:r>
              <a:rPr lang="zh-TW" altLang="en-US" sz="2400" dirty="0"/>
              <a:t>之間的互轉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好的</a:t>
            </a:r>
            <a:r>
              <a:rPr lang="en-US" altLang="zh-TW" sz="2400" dirty="0"/>
              <a:t>Tokenizer</a:t>
            </a:r>
            <a:r>
              <a:rPr lang="zh-TW" altLang="en-US" sz="2400" dirty="0"/>
              <a:t>會削減不常用的詞彙，使用</a:t>
            </a:r>
            <a:r>
              <a:rPr lang="en-US" altLang="zh-TW" sz="2400" dirty="0"/>
              <a:t>“[UNK]”</a:t>
            </a:r>
            <a:r>
              <a:rPr lang="zh-TW" altLang="en-US" sz="2400" dirty="0"/>
              <a:t>表示以節省記憶體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607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AF42233-361D-4B24-8098-F23BB0194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C1AEFD96-A38E-467C-B00C-B13AABA1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Segment Embeddings</a:t>
            </a:r>
            <a:r>
              <a:rPr lang="zh-TW" altLang="en-US" dirty="0"/>
              <a:t>、</a:t>
            </a:r>
            <a:r>
              <a:rPr lang="en-US" altLang="zh-TW" dirty="0"/>
              <a:t>Position Embeddings</a:t>
            </a:r>
            <a:r>
              <a:rPr lang="zh-TW" altLang="en-US" dirty="0"/>
              <a:t>、</a:t>
            </a:r>
            <a:r>
              <a:rPr lang="en-US" altLang="zh-TW" dirty="0"/>
              <a:t>Model input</a:t>
            </a:r>
          </a:p>
        </p:txBody>
      </p:sp>
    </p:spTree>
    <p:extLst>
      <p:ext uri="{BB962C8B-B14F-4D97-AF65-F5344CB8AC3E}">
        <p14:creationId xmlns:p14="http://schemas.microsoft.com/office/powerpoint/2010/main" val="19988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AAC42-9C6A-4CCB-987C-CCC58800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input</a:t>
            </a:r>
            <a:endParaRPr lang="zh-TW" altLang="en-US" dirty="0"/>
          </a:p>
        </p:txBody>
      </p:sp>
      <p:pic>
        <p:nvPicPr>
          <p:cNvPr id="1026" name="Picture 2" descr="https://blog.thecodingday.com/wp-content/uploads/2019/11/image-2-1024x349.png">
            <a:extLst>
              <a:ext uri="{FF2B5EF4-FFF2-40B4-BE49-F238E27FC236}">
                <a16:creationId xmlns:a16="http://schemas.microsoft.com/office/drawing/2014/main" id="{695C2A8D-D262-49CA-A73E-386EB62170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60" y="365125"/>
            <a:ext cx="8719731" cy="29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D81379-50E0-46AF-B640-D5425BEC1B05}"/>
              </a:ext>
            </a:extLst>
          </p:cNvPr>
          <p:cNvSpPr/>
          <p:nvPr/>
        </p:nvSpPr>
        <p:spPr>
          <a:xfrm>
            <a:off x="4100945" y="1457493"/>
            <a:ext cx="7155942" cy="113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091F65-01B8-4AD9-B711-1A482314576C}"/>
              </a:ext>
            </a:extLst>
          </p:cNvPr>
          <p:cNvSpPr txBox="1"/>
          <p:nvPr/>
        </p:nvSpPr>
        <p:spPr>
          <a:xfrm>
            <a:off x="521317" y="4243477"/>
            <a:ext cx="500601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標準的</a:t>
            </a:r>
            <a:r>
              <a:rPr lang="en-US" altLang="zh-TW" sz="2400" dirty="0"/>
              <a:t>BERT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有三層</a:t>
            </a:r>
            <a:endParaRPr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Token 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Segment 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Position Embeddings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DAD806-35C9-4F3A-9A12-9D58314989AD}"/>
              </a:ext>
            </a:extLst>
          </p:cNvPr>
          <p:cNvSpPr txBox="1"/>
          <p:nvPr/>
        </p:nvSpPr>
        <p:spPr>
          <a:xfrm>
            <a:off x="5113413" y="4243477"/>
            <a:ext cx="6713613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標準的</a:t>
            </a:r>
            <a:r>
              <a:rPr lang="en-US" altLang="zh-TW" sz="2400" dirty="0"/>
              <a:t>Token Embeddings</a:t>
            </a:r>
            <a:r>
              <a:rPr lang="zh-TW" altLang="en-US" sz="2400" dirty="0"/>
              <a:t>格式</a:t>
            </a:r>
            <a:endParaRPr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[CLS]</a:t>
            </a:r>
            <a:r>
              <a:rPr lang="zh-TW" altLang="en-US" sz="2400" dirty="0"/>
              <a:t>句子</a:t>
            </a:r>
            <a:r>
              <a:rPr lang="en-US" altLang="zh-TW" sz="2400" dirty="0"/>
              <a:t>A[SEP]</a:t>
            </a:r>
            <a:r>
              <a:rPr lang="zh-TW" altLang="en-US" sz="2400" dirty="0"/>
              <a:t>句子</a:t>
            </a:r>
            <a:r>
              <a:rPr lang="en-US" altLang="zh-TW" sz="2400" dirty="0"/>
              <a:t>C[SEP]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[CLS]</a:t>
            </a:r>
            <a:r>
              <a:rPr lang="zh-TW" altLang="en-US" sz="2400" dirty="0"/>
              <a:t>句子</a:t>
            </a:r>
            <a:r>
              <a:rPr lang="en-US" altLang="zh-TW" sz="2400" dirty="0"/>
              <a:t>A[SEP]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654489-181A-4A8C-9D48-D9AB3B2B5C71}"/>
              </a:ext>
            </a:extLst>
          </p:cNvPr>
          <p:cNvSpPr txBox="1"/>
          <p:nvPr/>
        </p:nvSpPr>
        <p:spPr>
          <a:xfrm>
            <a:off x="419600" y="1805240"/>
            <a:ext cx="2773401" cy="143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BERT</a:t>
            </a:r>
            <a:r>
              <a:rPr lang="zh-TW" altLang="en-US" dirty="0"/>
              <a:t>的特殊符號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[CLS]</a:t>
            </a:r>
            <a:r>
              <a:rPr lang="zh-TW" altLang="en-US" sz="1600" dirty="0"/>
              <a:t> 起頭符號</a:t>
            </a:r>
            <a:endParaRPr lang="en-US" altLang="zh-TW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[SEP]</a:t>
            </a:r>
            <a:r>
              <a:rPr lang="zh-TW" altLang="en-US" sz="1600" dirty="0"/>
              <a:t> 分割符號</a:t>
            </a:r>
            <a:endParaRPr lang="en-US" altLang="zh-TW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[UNK]</a:t>
            </a:r>
            <a:r>
              <a:rPr lang="zh-TW" altLang="en-US" sz="1600" dirty="0"/>
              <a:t> 未知詞</a:t>
            </a:r>
          </a:p>
        </p:txBody>
      </p:sp>
    </p:spTree>
    <p:extLst>
      <p:ext uri="{BB962C8B-B14F-4D97-AF65-F5344CB8AC3E}">
        <p14:creationId xmlns:p14="http://schemas.microsoft.com/office/powerpoint/2010/main" val="354873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BD23ED1-CE6F-44EF-8F34-BAFC9013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Segment Embeddings</a:t>
            </a:r>
            <a:r>
              <a:rPr lang="zh-TW" altLang="en-US" sz="2800" dirty="0"/>
              <a:t>、</a:t>
            </a:r>
            <a:r>
              <a:rPr lang="en-US" altLang="zh-TW" sz="2800" dirty="0"/>
              <a:t>Position Embeddings</a:t>
            </a:r>
            <a:endParaRPr lang="zh-TW" altLang="en-US" sz="28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895B72-DBE8-453D-A8E8-074D18C60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81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blog.thecodingday.com/wp-content/uploads/2019/11/image-2-1024x349.png">
            <a:extLst>
              <a:ext uri="{FF2B5EF4-FFF2-40B4-BE49-F238E27FC236}">
                <a16:creationId xmlns:a16="http://schemas.microsoft.com/office/drawing/2014/main" id="{E1A52E43-91EB-4915-A7C6-ADA13EAAB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78983" b="22466"/>
          <a:stretch/>
        </p:blipFill>
        <p:spPr bwMode="auto">
          <a:xfrm>
            <a:off x="325568" y="1718215"/>
            <a:ext cx="1317914" cy="37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226DB8-9B56-4A9B-9E4E-7E6FBE7A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[CLS]</a:t>
            </a:r>
            <a:r>
              <a:rPr lang="zh-TW" altLang="en-US" dirty="0"/>
              <a:t>你今天好嗎</a:t>
            </a:r>
            <a:r>
              <a:rPr lang="en-US" altLang="zh-TW" dirty="0"/>
              <a:t>[SEP]</a:t>
            </a:r>
            <a:r>
              <a:rPr lang="zh-TW" altLang="en-US" dirty="0"/>
              <a:t>、</a:t>
            </a:r>
            <a:r>
              <a:rPr lang="en-US" altLang="zh-TW" dirty="0"/>
              <a:t>[CLS]</a:t>
            </a:r>
            <a:r>
              <a:rPr lang="zh-TW" altLang="en-US" dirty="0"/>
              <a:t>還不錯</a:t>
            </a:r>
            <a:r>
              <a:rPr lang="en-US" altLang="zh-TW" dirty="0"/>
              <a:t>[SEP]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F042F-2539-4A3C-82A7-F517077C1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8150" y="1825625"/>
            <a:ext cx="5181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pc="180" dirty="0"/>
              <a:t>[CLS]</a:t>
            </a:r>
            <a:r>
              <a:rPr lang="zh-TW" altLang="en-US" spc="180" dirty="0"/>
              <a:t>你今天好嗎</a:t>
            </a:r>
            <a:r>
              <a:rPr lang="en-US" altLang="zh-TW" spc="180" dirty="0"/>
              <a:t>[SEP]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pc="320" dirty="0"/>
              <a:t>[101,1,2,3,4,5,102]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pc="800" dirty="0"/>
              <a:t>[0,0,0,0,0,0,0]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pc="800" dirty="0"/>
              <a:t>[1,1,1,1,1,1,1]</a:t>
            </a:r>
            <a:endParaRPr lang="zh-TW" altLang="en-US" spc="8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8894CBC-3878-46D5-9048-61BF6297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215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pc="180" dirty="0"/>
              <a:t>[CLS]</a:t>
            </a:r>
            <a:r>
              <a:rPr lang="zh-TW" altLang="en-US" spc="180" dirty="0"/>
              <a:t>還不錯</a:t>
            </a:r>
            <a:r>
              <a:rPr lang="en-US" altLang="zh-TW" spc="180" dirty="0"/>
              <a:t>[SEP]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pc="100" dirty="0"/>
              <a:t>[101,6,7,8,102, 0,0]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pc="500" dirty="0"/>
              <a:t>[0,0,0,0,0,  </a:t>
            </a:r>
            <a:r>
              <a:rPr lang="en-US" altLang="zh-TW" dirty="0"/>
              <a:t>0,0</a:t>
            </a:r>
            <a:r>
              <a:rPr lang="en-US" altLang="zh-TW" spc="5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pc="500" dirty="0"/>
              <a:t>[1,1,1,1,1,  </a:t>
            </a:r>
            <a:r>
              <a:rPr lang="en-US" altLang="zh-TW" dirty="0"/>
              <a:t>0,0</a:t>
            </a:r>
            <a:r>
              <a:rPr lang="en-US" altLang="zh-TW" spc="500" dirty="0"/>
              <a:t>]</a:t>
            </a:r>
            <a:endParaRPr lang="zh-TW" altLang="en-US" spc="5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15FB5-9314-46F1-9CAE-4741677EC35C}"/>
              </a:ext>
            </a:extLst>
          </p:cNvPr>
          <p:cNvSpPr/>
          <p:nvPr/>
        </p:nvSpPr>
        <p:spPr>
          <a:xfrm>
            <a:off x="325568" y="1579419"/>
            <a:ext cx="11284527" cy="40085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BD0E19-6403-4C8D-A034-991C88DB1815}"/>
              </a:ext>
            </a:extLst>
          </p:cNvPr>
          <p:cNvSpPr txBox="1"/>
          <p:nvPr/>
        </p:nvSpPr>
        <p:spPr>
          <a:xfrm>
            <a:off x="267827" y="5627828"/>
            <a:ext cx="87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endParaRPr lang="zh-TW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EC933DD-C3A1-4BA4-B9B8-9F583F75A00A}"/>
              </a:ext>
            </a:extLst>
          </p:cNvPr>
          <p:cNvCxnSpPr>
            <a:cxnSpLocks/>
          </p:cNvCxnSpPr>
          <p:nvPr/>
        </p:nvCxnSpPr>
        <p:spPr>
          <a:xfrm>
            <a:off x="2048150" y="4919807"/>
            <a:ext cx="361372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DB5128-6C3D-43F5-8EC4-C12047C5DD87}"/>
              </a:ext>
            </a:extLst>
          </p:cNvPr>
          <p:cNvSpPr txBox="1"/>
          <p:nvPr/>
        </p:nvSpPr>
        <p:spPr>
          <a:xfrm>
            <a:off x="3420903" y="495123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長度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2E77D86-4D0D-46FC-B297-A0E296FFCA97}"/>
              </a:ext>
            </a:extLst>
          </p:cNvPr>
          <p:cNvCxnSpPr>
            <a:cxnSpLocks/>
          </p:cNvCxnSpPr>
          <p:nvPr/>
        </p:nvCxnSpPr>
        <p:spPr>
          <a:xfrm>
            <a:off x="7472205" y="4957298"/>
            <a:ext cx="218901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5DC7705-EBA5-49DA-BF04-1B5DE869DF81}"/>
              </a:ext>
            </a:extLst>
          </p:cNvPr>
          <p:cNvSpPr txBox="1"/>
          <p:nvPr/>
        </p:nvSpPr>
        <p:spPr>
          <a:xfrm>
            <a:off x="8168393" y="495123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長度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ADE4923-D8BC-4DD1-B641-8E2BDB60714A}"/>
              </a:ext>
            </a:extLst>
          </p:cNvPr>
          <p:cNvSpPr txBox="1"/>
          <p:nvPr/>
        </p:nvSpPr>
        <p:spPr>
          <a:xfrm>
            <a:off x="9929651" y="496995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補齊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4DBE76-3E1F-4EE1-B088-D67407CB2D86}"/>
              </a:ext>
            </a:extLst>
          </p:cNvPr>
          <p:cNvSpPr/>
          <p:nvPr/>
        </p:nvSpPr>
        <p:spPr>
          <a:xfrm>
            <a:off x="9889244" y="2743200"/>
            <a:ext cx="649433" cy="2096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Picture 2" descr="https://blog.thecodingday.com/wp-content/uploads/2019/11/image-2-1024x349.png">
            <a:extLst>
              <a:ext uri="{FF2B5EF4-FFF2-40B4-BE49-F238E27FC236}">
                <a16:creationId xmlns:a16="http://schemas.microsoft.com/office/drawing/2014/main" id="{F39FE167-D4C9-4078-9C9A-31DC89089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78983" b="22466"/>
          <a:stretch/>
        </p:blipFill>
        <p:spPr bwMode="auto">
          <a:xfrm>
            <a:off x="5814277" y="1718216"/>
            <a:ext cx="1317914" cy="37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9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04434-B56D-4FB3-9A99-1FED65EA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[CLS]</a:t>
            </a:r>
            <a:r>
              <a:rPr lang="zh-TW" altLang="en-US" dirty="0"/>
              <a:t>你今天好嗎</a:t>
            </a:r>
            <a:r>
              <a:rPr lang="en-US" altLang="zh-TW" dirty="0"/>
              <a:t>[SEP]</a:t>
            </a:r>
            <a:r>
              <a:rPr lang="zh-TW" altLang="en-US" dirty="0"/>
              <a:t>還不錯</a:t>
            </a:r>
            <a:r>
              <a:rPr lang="en-US" altLang="zh-TW" dirty="0"/>
              <a:t>[SEP]</a:t>
            </a:r>
            <a:endParaRPr lang="zh-TW" altLang="en-US" dirty="0"/>
          </a:p>
        </p:txBody>
      </p:sp>
      <p:pic>
        <p:nvPicPr>
          <p:cNvPr id="4" name="Picture 2" descr="https://blog.thecodingday.com/wp-content/uploads/2019/11/image-2-1024x349.png">
            <a:extLst>
              <a:ext uri="{FF2B5EF4-FFF2-40B4-BE49-F238E27FC236}">
                <a16:creationId xmlns:a16="http://schemas.microsoft.com/office/drawing/2014/main" id="{2655553D-D4A5-45C0-B949-EC529F1D4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78983" b="22466"/>
          <a:stretch/>
        </p:blipFill>
        <p:spPr bwMode="auto">
          <a:xfrm>
            <a:off x="2108181" y="1819564"/>
            <a:ext cx="1317914" cy="37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4944E29-5A7B-43AC-832A-ABB0967F9DDC}"/>
              </a:ext>
            </a:extLst>
          </p:cNvPr>
          <p:cNvSpPr txBox="1">
            <a:spLocks/>
          </p:cNvSpPr>
          <p:nvPr/>
        </p:nvSpPr>
        <p:spPr>
          <a:xfrm>
            <a:off x="3830763" y="2065770"/>
            <a:ext cx="7114325" cy="3452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pc="180" dirty="0">
                <a:solidFill>
                  <a:schemeClr val="accent5">
                    <a:lumMod val="75000"/>
                  </a:schemeClr>
                </a:solidFill>
              </a:rPr>
              <a:t>[CLS]</a:t>
            </a:r>
            <a:r>
              <a:rPr lang="zh-TW" altLang="en-US" spc="180" dirty="0">
                <a:solidFill>
                  <a:schemeClr val="accent5">
                    <a:lumMod val="75000"/>
                  </a:schemeClr>
                </a:solidFill>
              </a:rPr>
              <a:t>你今天好嗎</a:t>
            </a:r>
            <a:r>
              <a:rPr lang="en-US" altLang="zh-TW" spc="180" dirty="0">
                <a:solidFill>
                  <a:schemeClr val="accent5">
                    <a:lumMod val="75000"/>
                  </a:schemeClr>
                </a:solidFill>
              </a:rPr>
              <a:t>[SEP]</a:t>
            </a:r>
            <a:r>
              <a:rPr lang="zh-TW" altLang="en-US" spc="180" dirty="0">
                <a:solidFill>
                  <a:srgbClr val="FF0000"/>
                </a:solidFill>
              </a:rPr>
              <a:t>還不錯</a:t>
            </a:r>
            <a:r>
              <a:rPr lang="en-US" altLang="zh-TW" spc="180" dirty="0">
                <a:solidFill>
                  <a:srgbClr val="FF0000"/>
                </a:solidFill>
              </a:rPr>
              <a:t>[SEP]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pc="320" dirty="0">
                <a:solidFill>
                  <a:schemeClr val="accent5">
                    <a:lumMod val="75000"/>
                  </a:schemeClr>
                </a:solidFill>
              </a:rPr>
              <a:t>[101,1,2,3,4,5,102</a:t>
            </a:r>
            <a:r>
              <a:rPr lang="en-US" altLang="zh-TW" spc="320" dirty="0">
                <a:solidFill>
                  <a:srgbClr val="FF0000"/>
                </a:solidFill>
              </a:rPr>
              <a:t>,6,7,8,102]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pc="800" dirty="0">
                <a:solidFill>
                  <a:schemeClr val="accent5">
                    <a:lumMod val="75000"/>
                  </a:schemeClr>
                </a:solidFill>
              </a:rPr>
              <a:t>[0,0,0,0,0,0,0</a:t>
            </a:r>
            <a:r>
              <a:rPr lang="en-US" altLang="zh-TW" spc="800" dirty="0">
                <a:solidFill>
                  <a:srgbClr val="FF0000"/>
                </a:solidFill>
              </a:rPr>
              <a:t>,1,1,1,1]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pc="800" dirty="0">
                <a:solidFill>
                  <a:schemeClr val="accent5">
                    <a:lumMod val="75000"/>
                  </a:schemeClr>
                </a:solidFill>
              </a:rPr>
              <a:t>[1,1,1,1,1,1,</a:t>
            </a:r>
            <a:r>
              <a:rPr lang="en-US" altLang="zh-TW" spc="800" dirty="0">
                <a:solidFill>
                  <a:srgbClr val="0070C0"/>
                </a:solidFill>
              </a:rPr>
              <a:t>1</a:t>
            </a:r>
            <a:r>
              <a:rPr lang="en-US" altLang="zh-TW" spc="800" dirty="0">
                <a:solidFill>
                  <a:srgbClr val="FF0000"/>
                </a:solidFill>
              </a:rPr>
              <a:t>,1,1,1,1]</a:t>
            </a:r>
            <a:endParaRPr lang="zh-TW" altLang="en-US" spc="8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477067-E7FC-4DE1-9D1A-0B3EAC1119D4}"/>
              </a:ext>
            </a:extLst>
          </p:cNvPr>
          <p:cNvSpPr/>
          <p:nvPr/>
        </p:nvSpPr>
        <p:spPr>
          <a:xfrm>
            <a:off x="2108181" y="1819564"/>
            <a:ext cx="7636177" cy="40085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18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6C0276-6EA4-41E8-8569-BCA9784B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模型加載、輸入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A5465C-DA25-48B2-BC39-890D9DD9C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46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708159A-3EEF-4A4A-A3B2-B6AD7DA0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加載、輸入模型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EF968A9-9976-4D85-B622-E75068189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084318"/>
            <a:ext cx="9991725" cy="32480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364A90-50A5-463A-9F9B-2C34041F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5725973"/>
            <a:ext cx="9993600" cy="5357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739261D-69CC-4500-8A82-BDD15B602C66}"/>
              </a:ext>
            </a:extLst>
          </p:cNvPr>
          <p:cNvSpPr/>
          <p:nvPr/>
        </p:nvSpPr>
        <p:spPr>
          <a:xfrm>
            <a:off x="1732624" y="6378391"/>
            <a:ext cx="8726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hlinkClick r:id="rId4"/>
              </a:rPr>
              <a:t>https://github.com/p208p2002/albert-zh-for-pytorch-transformers/blob/master/usage_example.py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6C0081-5EA6-47FD-A614-378786C3F02A}"/>
              </a:ext>
            </a:extLst>
          </p:cNvPr>
          <p:cNvSpPr txBox="1"/>
          <p:nvPr/>
        </p:nvSpPr>
        <p:spPr>
          <a:xfrm>
            <a:off x="8206619" y="202610"/>
            <a:ext cx="3804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由於</a:t>
            </a:r>
            <a:r>
              <a:rPr lang="en-US" altLang="zh-TW" sz="1400" dirty="0">
                <a:solidFill>
                  <a:srgbClr val="FF0000"/>
                </a:solidFill>
              </a:rPr>
              <a:t>albert-</a:t>
            </a:r>
            <a:r>
              <a:rPr lang="en-US" altLang="zh-TW" sz="1400" dirty="0" err="1">
                <a:solidFill>
                  <a:srgbClr val="FF0000"/>
                </a:solidFill>
              </a:rPr>
              <a:t>zh</a:t>
            </a:r>
            <a:r>
              <a:rPr lang="zh-TW" altLang="en-US" sz="1400" dirty="0">
                <a:solidFill>
                  <a:srgbClr val="FF0000"/>
                </a:solidFill>
              </a:rPr>
              <a:t>沒有被整合在</a:t>
            </a:r>
            <a:r>
              <a:rPr lang="en-US" altLang="zh-TW" sz="1400" dirty="0">
                <a:solidFill>
                  <a:srgbClr val="FF0000"/>
                </a:solidFill>
              </a:rPr>
              <a:t>transformers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因此使用修改過的</a:t>
            </a:r>
            <a:r>
              <a:rPr lang="en-US" altLang="zh-TW" sz="1400" dirty="0">
                <a:solidFill>
                  <a:srgbClr val="FF0000"/>
                </a:solidFill>
              </a:rPr>
              <a:t>module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但是用法、接口與文件與</a:t>
            </a:r>
            <a:r>
              <a:rPr lang="en-US" altLang="zh-TW" sz="1400" dirty="0">
                <a:solidFill>
                  <a:srgbClr val="FF0000"/>
                </a:solidFill>
              </a:rPr>
              <a:t>transformers</a:t>
            </a:r>
            <a:r>
              <a:rPr lang="zh-TW" altLang="en-US" sz="1400" dirty="0">
                <a:solidFill>
                  <a:srgbClr val="FF0000"/>
                </a:solidFill>
              </a:rPr>
              <a:t>通用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94136C-F16D-4E33-A294-C84A7D3C62F4}"/>
              </a:ext>
            </a:extLst>
          </p:cNvPr>
          <p:cNvSpPr/>
          <p:nvPr/>
        </p:nvSpPr>
        <p:spPr>
          <a:xfrm>
            <a:off x="7061053" y="94664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1000" dirty="0">
                <a:hlinkClick r:id="rId5"/>
              </a:rPr>
              <a:t>https://github.com/p208p2002/albert-zh-for-pytorch-transformers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122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528BC-1967-4AA0-95B9-87124A68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完整的輸入接口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97C1B5-1C76-4230-849B-EE98DD4C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26" y="2383995"/>
            <a:ext cx="5524546" cy="2090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0F907C-16A0-4795-917D-CA777777EF47}"/>
              </a:ext>
            </a:extLst>
          </p:cNvPr>
          <p:cNvSpPr/>
          <p:nvPr/>
        </p:nvSpPr>
        <p:spPr>
          <a:xfrm>
            <a:off x="1262108" y="5786892"/>
            <a:ext cx="9667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官方文件</a:t>
            </a:r>
            <a:endParaRPr lang="en-US" altLang="zh-TW" sz="1400" dirty="0">
              <a:hlinkClick r:id="rId3"/>
            </a:endParaRPr>
          </a:p>
          <a:p>
            <a:pPr algn="ctr"/>
            <a:r>
              <a:rPr lang="en-US" altLang="zh-TW" sz="1400" dirty="0">
                <a:hlinkClick r:id="rId3"/>
              </a:rPr>
              <a:t>https://huggingface.co/transformers/v2.3.0/model_doc/albert.html#albertforsequenceclassification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47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CC035-4F20-4C36-9329-02F5175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3D994-B58E-48C3-BCA8-3403C2C7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Taipei QA BOT (</a:t>
            </a:r>
            <a:r>
              <a:rPr lang="zh-TW" altLang="en-US" dirty="0"/>
              <a:t>投影片範例</a:t>
            </a:r>
            <a:r>
              <a:rPr lang="en-US" altLang="zh-TW" dirty="0"/>
              <a:t>)</a:t>
            </a:r>
            <a:endParaRPr lang="en-US" altLang="zh-TW" dirty="0"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https://github.com/p208p2002/taipei-QA-BERT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Transformers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https://github.com/huggingface/transformers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中文</a:t>
            </a:r>
            <a:r>
              <a:rPr lang="en-US" altLang="zh-TW" dirty="0"/>
              <a:t>ALBERT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4"/>
              </a:rPr>
              <a:t>https://github.com/p208p2002/albert-zh-for-pytorch-transformers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A6428E-F681-47AD-B422-8236FF713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50" y="5254891"/>
            <a:ext cx="1450305" cy="14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0B2D60-D408-411E-B3D5-620C4805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</a:t>
            </a:r>
            <a:r>
              <a:rPr lang="zh-TW" altLang="en-US" dirty="0"/>
              <a:t>修正</a:t>
            </a:r>
            <a:r>
              <a:rPr lang="en-US" altLang="zh-TW" dirty="0" err="1"/>
              <a:t>jupyter</a:t>
            </a:r>
            <a:r>
              <a:rPr lang="en-US" altLang="zh-TW" dirty="0"/>
              <a:t> import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EB3808-BC69-41EA-A783-0FA1189F6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257" y="3010697"/>
            <a:ext cx="8753475" cy="533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47D6AF-CD0D-4B01-AD54-CAE67D46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58" y="3847303"/>
            <a:ext cx="9363075" cy="91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48BB5A-CAAF-4E8A-B1D5-0A9F99FB95B8}"/>
              </a:ext>
            </a:extLst>
          </p:cNvPr>
          <p:cNvSpPr/>
          <p:nvPr/>
        </p:nvSpPr>
        <p:spPr>
          <a:xfrm>
            <a:off x="171656" y="5531716"/>
            <a:ext cx="11848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5"/>
              </a:rPr>
              <a:t>https://github.com/p208p2002/albert-zh-for-pytorch-transformers#%E5%B8%B8%E8%A6%8B%E5%95%8F%E9%A1%8C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BB06EE-8B52-4828-B739-059A3A54A8B6}"/>
              </a:ext>
            </a:extLst>
          </p:cNvPr>
          <p:cNvSpPr txBox="1"/>
          <p:nvPr/>
        </p:nvSpPr>
        <p:spPr>
          <a:xfrm>
            <a:off x="3539225" y="1650293"/>
            <a:ext cx="511353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 err="1"/>
              <a:t>jupyter</a:t>
            </a:r>
            <a:r>
              <a:rPr lang="zh-TW" altLang="en-US" dirty="0"/>
              <a:t>、</a:t>
            </a:r>
            <a:r>
              <a:rPr lang="en-US" altLang="zh-TW" dirty="0" err="1"/>
              <a:t>colab</a:t>
            </a:r>
            <a:r>
              <a:rPr lang="zh-TW" altLang="en-US" dirty="0"/>
              <a:t>等環境可能會遇到</a:t>
            </a:r>
            <a:r>
              <a:rPr lang="en-US" altLang="zh-TW" dirty="0"/>
              <a:t>import</a:t>
            </a:r>
            <a:r>
              <a:rPr lang="zh-TW" altLang="en-US" dirty="0"/>
              <a:t>問題</a:t>
            </a:r>
            <a:endParaRPr lang="en-US" altLang="zh-TW" dirty="0"/>
          </a:p>
          <a:p>
            <a:pPr algn="ctr">
              <a:lnSpc>
                <a:spcPct val="150000"/>
              </a:lnSpc>
            </a:pPr>
            <a:r>
              <a:rPr lang="zh-TW" altLang="en-US" dirty="0"/>
              <a:t>增加系統路徑避免找不到自訂</a:t>
            </a:r>
            <a:r>
              <a:rPr lang="en-US" altLang="zh-TW" dirty="0"/>
              <a:t>package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16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AF42233-361D-4B24-8098-F23BB0194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C1AEFD96-A38E-467C-B00C-B13AABA1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r>
              <a:rPr lang="zh-TW" altLang="en-US" dirty="0"/>
              <a:t>、</a:t>
            </a:r>
            <a:r>
              <a:rPr lang="en-US" altLang="zh-TW" dirty="0" err="1"/>
              <a:t>DataLoader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895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AF42233-361D-4B24-8098-F23BB0194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C1AEFD96-A38E-467C-B00C-B13AABA1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模型建構與訓練</a:t>
            </a:r>
          </a:p>
        </p:txBody>
      </p:sp>
    </p:spTree>
    <p:extLst>
      <p:ext uri="{BB962C8B-B14F-4D97-AF65-F5344CB8AC3E}">
        <p14:creationId xmlns:p14="http://schemas.microsoft.com/office/powerpoint/2010/main" val="15844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556CF-6838-497D-8C6F-EF7B1CA7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2EF0B-62CF-49A3-A9FD-34D8FD8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Tokenizer</a:t>
            </a:r>
            <a:r>
              <a:rPr lang="zh-TW" altLang="en-US" dirty="0"/>
              <a:t>、</a:t>
            </a:r>
            <a:r>
              <a:rPr lang="en-US" altLang="zh-TW" dirty="0"/>
              <a:t>Token Embeddings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Segment Embeddings</a:t>
            </a:r>
            <a:r>
              <a:rPr lang="zh-TW" altLang="en-US" dirty="0"/>
              <a:t>、</a:t>
            </a:r>
            <a:r>
              <a:rPr lang="en-US" altLang="zh-TW" dirty="0"/>
              <a:t>Position Embeddings</a:t>
            </a:r>
            <a:r>
              <a:rPr lang="zh-TW" altLang="en-US" dirty="0"/>
              <a:t>、</a:t>
            </a:r>
            <a:r>
              <a:rPr lang="en-US" altLang="zh-TW" dirty="0"/>
              <a:t>Model input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Dataset</a:t>
            </a:r>
            <a:r>
              <a:rPr lang="zh-TW" altLang="en-US" dirty="0"/>
              <a:t>、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模型建構與訓練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497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AF42233-361D-4B24-8098-F23BB0194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C1AEFD96-A38E-467C-B00C-B13AABA1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Tokenizer</a:t>
            </a:r>
            <a:r>
              <a:rPr lang="zh-TW" altLang="en-US" dirty="0"/>
              <a:t>、</a:t>
            </a:r>
            <a:r>
              <a:rPr lang="en-US" altLang="zh-TW" dirty="0"/>
              <a:t>Token Embeddings</a:t>
            </a:r>
          </a:p>
        </p:txBody>
      </p:sp>
    </p:spTree>
    <p:extLst>
      <p:ext uri="{BB962C8B-B14F-4D97-AF65-F5344CB8AC3E}">
        <p14:creationId xmlns:p14="http://schemas.microsoft.com/office/powerpoint/2010/main" val="11302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5D5F4-8A8E-4F65-9669-0D3DB6C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模型建構流程</a:t>
            </a:r>
            <a:endParaRPr lang="en-US" altLang="zh-TW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871859F-728A-4060-82EA-49FED7BBE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03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25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AAC42-9C6A-4CCB-987C-CCC58800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input</a:t>
            </a:r>
            <a:endParaRPr lang="zh-TW" altLang="en-US" dirty="0"/>
          </a:p>
        </p:txBody>
      </p:sp>
      <p:pic>
        <p:nvPicPr>
          <p:cNvPr id="1026" name="Picture 2" descr="https://blog.thecodingday.com/wp-content/uploads/2019/11/image-2-1024x349.png">
            <a:extLst>
              <a:ext uri="{FF2B5EF4-FFF2-40B4-BE49-F238E27FC236}">
                <a16:creationId xmlns:a16="http://schemas.microsoft.com/office/drawing/2014/main" id="{695C2A8D-D262-49CA-A73E-386EB62170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60" y="365125"/>
            <a:ext cx="8719731" cy="29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D81379-50E0-46AF-B640-D5425BEC1B05}"/>
              </a:ext>
            </a:extLst>
          </p:cNvPr>
          <p:cNvSpPr/>
          <p:nvPr/>
        </p:nvSpPr>
        <p:spPr>
          <a:xfrm>
            <a:off x="3829976" y="958733"/>
            <a:ext cx="7426911" cy="417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091F65-01B8-4AD9-B711-1A482314576C}"/>
              </a:ext>
            </a:extLst>
          </p:cNvPr>
          <p:cNvSpPr txBox="1"/>
          <p:nvPr/>
        </p:nvSpPr>
        <p:spPr>
          <a:xfrm>
            <a:off x="521317" y="4243477"/>
            <a:ext cx="500601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標準的</a:t>
            </a:r>
            <a:r>
              <a:rPr lang="en-US" altLang="zh-TW" sz="2400" dirty="0"/>
              <a:t>BERT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有三層</a:t>
            </a:r>
            <a:endParaRPr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Token 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Segment 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Position Embeddings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DAD806-35C9-4F3A-9A12-9D58314989AD}"/>
              </a:ext>
            </a:extLst>
          </p:cNvPr>
          <p:cNvSpPr txBox="1"/>
          <p:nvPr/>
        </p:nvSpPr>
        <p:spPr>
          <a:xfrm>
            <a:off x="5113413" y="4243477"/>
            <a:ext cx="6713613" cy="22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本節聚焦在使用</a:t>
            </a:r>
            <a:r>
              <a:rPr lang="en-US" altLang="zh-TW" sz="2400" dirty="0">
                <a:solidFill>
                  <a:srgbClr val="FF0000"/>
                </a:solidFill>
              </a:rPr>
              <a:t>Tokenizer</a:t>
            </a:r>
            <a:r>
              <a:rPr lang="zh-TW" altLang="en-US" sz="2400" dirty="0">
                <a:solidFill>
                  <a:srgbClr val="FF0000"/>
                </a:solidFill>
              </a:rPr>
              <a:t>建立</a:t>
            </a:r>
            <a:r>
              <a:rPr lang="en-US" altLang="zh-TW" sz="2400" dirty="0">
                <a:solidFill>
                  <a:srgbClr val="FF0000"/>
                </a:solidFill>
              </a:rPr>
              <a:t>Token Embeddings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標準的</a:t>
            </a:r>
            <a:r>
              <a:rPr lang="en-US" altLang="zh-TW" sz="2400" dirty="0"/>
              <a:t>Token Embeddings</a:t>
            </a:r>
            <a:r>
              <a:rPr lang="zh-TW" altLang="en-US" sz="2400" dirty="0"/>
              <a:t>格式</a:t>
            </a:r>
            <a:endParaRPr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[CLS]</a:t>
            </a:r>
            <a:r>
              <a:rPr lang="zh-TW" altLang="en-US" sz="2400" dirty="0"/>
              <a:t>句子</a:t>
            </a:r>
            <a:r>
              <a:rPr lang="en-US" altLang="zh-TW" sz="2400" dirty="0"/>
              <a:t>A[SEP]</a:t>
            </a:r>
            <a:r>
              <a:rPr lang="zh-TW" altLang="en-US" sz="2400" dirty="0"/>
              <a:t>句子</a:t>
            </a:r>
            <a:r>
              <a:rPr lang="en-US" altLang="zh-TW" sz="2400" dirty="0"/>
              <a:t>C[SEP]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[CLS]</a:t>
            </a:r>
            <a:r>
              <a:rPr lang="zh-TW" altLang="en-US" sz="2400" dirty="0"/>
              <a:t>句子</a:t>
            </a:r>
            <a:r>
              <a:rPr lang="en-US" altLang="zh-TW" sz="2400" dirty="0"/>
              <a:t>A[SEP]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654489-181A-4A8C-9D48-D9AB3B2B5C71}"/>
              </a:ext>
            </a:extLst>
          </p:cNvPr>
          <p:cNvSpPr txBox="1"/>
          <p:nvPr/>
        </p:nvSpPr>
        <p:spPr>
          <a:xfrm>
            <a:off x="419600" y="1805240"/>
            <a:ext cx="2773401" cy="143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BERT</a:t>
            </a:r>
            <a:r>
              <a:rPr lang="zh-TW" altLang="en-US" dirty="0"/>
              <a:t>的特殊符號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[CLS]</a:t>
            </a:r>
            <a:r>
              <a:rPr lang="zh-TW" altLang="en-US" sz="1600" dirty="0"/>
              <a:t> 起頭符號</a:t>
            </a:r>
            <a:endParaRPr lang="en-US" altLang="zh-TW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[SEP]</a:t>
            </a:r>
            <a:r>
              <a:rPr lang="zh-TW" altLang="en-US" sz="1600" dirty="0"/>
              <a:t> 分割符號</a:t>
            </a:r>
            <a:endParaRPr lang="en-US" altLang="zh-TW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[UNK]</a:t>
            </a:r>
            <a:r>
              <a:rPr lang="zh-TW" altLang="en-US" sz="1600" dirty="0"/>
              <a:t> 未知詞</a:t>
            </a:r>
          </a:p>
        </p:txBody>
      </p:sp>
    </p:spTree>
    <p:extLst>
      <p:ext uri="{BB962C8B-B14F-4D97-AF65-F5344CB8AC3E}">
        <p14:creationId xmlns:p14="http://schemas.microsoft.com/office/powerpoint/2010/main" val="225527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E9F97AC-B24A-49CC-A875-971E928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Tokenizer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BFDE0D-BD5D-4DD6-AE9A-86A15F64F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A8AF9C0-0D2A-4DB3-9FA5-C294EBD58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21"/>
          <a:stretch/>
        </p:blipFill>
        <p:spPr>
          <a:xfrm>
            <a:off x="0" y="2779458"/>
            <a:ext cx="12192000" cy="2298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8B9AD5-C8D0-45E5-ACCA-1AA5180D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41F710-3B43-4D6E-AEA6-C62ECB8E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17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tokenize.tokenize</a:t>
            </a:r>
            <a:r>
              <a:rPr lang="en-US" altLang="zh-TW" dirty="0"/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 川普於</a:t>
            </a:r>
            <a:r>
              <a:rPr lang="en-US" altLang="zh-TW" dirty="0">
                <a:solidFill>
                  <a:srgbClr val="FF0000"/>
                </a:solidFill>
              </a:rPr>
              <a:t>2019</a:t>
            </a:r>
            <a:r>
              <a:rPr lang="zh-TW" altLang="en-US" dirty="0">
                <a:solidFill>
                  <a:srgbClr val="FF0000"/>
                </a:solidFill>
              </a:rPr>
              <a:t>年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月</a:t>
            </a:r>
            <a:r>
              <a:rPr lang="en-US" altLang="zh-TW" dirty="0">
                <a:solidFill>
                  <a:srgbClr val="FF0000"/>
                </a:solidFill>
              </a:rPr>
              <a:t>18</a:t>
            </a:r>
            <a:r>
              <a:rPr lang="zh-TW" altLang="en-US" dirty="0">
                <a:solidFill>
                  <a:srgbClr val="FF0000"/>
                </a:solidFill>
              </a:rPr>
              <a:t>日被眾議院以濫權和藐視國會的名義彈劾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tokenizer.convert_tokens_to_ids</a:t>
            </a:r>
            <a:r>
              <a:rPr lang="en-US" altLang="zh-TW" dirty="0"/>
              <a:t>()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8806FA-963F-44D7-A05B-44E5B3A35D19}"/>
              </a:ext>
            </a:extLst>
          </p:cNvPr>
          <p:cNvSpPr txBox="1"/>
          <p:nvPr/>
        </p:nvSpPr>
        <p:spPr>
          <a:xfrm>
            <a:off x="7102134" y="610142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轉換成對應的</a:t>
            </a:r>
            <a:r>
              <a:rPr lang="en-US" altLang="zh-TW" dirty="0" err="1"/>
              <a:t>wordpiece</a:t>
            </a:r>
            <a:r>
              <a:rPr lang="zh-TW" altLang="en-US" dirty="0"/>
              <a:t> </a:t>
            </a:r>
            <a:r>
              <a:rPr lang="en-US" altLang="zh-TW" dirty="0"/>
              <a:t>ids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BDF599-FE0A-4AB7-8E0C-8BF4E0049D95}"/>
              </a:ext>
            </a:extLst>
          </p:cNvPr>
          <p:cNvSpPr txBox="1"/>
          <p:nvPr/>
        </p:nvSpPr>
        <p:spPr>
          <a:xfrm>
            <a:off x="7102135" y="370347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轉換成 </a:t>
            </a:r>
            <a:r>
              <a:rPr lang="en-US" altLang="zh-TW" dirty="0" err="1"/>
              <a:t>wordpiece</a:t>
            </a:r>
            <a:r>
              <a:rPr lang="zh-TW" altLang="en-US" dirty="0"/>
              <a:t> 格式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65D1451-944D-438C-A21B-D1B25FAF2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57"/>
          <a:stretch/>
        </p:blipFill>
        <p:spPr>
          <a:xfrm>
            <a:off x="0" y="4923614"/>
            <a:ext cx="12192000" cy="46270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3497F24-3FF2-4424-B239-46B19C17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9"/>
          <a:stretch/>
        </p:blipFill>
        <p:spPr>
          <a:xfrm>
            <a:off x="0" y="3148335"/>
            <a:ext cx="12192000" cy="46270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2426174-43DB-451B-B452-25DF0369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57"/>
          <a:stretch/>
        </p:blipFill>
        <p:spPr>
          <a:xfrm>
            <a:off x="0" y="5512521"/>
            <a:ext cx="12192000" cy="4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1092BBD-88E9-43C3-A7DB-1E9FA8E80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8"/>
          <a:stretch/>
        </p:blipFill>
        <p:spPr>
          <a:xfrm>
            <a:off x="0" y="5536173"/>
            <a:ext cx="12192000" cy="6682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32DA1B-1FAC-4D01-98A6-13C2D70C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快速建立</a:t>
            </a:r>
            <a:r>
              <a:rPr lang="en-US" altLang="zh-TW" dirty="0"/>
              <a:t>BERT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67A84-9FBC-4818-B0AA-537D89E5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tokenizer.build_inputs_with_special_tokens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7675EC-F710-4C6A-8601-DB49A4292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13"/>
          <a:stretch/>
        </p:blipFill>
        <p:spPr>
          <a:xfrm>
            <a:off x="1936719" y="2419471"/>
            <a:ext cx="9277350" cy="26851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71C7A-1309-4C33-9B33-739DBDDC5A80}"/>
              </a:ext>
            </a:extLst>
          </p:cNvPr>
          <p:cNvSpPr txBox="1"/>
          <p:nvPr/>
        </p:nvSpPr>
        <p:spPr>
          <a:xfrm>
            <a:off x="383866" y="2848396"/>
            <a:ext cx="142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AB</a:t>
            </a:r>
            <a:r>
              <a:rPr lang="zh-TW" altLang="en-US" sz="2000" b="1" dirty="0"/>
              <a:t>句用法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3B05998-ECCD-4DC5-84FC-4AAFCEFDEDE0}"/>
              </a:ext>
            </a:extLst>
          </p:cNvPr>
          <p:cNvSpPr txBox="1"/>
          <p:nvPr/>
        </p:nvSpPr>
        <p:spPr>
          <a:xfrm>
            <a:off x="445640" y="4342300"/>
            <a:ext cx="142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單句用法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CED446-EC25-49B2-9092-87EFC0D53E74}"/>
              </a:ext>
            </a:extLst>
          </p:cNvPr>
          <p:cNvSpPr/>
          <p:nvPr/>
        </p:nvSpPr>
        <p:spPr>
          <a:xfrm>
            <a:off x="-12844" y="5786208"/>
            <a:ext cx="536627" cy="20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A91F0-2ECE-4409-B6F5-150701E258AC}"/>
              </a:ext>
            </a:extLst>
          </p:cNvPr>
          <p:cNvSpPr/>
          <p:nvPr/>
        </p:nvSpPr>
        <p:spPr>
          <a:xfrm>
            <a:off x="2758468" y="5965168"/>
            <a:ext cx="419738" cy="20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084E8F7-26C7-4FC9-B5D5-9CD8D8639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05"/>
          <a:stretch/>
        </p:blipFill>
        <p:spPr>
          <a:xfrm>
            <a:off x="0" y="5168400"/>
            <a:ext cx="12192000" cy="2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9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641</Words>
  <Application>Microsoft Office PowerPoint</Application>
  <PresentationFormat>寬螢幕</PresentationFormat>
  <Paragraphs>123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Transformers Tutorial</vt:lpstr>
      <vt:lpstr>參考資源</vt:lpstr>
      <vt:lpstr>預期進度</vt:lpstr>
      <vt:lpstr>Chapter 1</vt:lpstr>
      <vt:lpstr>NLP模型建構流程</vt:lpstr>
      <vt:lpstr>Bert input</vt:lpstr>
      <vt:lpstr>Tokenizer</vt:lpstr>
      <vt:lpstr>標記化</vt:lpstr>
      <vt:lpstr>快速建立BERT INPUT</vt:lpstr>
      <vt:lpstr>反向查詢</vt:lpstr>
      <vt:lpstr>小結</vt:lpstr>
      <vt:lpstr>Chapter 2</vt:lpstr>
      <vt:lpstr>Bert input</vt:lpstr>
      <vt:lpstr>Segment Embeddings、Position Embeddings</vt:lpstr>
      <vt:lpstr>[CLS]你今天好嗎[SEP]、[CLS]還不錯[SEP]</vt:lpstr>
      <vt:lpstr>[CLS]你今天好嗎[SEP]還不錯[SEP]</vt:lpstr>
      <vt:lpstr>模型加載、輸入</vt:lpstr>
      <vt:lpstr>加載、輸入模型</vt:lpstr>
      <vt:lpstr>完整的輸入接口</vt:lpstr>
      <vt:lpstr>補充-修正jupyter import</vt:lpstr>
      <vt:lpstr>Chapter 3</vt:lpstr>
      <vt:lpstr>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Philip</dc:creator>
  <cp:lastModifiedBy>Philip</cp:lastModifiedBy>
  <cp:revision>38</cp:revision>
  <dcterms:created xsi:type="dcterms:W3CDTF">2020-02-23T12:46:35Z</dcterms:created>
  <dcterms:modified xsi:type="dcterms:W3CDTF">2020-03-02T03:11:46Z</dcterms:modified>
</cp:coreProperties>
</file>