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37" autoAdjust="0"/>
    <p:restoredTop sz="94660"/>
  </p:normalViewPr>
  <p:slideViewPr>
    <p:cSldViewPr snapToGrid="0">
      <p:cViewPr varScale="1">
        <p:scale>
          <a:sx n="90" d="100"/>
          <a:sy n="90" d="100"/>
        </p:scale>
        <p:origin x="8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se%20Mkondo\Documents\DATA%20ANALYTICS\CASE%20STUDY%20BIKE%20SHARE\Data%20Files\for%20analysis\dec2021%20workboo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se%20Mkondo\Documents\DATA%20ANALYTICS\CASE%20STUDY%20BIKE%20SHARE\Data%20Files\for%20analysis\dec2021%20workboo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se%20Mkondo\Documents\DATA%20ANALYTICS\CASE%20STUDY%20BIKE%20SHARE\Data%20Files\for%20analysis\dec2021%20workbook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Average ride_length vs User Type per Season </a:t>
            </a:r>
          </a:p>
        </c:rich>
      </c:tx>
      <c:layout>
        <c:manualLayout>
          <c:xMode val="edge"/>
          <c:yMode val="edge"/>
          <c:x val="0.1294511404747625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94203849518812"/>
          <c:y val="0.19891258384368621"/>
          <c:w val="0.88350240594925633"/>
          <c:h val="0.614984324876057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Tables AVG length_ride'!$B$10</c:f>
              <c:strCache>
                <c:ptCount val="1"/>
                <c:pt idx="0">
                  <c:v>December-21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Tables AVG length_ride'!$A$11:$A$12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'Pivot Tables AVG length_ride'!$B$11:$B$12</c:f>
              <c:numCache>
                <c:formatCode>h:mm</c:formatCode>
                <c:ptCount val="2"/>
                <c:pt idx="0">
                  <c:v>1.6666666666666666E-2</c:v>
                </c:pt>
                <c:pt idx="1">
                  <c:v>6.9444444444444441E-3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56-43F4-839B-4CFC8214FF5A}"/>
            </c:ext>
          </c:extLst>
        </c:ser>
        <c:ser>
          <c:idx val="1"/>
          <c:order val="1"/>
          <c:tx>
            <c:strRef>
              <c:f>'Pivot Tables AVG length_ride'!$C$10</c:f>
              <c:strCache>
                <c:ptCount val="1"/>
                <c:pt idx="0">
                  <c:v>March-22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'Pivot Tables AVG length_ride'!$A$11:$A$12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'Pivot Tables AVG length_ride'!$C$11:$C$12</c:f>
              <c:numCache>
                <c:formatCode>h:mm</c:formatCode>
                <c:ptCount val="2"/>
                <c:pt idx="0">
                  <c:v>1.9444444444444445E-2</c:v>
                </c:pt>
                <c:pt idx="1">
                  <c:v>7.6388888888888886E-3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56-43F4-839B-4CFC8214FF5A}"/>
            </c:ext>
          </c:extLst>
        </c:ser>
        <c:ser>
          <c:idx val="2"/>
          <c:order val="2"/>
          <c:tx>
            <c:strRef>
              <c:f>'Pivot Tables AVG length_ride'!$D$10</c:f>
              <c:strCache>
                <c:ptCount val="1"/>
                <c:pt idx="0">
                  <c:v>June-22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'Pivot Tables AVG length_ride'!$A$11:$A$12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'Pivot Tables AVG length_ride'!$D$11:$D$12</c:f>
              <c:numCache>
                <c:formatCode>h:mm</c:formatCode>
                <c:ptCount val="2"/>
                <c:pt idx="0">
                  <c:v>1.7361111111111112E-2</c:v>
                </c:pt>
                <c:pt idx="1">
                  <c:v>9.0277777777777787E-3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56-43F4-839B-4CFC8214FF5A}"/>
            </c:ext>
          </c:extLst>
        </c:ser>
        <c:ser>
          <c:idx val="3"/>
          <c:order val="3"/>
          <c:tx>
            <c:strRef>
              <c:f>'Pivot Tables AVG length_ride'!$E$10</c:f>
              <c:strCache>
                <c:ptCount val="1"/>
                <c:pt idx="0">
                  <c:v>September-22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'Pivot Tables AVG length_ride'!$A$11:$A$12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'Pivot Tables AVG length_ride'!$E$11:$E$12</c:f>
              <c:numCache>
                <c:formatCode>h:mm</c:formatCode>
                <c:ptCount val="2"/>
                <c:pt idx="0">
                  <c:v>1.4583333333333332E-2</c:v>
                </c:pt>
                <c:pt idx="1">
                  <c:v>8.3333333333333332E-3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956-43F4-839B-4CFC8214F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46202687"/>
        <c:axId val="46203103"/>
      </c:barChart>
      <c:catAx>
        <c:axId val="462026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User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03103"/>
        <c:crosses val="autoZero"/>
        <c:auto val="1"/>
        <c:lblAlgn val="ctr"/>
        <c:lblOffset val="100"/>
        <c:noMultiLvlLbl val="0"/>
      </c:catAx>
      <c:valAx>
        <c:axId val="46203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LENGTH OF AVERAGE RIDE IN MINUTES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h:m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02687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063471956316242E-2"/>
          <c:y val="0.15881388421952872"/>
          <c:w val="0.8759657785007221"/>
          <c:h val="0.6492376655165295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'Seasons Tables 2'!$A$3:$C$3</c:f>
              <c:strCache>
                <c:ptCount val="3"/>
                <c:pt idx="0">
                  <c:v>Dec-21</c:v>
                </c:pt>
                <c:pt idx="1">
                  <c:v>casual</c:v>
                </c:pt>
                <c:pt idx="2">
                  <c:v>0:31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'Seasons Tables 2'!$D$2:$Q$2</c:f>
              <c:strCache>
                <c:ptCount val="13"/>
                <c:pt idx="0">
                  <c:v>Count ride_id</c:v>
                </c:pt>
                <c:pt idx="1">
                  <c:v>Average of ride_length</c:v>
                </c:pt>
                <c:pt idx="2">
                  <c:v>Count of ride_id</c:v>
                </c:pt>
                <c:pt idx="3">
                  <c:v>Average of ride_length</c:v>
                </c:pt>
                <c:pt idx="4">
                  <c:v>Count of ride_id</c:v>
                </c:pt>
                <c:pt idx="5">
                  <c:v>Average of ride_length</c:v>
                </c:pt>
                <c:pt idx="6">
                  <c:v>Count of ride_id</c:v>
                </c:pt>
                <c:pt idx="7">
                  <c:v>Average of ride_length</c:v>
                </c:pt>
                <c:pt idx="8">
                  <c:v>Count of ride_id</c:v>
                </c:pt>
                <c:pt idx="9">
                  <c:v>Average of ride_length</c:v>
                </c:pt>
                <c:pt idx="10">
                  <c:v>Count of ride_id</c:v>
                </c:pt>
                <c:pt idx="11">
                  <c:v>Average of ride_length</c:v>
                </c:pt>
                <c:pt idx="12">
                  <c:v>Count of ride_id</c:v>
                </c:pt>
              </c:strCache>
            </c:strRef>
          </c:cat>
          <c:val>
            <c:numRef>
              <c:f>'Seasons Tables 2'!$D$3:$Q$3</c:f>
              <c:numCache>
                <c:formatCode>h:mm;@</c:formatCode>
                <c:ptCount val="14"/>
                <c:pt idx="0" formatCode="General">
                  <c:v>5552</c:v>
                </c:pt>
                <c:pt idx="1">
                  <c:v>1.5323162618677248E-2</c:v>
                </c:pt>
                <c:pt idx="2" formatCode="General">
                  <c:v>4927</c:v>
                </c:pt>
                <c:pt idx="3">
                  <c:v>1.6837872698249844E-2</c:v>
                </c:pt>
                <c:pt idx="4" formatCode="General">
                  <c:v>3898</c:v>
                </c:pt>
                <c:pt idx="5">
                  <c:v>1.7884032371216892E-2</c:v>
                </c:pt>
                <c:pt idx="6" formatCode="General">
                  <c:v>6652</c:v>
                </c:pt>
                <c:pt idx="7">
                  <c:v>1.7502222222222356E-2</c:v>
                </c:pt>
                <c:pt idx="8" formatCode="General">
                  <c:v>8125</c:v>
                </c:pt>
                <c:pt idx="9">
                  <c:v>1.5689725080428787E-2</c:v>
                </c:pt>
                <c:pt idx="10" formatCode="General">
                  <c:v>8358</c:v>
                </c:pt>
                <c:pt idx="11">
                  <c:v>1.6174661407838516E-2</c:v>
                </c:pt>
                <c:pt idx="12" formatCode="General">
                  <c:v>7564</c:v>
                </c:pt>
                <c:pt idx="13">
                  <c:v>1.7252066879641131E-2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C2-46B2-85DC-B89503928B65}"/>
            </c:ext>
          </c:extLst>
        </c:ser>
        <c:ser>
          <c:idx val="1"/>
          <c:order val="1"/>
          <c:tx>
            <c:strRef>
              <c:f>'Seasons Tables 2'!$A$4:$C$4</c:f>
              <c:strCache>
                <c:ptCount val="3"/>
                <c:pt idx="0">
                  <c:v>Dec-21</c:v>
                </c:pt>
                <c:pt idx="1">
                  <c:v>member</c:v>
                </c:pt>
                <c:pt idx="2">
                  <c:v>0:11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'Seasons Tables 2'!$D$2:$Q$2</c:f>
              <c:strCache>
                <c:ptCount val="13"/>
                <c:pt idx="0">
                  <c:v>Count ride_id</c:v>
                </c:pt>
                <c:pt idx="1">
                  <c:v>Average of ride_length</c:v>
                </c:pt>
                <c:pt idx="2">
                  <c:v>Count of ride_id</c:v>
                </c:pt>
                <c:pt idx="3">
                  <c:v>Average of ride_length</c:v>
                </c:pt>
                <c:pt idx="4">
                  <c:v>Count of ride_id</c:v>
                </c:pt>
                <c:pt idx="5">
                  <c:v>Average of ride_length</c:v>
                </c:pt>
                <c:pt idx="6">
                  <c:v>Count of ride_id</c:v>
                </c:pt>
                <c:pt idx="7">
                  <c:v>Average of ride_length</c:v>
                </c:pt>
                <c:pt idx="8">
                  <c:v>Count of ride_id</c:v>
                </c:pt>
                <c:pt idx="9">
                  <c:v>Average of ride_length</c:v>
                </c:pt>
                <c:pt idx="10">
                  <c:v>Count of ride_id</c:v>
                </c:pt>
                <c:pt idx="11">
                  <c:v>Average of ride_length</c:v>
                </c:pt>
                <c:pt idx="12">
                  <c:v>Count of ride_id</c:v>
                </c:pt>
              </c:strCache>
            </c:strRef>
          </c:cat>
          <c:val>
            <c:numRef>
              <c:f>'Seasons Tables 2'!$D$4:$Q$4</c:f>
              <c:numCache>
                <c:formatCode>h:mm;@</c:formatCode>
                <c:ptCount val="14"/>
                <c:pt idx="0" formatCode="General">
                  <c:v>11039</c:v>
                </c:pt>
                <c:pt idx="1">
                  <c:v>7.112410494189654E-3</c:v>
                </c:pt>
                <c:pt idx="2" formatCode="General">
                  <c:v>17038</c:v>
                </c:pt>
                <c:pt idx="3">
                  <c:v>6.9452285678441713E-3</c:v>
                </c:pt>
                <c:pt idx="4" formatCode="General">
                  <c:v>16827</c:v>
                </c:pt>
                <c:pt idx="5">
                  <c:v>7.1621089907532897E-3</c:v>
                </c:pt>
                <c:pt idx="6" formatCode="General">
                  <c:v>25415</c:v>
                </c:pt>
                <c:pt idx="7">
                  <c:v>7.330931322982597E-3</c:v>
                </c:pt>
                <c:pt idx="8" formatCode="General">
                  <c:v>26043</c:v>
                </c:pt>
                <c:pt idx="9">
                  <c:v>7.4032350118036919E-3</c:v>
                </c:pt>
                <c:pt idx="10" formatCode="General">
                  <c:v>21415</c:v>
                </c:pt>
                <c:pt idx="11">
                  <c:v>7.9858542519440669E-3</c:v>
                </c:pt>
                <c:pt idx="12" formatCode="General">
                  <c:v>13518</c:v>
                </c:pt>
                <c:pt idx="13">
                  <c:v>7.3485334128824513E-3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C2-46B2-85DC-B89503928B65}"/>
            </c:ext>
          </c:extLst>
        </c:ser>
        <c:ser>
          <c:idx val="2"/>
          <c:order val="2"/>
          <c:tx>
            <c:strRef>
              <c:f>'Seasons Tables 2'!$A$5:$C$5</c:f>
              <c:strCache>
                <c:ptCount val="3"/>
                <c:pt idx="0">
                  <c:v>Mar-22</c:v>
                </c:pt>
                <c:pt idx="1">
                  <c:v>casual</c:v>
                </c:pt>
                <c:pt idx="2">
                  <c:v>0:31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'Seasons Tables 2'!$D$2:$Q$2</c:f>
              <c:strCache>
                <c:ptCount val="13"/>
                <c:pt idx="0">
                  <c:v>Count ride_id</c:v>
                </c:pt>
                <c:pt idx="1">
                  <c:v>Average of ride_length</c:v>
                </c:pt>
                <c:pt idx="2">
                  <c:v>Count of ride_id</c:v>
                </c:pt>
                <c:pt idx="3">
                  <c:v>Average of ride_length</c:v>
                </c:pt>
                <c:pt idx="4">
                  <c:v>Count of ride_id</c:v>
                </c:pt>
                <c:pt idx="5">
                  <c:v>Average of ride_length</c:v>
                </c:pt>
                <c:pt idx="6">
                  <c:v>Count of ride_id</c:v>
                </c:pt>
                <c:pt idx="7">
                  <c:v>Average of ride_length</c:v>
                </c:pt>
                <c:pt idx="8">
                  <c:v>Count of ride_id</c:v>
                </c:pt>
                <c:pt idx="9">
                  <c:v>Average of ride_length</c:v>
                </c:pt>
                <c:pt idx="10">
                  <c:v>Count of ride_id</c:v>
                </c:pt>
                <c:pt idx="11">
                  <c:v>Average of ride_length</c:v>
                </c:pt>
                <c:pt idx="12">
                  <c:v>Count of ride_id</c:v>
                </c:pt>
              </c:strCache>
            </c:strRef>
          </c:cat>
          <c:val>
            <c:numRef>
              <c:f>'Seasons Tables 2'!$D$5:$Q$5</c:f>
              <c:numCache>
                <c:formatCode>h:mm;@</c:formatCode>
                <c:ptCount val="14"/>
                <c:pt idx="0" formatCode="General">
                  <c:v>12969</c:v>
                </c:pt>
                <c:pt idx="1">
                  <c:v>2.1716551724137986E-2</c:v>
                </c:pt>
                <c:pt idx="2" formatCode="General">
                  <c:v>10875</c:v>
                </c:pt>
                <c:pt idx="3">
                  <c:v>1.4933202308526119E-2</c:v>
                </c:pt>
                <c:pt idx="4" formatCode="General">
                  <c:v>7141</c:v>
                </c:pt>
                <c:pt idx="5">
                  <c:v>1.8763606375485548E-2</c:v>
                </c:pt>
                <c:pt idx="6" formatCode="General">
                  <c:v>10832</c:v>
                </c:pt>
                <c:pt idx="7">
                  <c:v>1.599606372932133E-2</c:v>
                </c:pt>
                <c:pt idx="8" formatCode="General">
                  <c:v>8530</c:v>
                </c:pt>
                <c:pt idx="9">
                  <c:v>1.4629842448530573E-2</c:v>
                </c:pt>
                <c:pt idx="10" formatCode="General">
                  <c:v>4949</c:v>
                </c:pt>
                <c:pt idx="11">
                  <c:v>2.4065935138342993E-2</c:v>
                </c:pt>
                <c:pt idx="12" formatCode="General">
                  <c:v>11860</c:v>
                </c:pt>
                <c:pt idx="13">
                  <c:v>1.9747394230514644E-2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C2-46B2-85DC-B89503928B65}"/>
            </c:ext>
          </c:extLst>
        </c:ser>
        <c:ser>
          <c:idx val="3"/>
          <c:order val="3"/>
          <c:tx>
            <c:strRef>
              <c:f>'Seasons Tables 2'!$A$6:$C$6</c:f>
              <c:strCache>
                <c:ptCount val="3"/>
                <c:pt idx="0">
                  <c:v>Mar-22</c:v>
                </c:pt>
                <c:pt idx="1">
                  <c:v>member</c:v>
                </c:pt>
                <c:pt idx="2">
                  <c:v>0:13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'Seasons Tables 2'!$D$2:$Q$2</c:f>
              <c:strCache>
                <c:ptCount val="13"/>
                <c:pt idx="0">
                  <c:v>Count ride_id</c:v>
                </c:pt>
                <c:pt idx="1">
                  <c:v>Average of ride_length</c:v>
                </c:pt>
                <c:pt idx="2">
                  <c:v>Count of ride_id</c:v>
                </c:pt>
                <c:pt idx="3">
                  <c:v>Average of ride_length</c:v>
                </c:pt>
                <c:pt idx="4">
                  <c:v>Count of ride_id</c:v>
                </c:pt>
                <c:pt idx="5">
                  <c:v>Average of ride_length</c:v>
                </c:pt>
                <c:pt idx="6">
                  <c:v>Count of ride_id</c:v>
                </c:pt>
                <c:pt idx="7">
                  <c:v>Average of ride_length</c:v>
                </c:pt>
                <c:pt idx="8">
                  <c:v>Count of ride_id</c:v>
                </c:pt>
                <c:pt idx="9">
                  <c:v>Average of ride_length</c:v>
                </c:pt>
                <c:pt idx="10">
                  <c:v>Count of ride_id</c:v>
                </c:pt>
                <c:pt idx="11">
                  <c:v>Average of ride_length</c:v>
                </c:pt>
                <c:pt idx="12">
                  <c:v>Count of ride_id</c:v>
                </c:pt>
              </c:strCache>
            </c:strRef>
          </c:cat>
          <c:val>
            <c:numRef>
              <c:f>'Seasons Tables 2'!$D$6:$Q$6</c:f>
              <c:numCache>
                <c:formatCode>h:mm;@</c:formatCode>
                <c:ptCount val="14"/>
                <c:pt idx="0" formatCode="General">
                  <c:v>16588</c:v>
                </c:pt>
                <c:pt idx="1">
                  <c:v>8.6370119625053983E-3</c:v>
                </c:pt>
                <c:pt idx="2" formatCode="General">
                  <c:v>22747</c:v>
                </c:pt>
                <c:pt idx="3">
                  <c:v>7.4319166228201507E-3</c:v>
                </c:pt>
                <c:pt idx="4" formatCode="General">
                  <c:v>26608</c:v>
                </c:pt>
                <c:pt idx="5">
                  <c:v>8.108692345407717E-3</c:v>
                </c:pt>
                <c:pt idx="6" formatCode="General">
                  <c:v>28214</c:v>
                </c:pt>
                <c:pt idx="7">
                  <c:v>7.4052963565313778E-3</c:v>
                </c:pt>
                <c:pt idx="8" formatCode="General">
                  <c:v>24595</c:v>
                </c:pt>
                <c:pt idx="9">
                  <c:v>7.5718061760682029E-3</c:v>
                </c:pt>
                <c:pt idx="10" formatCode="General">
                  <c:v>15295</c:v>
                </c:pt>
                <c:pt idx="11">
                  <c:v>9.5910616511301703E-3</c:v>
                </c:pt>
                <c:pt idx="12" formatCode="General">
                  <c:v>14780</c:v>
                </c:pt>
                <c:pt idx="13">
                  <c:v>8.1919675908817442E-3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C2-46B2-85DC-B89503928B65}"/>
            </c:ext>
          </c:extLst>
        </c:ser>
        <c:ser>
          <c:idx val="4"/>
          <c:order val="4"/>
          <c:tx>
            <c:strRef>
              <c:f>'Seasons Tables 2'!$A$7:$C$7</c:f>
              <c:strCache>
                <c:ptCount val="3"/>
                <c:pt idx="0">
                  <c:v>Jun-22</c:v>
                </c:pt>
                <c:pt idx="1">
                  <c:v>casual</c:v>
                </c:pt>
                <c:pt idx="2">
                  <c:v>0:28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'Seasons Tables 2'!$D$2:$Q$2</c:f>
              <c:strCache>
                <c:ptCount val="13"/>
                <c:pt idx="0">
                  <c:v>Count ride_id</c:v>
                </c:pt>
                <c:pt idx="1">
                  <c:v>Average of ride_length</c:v>
                </c:pt>
                <c:pt idx="2">
                  <c:v>Count of ride_id</c:v>
                </c:pt>
                <c:pt idx="3">
                  <c:v>Average of ride_length</c:v>
                </c:pt>
                <c:pt idx="4">
                  <c:v>Count of ride_id</c:v>
                </c:pt>
                <c:pt idx="5">
                  <c:v>Average of ride_length</c:v>
                </c:pt>
                <c:pt idx="6">
                  <c:v>Count of ride_id</c:v>
                </c:pt>
                <c:pt idx="7">
                  <c:v>Average of ride_length</c:v>
                </c:pt>
                <c:pt idx="8">
                  <c:v>Count of ride_id</c:v>
                </c:pt>
                <c:pt idx="9">
                  <c:v>Average of ride_length</c:v>
                </c:pt>
                <c:pt idx="10">
                  <c:v>Count of ride_id</c:v>
                </c:pt>
                <c:pt idx="11">
                  <c:v>Average of ride_length</c:v>
                </c:pt>
                <c:pt idx="12">
                  <c:v>Count of ride_id</c:v>
                </c:pt>
              </c:strCache>
            </c:strRef>
          </c:cat>
          <c:val>
            <c:numRef>
              <c:f>'Seasons Tables 2'!$D$7:$Q$7</c:f>
              <c:numCache>
                <c:formatCode>h:mm;@</c:formatCode>
                <c:ptCount val="14"/>
                <c:pt idx="0" formatCode="General">
                  <c:v>53259</c:v>
                </c:pt>
                <c:pt idx="1">
                  <c:v>1.7614484853177632E-2</c:v>
                </c:pt>
                <c:pt idx="2" formatCode="General">
                  <c:v>29417</c:v>
                </c:pt>
                <c:pt idx="3">
                  <c:v>1.6039971125927546E-2</c:v>
                </c:pt>
                <c:pt idx="4" formatCode="General">
                  <c:v>30397</c:v>
                </c:pt>
                <c:pt idx="5">
                  <c:v>1.5105849138838716E-2</c:v>
                </c:pt>
                <c:pt idx="6" formatCode="General">
                  <c:v>37815</c:v>
                </c:pt>
                <c:pt idx="7">
                  <c:v>1.6145294016491965E-2</c:v>
                </c:pt>
                <c:pt idx="8" formatCode="General">
                  <c:v>44960</c:v>
                </c:pt>
                <c:pt idx="9">
                  <c:v>1.6997208970008944E-2</c:v>
                </c:pt>
                <c:pt idx="10" formatCode="General">
                  <c:v>43913</c:v>
                </c:pt>
                <c:pt idx="11">
                  <c:v>1.8535517518015097E-2</c:v>
                </c:pt>
                <c:pt idx="12" formatCode="General">
                  <c:v>52307</c:v>
                </c:pt>
                <c:pt idx="13">
                  <c:v>1.7373961682692528E-2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C2-46B2-85DC-B89503928B65}"/>
            </c:ext>
          </c:extLst>
        </c:ser>
        <c:ser>
          <c:idx val="5"/>
          <c:order val="5"/>
          <c:tx>
            <c:strRef>
              <c:f>'Seasons Tables 2'!$A$8:$C$8</c:f>
              <c:strCache>
                <c:ptCount val="3"/>
                <c:pt idx="0">
                  <c:v>Jun-22</c:v>
                </c:pt>
                <c:pt idx="1">
                  <c:v>member</c:v>
                </c:pt>
                <c:pt idx="2">
                  <c:v>0:15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'Seasons Tables 2'!$D$2:$Q$2</c:f>
              <c:strCache>
                <c:ptCount val="13"/>
                <c:pt idx="0">
                  <c:v>Count ride_id</c:v>
                </c:pt>
                <c:pt idx="1">
                  <c:v>Average of ride_length</c:v>
                </c:pt>
                <c:pt idx="2">
                  <c:v>Count of ride_id</c:v>
                </c:pt>
                <c:pt idx="3">
                  <c:v>Average of ride_length</c:v>
                </c:pt>
                <c:pt idx="4">
                  <c:v>Count of ride_id</c:v>
                </c:pt>
                <c:pt idx="5">
                  <c:v>Average of ride_length</c:v>
                </c:pt>
                <c:pt idx="6">
                  <c:v>Count of ride_id</c:v>
                </c:pt>
                <c:pt idx="7">
                  <c:v>Average of ride_length</c:v>
                </c:pt>
                <c:pt idx="8">
                  <c:v>Count of ride_id</c:v>
                </c:pt>
                <c:pt idx="9">
                  <c:v>Average of ride_length</c:v>
                </c:pt>
                <c:pt idx="10">
                  <c:v>Count of ride_id</c:v>
                </c:pt>
                <c:pt idx="11">
                  <c:v>Average of ride_length</c:v>
                </c:pt>
                <c:pt idx="12">
                  <c:v>Count of ride_id</c:v>
                </c:pt>
              </c:strCache>
            </c:strRef>
          </c:cat>
          <c:val>
            <c:numRef>
              <c:f>'Seasons Tables 2'!$D$8:$Q$8</c:f>
              <c:numCache>
                <c:formatCode>h:mm;@</c:formatCode>
                <c:ptCount val="14"/>
                <c:pt idx="0" formatCode="General">
                  <c:v>39842</c:v>
                </c:pt>
                <c:pt idx="1">
                  <c:v>8.9409269866626787E-3</c:v>
                </c:pt>
                <c:pt idx="2" formatCode="General">
                  <c:v>39019</c:v>
                </c:pt>
                <c:pt idx="3">
                  <c:v>9.1506553043801571E-3</c:v>
                </c:pt>
                <c:pt idx="4" formatCode="General">
                  <c:v>45829</c:v>
                </c:pt>
                <c:pt idx="5">
                  <c:v>8.8869352451104045E-3</c:v>
                </c:pt>
                <c:pt idx="6" formatCode="General">
                  <c:v>57170</c:v>
                </c:pt>
                <c:pt idx="7">
                  <c:v>9.2604199019751324E-3</c:v>
                </c:pt>
                <c:pt idx="8" formatCode="General">
                  <c:v>59743</c:v>
                </c:pt>
                <c:pt idx="9">
                  <c:v>9.3946171918186244E-3</c:v>
                </c:pt>
                <c:pt idx="10" formatCode="General">
                  <c:v>46900</c:v>
                </c:pt>
                <c:pt idx="11">
                  <c:v>1.0497099483907779E-2</c:v>
                </c:pt>
                <c:pt idx="12" formatCode="General">
                  <c:v>39779</c:v>
                </c:pt>
                <c:pt idx="13">
                  <c:v>9.5021799939620372E-3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FC2-46B2-85DC-B89503928B65}"/>
            </c:ext>
          </c:extLst>
        </c:ser>
        <c:ser>
          <c:idx val="6"/>
          <c:order val="6"/>
          <c:tx>
            <c:strRef>
              <c:f>'Seasons Tables 2'!$A$9:$C$9</c:f>
              <c:strCache>
                <c:ptCount val="3"/>
                <c:pt idx="0">
                  <c:v>Sep-22</c:v>
                </c:pt>
                <c:pt idx="1">
                  <c:v>casual</c:v>
                </c:pt>
                <c:pt idx="2">
                  <c:v>0:24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'Seasons Tables 2'!$D$2:$Q$2</c:f>
              <c:strCache>
                <c:ptCount val="13"/>
                <c:pt idx="0">
                  <c:v>Count ride_id</c:v>
                </c:pt>
                <c:pt idx="1">
                  <c:v>Average of ride_length</c:v>
                </c:pt>
                <c:pt idx="2">
                  <c:v>Count of ride_id</c:v>
                </c:pt>
                <c:pt idx="3">
                  <c:v>Average of ride_length</c:v>
                </c:pt>
                <c:pt idx="4">
                  <c:v>Count of ride_id</c:v>
                </c:pt>
                <c:pt idx="5">
                  <c:v>Average of ride_length</c:v>
                </c:pt>
                <c:pt idx="6">
                  <c:v>Count of ride_id</c:v>
                </c:pt>
                <c:pt idx="7">
                  <c:v>Average of ride_length</c:v>
                </c:pt>
                <c:pt idx="8">
                  <c:v>Count of ride_id</c:v>
                </c:pt>
                <c:pt idx="9">
                  <c:v>Average of ride_length</c:v>
                </c:pt>
                <c:pt idx="10">
                  <c:v>Count of ride_id</c:v>
                </c:pt>
                <c:pt idx="11">
                  <c:v>Average of ride_length</c:v>
                </c:pt>
                <c:pt idx="12">
                  <c:v>Count of ride_id</c:v>
                </c:pt>
              </c:strCache>
            </c:strRef>
          </c:cat>
          <c:val>
            <c:numRef>
              <c:f>'Seasons Tables 2'!$D$9:$Q$9</c:f>
              <c:numCache>
                <c:formatCode>h:mm;@</c:formatCode>
                <c:ptCount val="14"/>
                <c:pt idx="0" formatCode="General">
                  <c:v>27364</c:v>
                </c:pt>
                <c:pt idx="1">
                  <c:v>1.5686427795110924E-2</c:v>
                </c:pt>
                <c:pt idx="2" formatCode="General">
                  <c:v>23718</c:v>
                </c:pt>
                <c:pt idx="3">
                  <c:v>1.3141613932151377E-2</c:v>
                </c:pt>
                <c:pt idx="4" formatCode="General">
                  <c:v>21702</c:v>
                </c:pt>
                <c:pt idx="5">
                  <c:v>1.3287337845459341E-2</c:v>
                </c:pt>
                <c:pt idx="6" formatCode="General">
                  <c:v>24625</c:v>
                </c:pt>
                <c:pt idx="7">
                  <c:v>1.3097368002544352E-2</c:v>
                </c:pt>
                <c:pt idx="8" formatCode="General">
                  <c:v>33536</c:v>
                </c:pt>
                <c:pt idx="9">
                  <c:v>1.4688734789827058E-2</c:v>
                </c:pt>
                <c:pt idx="10" formatCode="General">
                  <c:v>41027</c:v>
                </c:pt>
                <c:pt idx="11">
                  <c:v>1.7580527348140407E-2</c:v>
                </c:pt>
                <c:pt idx="12" formatCode="General">
                  <c:v>48943</c:v>
                </c:pt>
                <c:pt idx="13">
                  <c:v>1.5141089332976964E-2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FC2-46B2-85DC-B89503928B65}"/>
            </c:ext>
          </c:extLst>
        </c:ser>
        <c:ser>
          <c:idx val="7"/>
          <c:order val="7"/>
          <c:tx>
            <c:strRef>
              <c:f>'Seasons Tables 2'!$A$10:$C$10</c:f>
              <c:strCache>
                <c:ptCount val="3"/>
                <c:pt idx="0">
                  <c:v>Sep-22</c:v>
                </c:pt>
                <c:pt idx="1">
                  <c:v>member</c:v>
                </c:pt>
                <c:pt idx="2">
                  <c:v>0:13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'Seasons Tables 2'!$D$2:$Q$2</c:f>
              <c:strCache>
                <c:ptCount val="13"/>
                <c:pt idx="0">
                  <c:v>Count ride_id</c:v>
                </c:pt>
                <c:pt idx="1">
                  <c:v>Average of ride_length</c:v>
                </c:pt>
                <c:pt idx="2">
                  <c:v>Count of ride_id</c:v>
                </c:pt>
                <c:pt idx="3">
                  <c:v>Average of ride_length</c:v>
                </c:pt>
                <c:pt idx="4">
                  <c:v>Count of ride_id</c:v>
                </c:pt>
                <c:pt idx="5">
                  <c:v>Average of ride_length</c:v>
                </c:pt>
                <c:pt idx="6">
                  <c:v>Count of ride_id</c:v>
                </c:pt>
                <c:pt idx="7">
                  <c:v>Average of ride_length</c:v>
                </c:pt>
                <c:pt idx="8">
                  <c:v>Count of ride_id</c:v>
                </c:pt>
                <c:pt idx="9">
                  <c:v>Average of ride_length</c:v>
                </c:pt>
                <c:pt idx="10">
                  <c:v>Count of ride_id</c:v>
                </c:pt>
                <c:pt idx="11">
                  <c:v>Average of ride_length</c:v>
                </c:pt>
                <c:pt idx="12">
                  <c:v>Count of ride_id</c:v>
                </c:pt>
              </c:strCache>
            </c:strRef>
          </c:cat>
          <c:val>
            <c:numRef>
              <c:f>'Seasons Tables 2'!$D$10:$Q$10</c:f>
              <c:numCache>
                <c:formatCode>h:mm;@</c:formatCode>
                <c:ptCount val="14"/>
                <c:pt idx="0" formatCode="General">
                  <c:v>27385</c:v>
                </c:pt>
                <c:pt idx="1">
                  <c:v>8.4643199804575447E-3</c:v>
                </c:pt>
                <c:pt idx="2" formatCode="General">
                  <c:v>37753</c:v>
                </c:pt>
                <c:pt idx="3">
                  <c:v>8.2384904751724268E-3</c:v>
                </c:pt>
                <c:pt idx="4" formatCode="General">
                  <c:v>45221</c:v>
                </c:pt>
                <c:pt idx="5">
                  <c:v>8.3656707101390764E-3</c:v>
                </c:pt>
                <c:pt idx="6" formatCode="General">
                  <c:v>48061</c:v>
                </c:pt>
                <c:pt idx="7">
                  <c:v>8.4984114681329499E-3</c:v>
                </c:pt>
                <c:pt idx="8" formatCode="General">
                  <c:v>59349</c:v>
                </c:pt>
                <c:pt idx="9">
                  <c:v>8.6934235153989983E-3</c:v>
                </c:pt>
                <c:pt idx="10" formatCode="General">
                  <c:v>55505</c:v>
                </c:pt>
                <c:pt idx="11">
                  <c:v>1.004292547015221E-2</c:v>
                </c:pt>
                <c:pt idx="12" formatCode="General">
                  <c:v>40956</c:v>
                </c:pt>
                <c:pt idx="13">
                  <c:v>8.7659760012770808E-3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FC2-46B2-85DC-B89503928B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15733472"/>
        <c:axId val="615734304"/>
      </c:barChart>
      <c:catAx>
        <c:axId val="615733472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of ride_length</a:t>
                </a:r>
              </a:p>
            </c:rich>
          </c:tx>
          <c:layout>
            <c:manualLayout>
              <c:xMode val="edge"/>
              <c:yMode val="edge"/>
              <c:x val="1.9500304692260818E-2"/>
              <c:y val="0.309462679524610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734304"/>
        <c:crosses val="autoZero"/>
        <c:auto val="0"/>
        <c:lblAlgn val="ctr"/>
        <c:lblOffset val="100"/>
        <c:tickLblSkip val="1"/>
        <c:noMultiLvlLbl val="0"/>
      </c:catAx>
      <c:valAx>
        <c:axId val="615734304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 of ride_id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73347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Weekday vs UserType per Season</a:t>
            </a:r>
          </a:p>
        </c:rich>
      </c:tx>
      <c:layout>
        <c:manualLayout>
          <c:xMode val="edge"/>
          <c:yMode val="edge"/>
          <c:x val="0.21243744531933509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'Seasons Tables 2'!$C$30</c:f>
              <c:strCache>
                <c:ptCount val="1"/>
                <c:pt idx="0">
                  <c:v>Sunday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'Seasons Tables 2'!$A$31:$B$39</c:f>
              <c:multiLvlStrCache>
                <c:ptCount val="9"/>
                <c:lvl>
                  <c:pt idx="0">
                    <c:v>casual</c:v>
                  </c:pt>
                  <c:pt idx="1">
                    <c:v>member</c:v>
                  </c:pt>
                  <c:pt idx="2">
                    <c:v>casual</c:v>
                  </c:pt>
                  <c:pt idx="3">
                    <c:v>member</c:v>
                  </c:pt>
                  <c:pt idx="4">
                    <c:v>casual</c:v>
                  </c:pt>
                  <c:pt idx="5">
                    <c:v>member</c:v>
                  </c:pt>
                  <c:pt idx="6">
                    <c:v>casual</c:v>
                  </c:pt>
                  <c:pt idx="7">
                    <c:v>member</c:v>
                  </c:pt>
                  <c:pt idx="8">
                    <c:v>Total</c:v>
                  </c:pt>
                </c:lvl>
                <c:lvl>
                  <c:pt idx="0">
                    <c:v>Dec-21</c:v>
                  </c:pt>
                  <c:pt idx="2">
                    <c:v>Mar-22</c:v>
                  </c:pt>
                  <c:pt idx="4">
                    <c:v>Jun-22</c:v>
                  </c:pt>
                  <c:pt idx="6">
                    <c:v>Sep-22</c:v>
                  </c:pt>
                </c:lvl>
              </c:multiLvlStrCache>
            </c:multiLvlStrRef>
          </c:cat>
          <c:val>
            <c:numRef>
              <c:f>'Seasons Tables 2'!$C$31:$C$39</c:f>
              <c:numCache>
                <c:formatCode>h:mm;@</c:formatCode>
                <c:ptCount val="9"/>
                <c:pt idx="0">
                  <c:v>2.195117375120097E-2</c:v>
                </c:pt>
                <c:pt idx="1">
                  <c:v>7.9119108010992697E-3</c:v>
                </c:pt>
                <c:pt idx="2">
                  <c:v>2.2039603698848772E-2</c:v>
                </c:pt>
                <c:pt idx="3">
                  <c:v>9.4340990865775538E-3</c:v>
                </c:pt>
                <c:pt idx="4">
                  <c:v>1.9819938057765028E-2</c:v>
                </c:pt>
                <c:pt idx="5">
                  <c:v>1.0834802969414361E-2</c:v>
                </c:pt>
                <c:pt idx="6">
                  <c:v>1.6742115553281343E-2</c:v>
                </c:pt>
                <c:pt idx="7">
                  <c:v>9.5725812995756405E-3</c:v>
                </c:pt>
                <c:pt idx="8">
                  <c:v>3.1523755050776613E-2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98-4086-83B3-03D451D7D5FC}"/>
            </c:ext>
          </c:extLst>
        </c:ser>
        <c:ser>
          <c:idx val="1"/>
          <c:order val="1"/>
          <c:tx>
            <c:strRef>
              <c:f>'Seasons Tables 2'!$D$30</c:f>
              <c:strCache>
                <c:ptCount val="1"/>
                <c:pt idx="0">
                  <c:v>Monday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'Seasons Tables 2'!$A$31:$B$39</c:f>
              <c:multiLvlStrCache>
                <c:ptCount val="9"/>
                <c:lvl>
                  <c:pt idx="0">
                    <c:v>casual</c:v>
                  </c:pt>
                  <c:pt idx="1">
                    <c:v>member</c:v>
                  </c:pt>
                  <c:pt idx="2">
                    <c:v>casual</c:v>
                  </c:pt>
                  <c:pt idx="3">
                    <c:v>member</c:v>
                  </c:pt>
                  <c:pt idx="4">
                    <c:v>casual</c:v>
                  </c:pt>
                  <c:pt idx="5">
                    <c:v>member</c:v>
                  </c:pt>
                  <c:pt idx="6">
                    <c:v>casual</c:v>
                  </c:pt>
                  <c:pt idx="7">
                    <c:v>member</c:v>
                  </c:pt>
                  <c:pt idx="8">
                    <c:v>Total</c:v>
                  </c:pt>
                </c:lvl>
                <c:lvl>
                  <c:pt idx="0">
                    <c:v>Dec-21</c:v>
                  </c:pt>
                  <c:pt idx="2">
                    <c:v>Mar-22</c:v>
                  </c:pt>
                  <c:pt idx="4">
                    <c:v>Jun-22</c:v>
                  </c:pt>
                  <c:pt idx="6">
                    <c:v>Sep-22</c:v>
                  </c:pt>
                </c:lvl>
              </c:multiLvlStrCache>
            </c:multiLvlStrRef>
          </c:cat>
          <c:val>
            <c:numRef>
              <c:f>'Seasons Tables 2'!$D$31:$D$39</c:f>
              <c:numCache>
                <c:formatCode>h:mm;@</c:formatCode>
                <c:ptCount val="9"/>
                <c:pt idx="0">
                  <c:v>1.5323162618677248E-2</c:v>
                </c:pt>
                <c:pt idx="1">
                  <c:v>7.112410494189654E-3</c:v>
                </c:pt>
                <c:pt idx="2">
                  <c:v>2.1716551724137986E-2</c:v>
                </c:pt>
                <c:pt idx="3">
                  <c:v>8.6370119625053983E-3</c:v>
                </c:pt>
                <c:pt idx="4">
                  <c:v>1.7614484853177632E-2</c:v>
                </c:pt>
                <c:pt idx="5">
                  <c:v>8.9409269866626787E-3</c:v>
                </c:pt>
                <c:pt idx="6">
                  <c:v>1.5686427795110924E-2</c:v>
                </c:pt>
                <c:pt idx="7">
                  <c:v>8.4643199804575447E-3</c:v>
                </c:pt>
                <c:pt idx="8">
                  <c:v>2.3787482599134793E-2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98-4086-83B3-03D451D7D5FC}"/>
            </c:ext>
          </c:extLst>
        </c:ser>
        <c:ser>
          <c:idx val="2"/>
          <c:order val="2"/>
          <c:tx>
            <c:strRef>
              <c:f>'Seasons Tables 2'!$E$30</c:f>
              <c:strCache>
                <c:ptCount val="1"/>
                <c:pt idx="0">
                  <c:v>Tuesday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'Seasons Tables 2'!$A$31:$B$39</c:f>
              <c:multiLvlStrCache>
                <c:ptCount val="9"/>
                <c:lvl>
                  <c:pt idx="0">
                    <c:v>casual</c:v>
                  </c:pt>
                  <c:pt idx="1">
                    <c:v>member</c:v>
                  </c:pt>
                  <c:pt idx="2">
                    <c:v>casual</c:v>
                  </c:pt>
                  <c:pt idx="3">
                    <c:v>member</c:v>
                  </c:pt>
                  <c:pt idx="4">
                    <c:v>casual</c:v>
                  </c:pt>
                  <c:pt idx="5">
                    <c:v>member</c:v>
                  </c:pt>
                  <c:pt idx="6">
                    <c:v>casual</c:v>
                  </c:pt>
                  <c:pt idx="7">
                    <c:v>member</c:v>
                  </c:pt>
                  <c:pt idx="8">
                    <c:v>Total</c:v>
                  </c:pt>
                </c:lvl>
                <c:lvl>
                  <c:pt idx="0">
                    <c:v>Dec-21</c:v>
                  </c:pt>
                  <c:pt idx="2">
                    <c:v>Mar-22</c:v>
                  </c:pt>
                  <c:pt idx="4">
                    <c:v>Jun-22</c:v>
                  </c:pt>
                  <c:pt idx="6">
                    <c:v>Sep-22</c:v>
                  </c:pt>
                </c:lvl>
              </c:multiLvlStrCache>
            </c:multiLvlStrRef>
          </c:cat>
          <c:val>
            <c:numRef>
              <c:f>'Seasons Tables 2'!$E$31:$E$39</c:f>
              <c:numCache>
                <c:formatCode>h:mm;@</c:formatCode>
                <c:ptCount val="9"/>
                <c:pt idx="0">
                  <c:v>1.6837872698249844E-2</c:v>
                </c:pt>
                <c:pt idx="1">
                  <c:v>6.9452285678441713E-3</c:v>
                </c:pt>
                <c:pt idx="2">
                  <c:v>1.4933202308526119E-2</c:v>
                </c:pt>
                <c:pt idx="3">
                  <c:v>7.4319166228201507E-3</c:v>
                </c:pt>
                <c:pt idx="4">
                  <c:v>1.6039971125927546E-2</c:v>
                </c:pt>
                <c:pt idx="5">
                  <c:v>9.1506553043801571E-3</c:v>
                </c:pt>
                <c:pt idx="6">
                  <c:v>1.3141613932151377E-2</c:v>
                </c:pt>
                <c:pt idx="7">
                  <c:v>8.2384904751724268E-3</c:v>
                </c:pt>
                <c:pt idx="8">
                  <c:v>2.507636317342227E-2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98-4086-83B3-03D451D7D5FC}"/>
            </c:ext>
          </c:extLst>
        </c:ser>
        <c:ser>
          <c:idx val="3"/>
          <c:order val="3"/>
          <c:tx>
            <c:strRef>
              <c:f>'Seasons Tables 2'!$F$30</c:f>
              <c:strCache>
                <c:ptCount val="1"/>
                <c:pt idx="0">
                  <c:v>Wednesday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'Seasons Tables 2'!$A$31:$B$39</c:f>
              <c:multiLvlStrCache>
                <c:ptCount val="9"/>
                <c:lvl>
                  <c:pt idx="0">
                    <c:v>casual</c:v>
                  </c:pt>
                  <c:pt idx="1">
                    <c:v>member</c:v>
                  </c:pt>
                  <c:pt idx="2">
                    <c:v>casual</c:v>
                  </c:pt>
                  <c:pt idx="3">
                    <c:v>member</c:v>
                  </c:pt>
                  <c:pt idx="4">
                    <c:v>casual</c:v>
                  </c:pt>
                  <c:pt idx="5">
                    <c:v>member</c:v>
                  </c:pt>
                  <c:pt idx="6">
                    <c:v>casual</c:v>
                  </c:pt>
                  <c:pt idx="7">
                    <c:v>member</c:v>
                  </c:pt>
                  <c:pt idx="8">
                    <c:v>Total</c:v>
                  </c:pt>
                </c:lvl>
                <c:lvl>
                  <c:pt idx="0">
                    <c:v>Dec-21</c:v>
                  </c:pt>
                  <c:pt idx="2">
                    <c:v>Mar-22</c:v>
                  </c:pt>
                  <c:pt idx="4">
                    <c:v>Jun-22</c:v>
                  </c:pt>
                  <c:pt idx="6">
                    <c:v>Sep-22</c:v>
                  </c:pt>
                </c:lvl>
              </c:multiLvlStrCache>
            </c:multiLvlStrRef>
          </c:cat>
          <c:val>
            <c:numRef>
              <c:f>'Seasons Tables 2'!$F$31:$F$39</c:f>
              <c:numCache>
                <c:formatCode>h:mm;@</c:formatCode>
                <c:ptCount val="9"/>
                <c:pt idx="0">
                  <c:v>1.7884032371216892E-2</c:v>
                </c:pt>
                <c:pt idx="1">
                  <c:v>7.1621089907532897E-3</c:v>
                </c:pt>
                <c:pt idx="2">
                  <c:v>1.8763606375485548E-2</c:v>
                </c:pt>
                <c:pt idx="3">
                  <c:v>8.108692345407717E-3</c:v>
                </c:pt>
                <c:pt idx="4">
                  <c:v>1.5105849138838716E-2</c:v>
                </c:pt>
                <c:pt idx="5">
                  <c:v>8.8869352451104045E-3</c:v>
                </c:pt>
                <c:pt idx="6">
                  <c:v>1.3287337845459341E-2</c:v>
                </c:pt>
                <c:pt idx="7">
                  <c:v>8.3656707101390764E-3</c:v>
                </c:pt>
                <c:pt idx="8">
                  <c:v>2.624970308135597E-2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F98-4086-83B3-03D451D7D5FC}"/>
            </c:ext>
          </c:extLst>
        </c:ser>
        <c:ser>
          <c:idx val="4"/>
          <c:order val="4"/>
          <c:tx>
            <c:strRef>
              <c:f>'Seasons Tables 2'!$G$30</c:f>
              <c:strCache>
                <c:ptCount val="1"/>
                <c:pt idx="0">
                  <c:v>Thursday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'Seasons Tables 2'!$A$31:$B$39</c:f>
              <c:multiLvlStrCache>
                <c:ptCount val="9"/>
                <c:lvl>
                  <c:pt idx="0">
                    <c:v>casual</c:v>
                  </c:pt>
                  <c:pt idx="1">
                    <c:v>member</c:v>
                  </c:pt>
                  <c:pt idx="2">
                    <c:v>casual</c:v>
                  </c:pt>
                  <c:pt idx="3">
                    <c:v>member</c:v>
                  </c:pt>
                  <c:pt idx="4">
                    <c:v>casual</c:v>
                  </c:pt>
                  <c:pt idx="5">
                    <c:v>member</c:v>
                  </c:pt>
                  <c:pt idx="6">
                    <c:v>casual</c:v>
                  </c:pt>
                  <c:pt idx="7">
                    <c:v>member</c:v>
                  </c:pt>
                  <c:pt idx="8">
                    <c:v>Total</c:v>
                  </c:pt>
                </c:lvl>
                <c:lvl>
                  <c:pt idx="0">
                    <c:v>Dec-21</c:v>
                  </c:pt>
                  <c:pt idx="2">
                    <c:v>Mar-22</c:v>
                  </c:pt>
                  <c:pt idx="4">
                    <c:v>Jun-22</c:v>
                  </c:pt>
                  <c:pt idx="6">
                    <c:v>Sep-22</c:v>
                  </c:pt>
                </c:lvl>
              </c:multiLvlStrCache>
            </c:multiLvlStrRef>
          </c:cat>
          <c:val>
            <c:numRef>
              <c:f>'Seasons Tables 2'!$G$31:$G$39</c:f>
              <c:numCache>
                <c:formatCode>h:mm;@</c:formatCode>
                <c:ptCount val="9"/>
                <c:pt idx="0">
                  <c:v>1.7502222222222356E-2</c:v>
                </c:pt>
                <c:pt idx="1">
                  <c:v>7.330931322982597E-3</c:v>
                </c:pt>
                <c:pt idx="2">
                  <c:v>1.599606372932133E-2</c:v>
                </c:pt>
                <c:pt idx="3">
                  <c:v>7.4052963565313778E-3</c:v>
                </c:pt>
                <c:pt idx="4">
                  <c:v>1.6145294016491965E-2</c:v>
                </c:pt>
                <c:pt idx="5">
                  <c:v>9.2604199019751324E-3</c:v>
                </c:pt>
                <c:pt idx="6">
                  <c:v>1.3097368002544352E-2</c:v>
                </c:pt>
                <c:pt idx="7">
                  <c:v>8.4984114681329499E-3</c:v>
                </c:pt>
                <c:pt idx="8">
                  <c:v>2.6000633690355306E-2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F98-4086-83B3-03D451D7D5FC}"/>
            </c:ext>
          </c:extLst>
        </c:ser>
        <c:ser>
          <c:idx val="5"/>
          <c:order val="5"/>
          <c:tx>
            <c:strRef>
              <c:f>'Seasons Tables 2'!$H$30</c:f>
              <c:strCache>
                <c:ptCount val="1"/>
                <c:pt idx="0">
                  <c:v>Friday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multiLvlStrRef>
              <c:f>'Seasons Tables 2'!$A$31:$B$39</c:f>
              <c:multiLvlStrCache>
                <c:ptCount val="9"/>
                <c:lvl>
                  <c:pt idx="0">
                    <c:v>casual</c:v>
                  </c:pt>
                  <c:pt idx="1">
                    <c:v>member</c:v>
                  </c:pt>
                  <c:pt idx="2">
                    <c:v>casual</c:v>
                  </c:pt>
                  <c:pt idx="3">
                    <c:v>member</c:v>
                  </c:pt>
                  <c:pt idx="4">
                    <c:v>casual</c:v>
                  </c:pt>
                  <c:pt idx="5">
                    <c:v>member</c:v>
                  </c:pt>
                  <c:pt idx="6">
                    <c:v>casual</c:v>
                  </c:pt>
                  <c:pt idx="7">
                    <c:v>member</c:v>
                  </c:pt>
                  <c:pt idx="8">
                    <c:v>Total</c:v>
                  </c:pt>
                </c:lvl>
                <c:lvl>
                  <c:pt idx="0">
                    <c:v>Dec-21</c:v>
                  </c:pt>
                  <c:pt idx="2">
                    <c:v>Mar-22</c:v>
                  </c:pt>
                  <c:pt idx="4">
                    <c:v>Jun-22</c:v>
                  </c:pt>
                  <c:pt idx="6">
                    <c:v>Sep-22</c:v>
                  </c:pt>
                </c:lvl>
              </c:multiLvlStrCache>
            </c:multiLvlStrRef>
          </c:cat>
          <c:val>
            <c:numRef>
              <c:f>'Seasons Tables 2'!$H$31:$H$39</c:f>
              <c:numCache>
                <c:formatCode>h:mm;@</c:formatCode>
                <c:ptCount val="9"/>
                <c:pt idx="0">
                  <c:v>1.5689725080428787E-2</c:v>
                </c:pt>
                <c:pt idx="1">
                  <c:v>7.4032350118036919E-3</c:v>
                </c:pt>
                <c:pt idx="2">
                  <c:v>1.4629842448530573E-2</c:v>
                </c:pt>
                <c:pt idx="3">
                  <c:v>7.5718061760682029E-3</c:v>
                </c:pt>
                <c:pt idx="4">
                  <c:v>1.6997208970008944E-2</c:v>
                </c:pt>
                <c:pt idx="5">
                  <c:v>9.3946171918186244E-3</c:v>
                </c:pt>
                <c:pt idx="6">
                  <c:v>1.4688734789827058E-2</c:v>
                </c:pt>
                <c:pt idx="7">
                  <c:v>8.6934235153989983E-3</c:v>
                </c:pt>
                <c:pt idx="8">
                  <c:v>2.4383148595827783E-2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98-4086-83B3-03D451D7D5FC}"/>
            </c:ext>
          </c:extLst>
        </c:ser>
        <c:ser>
          <c:idx val="6"/>
          <c:order val="6"/>
          <c:tx>
            <c:strRef>
              <c:f>'Seasons Tables 2'!$I$30</c:f>
              <c:strCache>
                <c:ptCount val="1"/>
                <c:pt idx="0">
                  <c:v>Saturday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'Seasons Tables 2'!$A$31:$B$39</c:f>
              <c:multiLvlStrCache>
                <c:ptCount val="9"/>
                <c:lvl>
                  <c:pt idx="0">
                    <c:v>casual</c:v>
                  </c:pt>
                  <c:pt idx="1">
                    <c:v>member</c:v>
                  </c:pt>
                  <c:pt idx="2">
                    <c:v>casual</c:v>
                  </c:pt>
                  <c:pt idx="3">
                    <c:v>member</c:v>
                  </c:pt>
                  <c:pt idx="4">
                    <c:v>casual</c:v>
                  </c:pt>
                  <c:pt idx="5">
                    <c:v>member</c:v>
                  </c:pt>
                  <c:pt idx="6">
                    <c:v>casual</c:v>
                  </c:pt>
                  <c:pt idx="7">
                    <c:v>member</c:v>
                  </c:pt>
                  <c:pt idx="8">
                    <c:v>Total</c:v>
                  </c:pt>
                </c:lvl>
                <c:lvl>
                  <c:pt idx="0">
                    <c:v>Dec-21</c:v>
                  </c:pt>
                  <c:pt idx="2">
                    <c:v>Mar-22</c:v>
                  </c:pt>
                  <c:pt idx="4">
                    <c:v>Jun-22</c:v>
                  </c:pt>
                  <c:pt idx="6">
                    <c:v>Sep-22</c:v>
                  </c:pt>
                </c:lvl>
              </c:multiLvlStrCache>
            </c:multiLvlStrRef>
          </c:cat>
          <c:val>
            <c:numRef>
              <c:f>'Seasons Tables 2'!$I$31:$I$39</c:f>
              <c:numCache>
                <c:formatCode>h:mm;@</c:formatCode>
                <c:ptCount val="9"/>
                <c:pt idx="0">
                  <c:v>1.6174661407838516E-2</c:v>
                </c:pt>
                <c:pt idx="1">
                  <c:v>7.9858542519440669E-3</c:v>
                </c:pt>
                <c:pt idx="2">
                  <c:v>2.4065935138342993E-2</c:v>
                </c:pt>
                <c:pt idx="3">
                  <c:v>9.5910616511301703E-3</c:v>
                </c:pt>
                <c:pt idx="4">
                  <c:v>1.8535517518015097E-2</c:v>
                </c:pt>
                <c:pt idx="5">
                  <c:v>1.0497099483907779E-2</c:v>
                </c:pt>
                <c:pt idx="6">
                  <c:v>1.7580527348140407E-2</c:v>
                </c:pt>
                <c:pt idx="7">
                  <c:v>1.004292547015221E-2</c:v>
                </c:pt>
                <c:pt idx="8">
                  <c:v>2.6217586877990726E-2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F98-4086-83B3-03D451D7D5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2113030000"/>
        <c:axId val="2113041232"/>
      </c:barChart>
      <c:catAx>
        <c:axId val="2113030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User Type Per Season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3041232"/>
        <c:crosses val="autoZero"/>
        <c:auto val="1"/>
        <c:lblAlgn val="ctr"/>
        <c:lblOffset val="100"/>
        <c:noMultiLvlLbl val="0"/>
      </c:catAx>
      <c:valAx>
        <c:axId val="2113041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in 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h:mm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303000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345BC77-951A-4145-B0D1-3AA572BDB736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E0D1C05-6D73-47C5-AF87-A782104D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33345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BC77-951A-4145-B0D1-3AA572BDB736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1C05-6D73-47C5-AF87-A782104D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72281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45BC77-951A-4145-B0D1-3AA572BDB736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0D1C05-6D73-47C5-AF87-A782104D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66721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45BC77-951A-4145-B0D1-3AA572BDB736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0D1C05-6D73-47C5-AF87-A782104D7B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405226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45BC77-951A-4145-B0D1-3AA572BDB736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0D1C05-6D73-47C5-AF87-A782104D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28855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BC77-951A-4145-B0D1-3AA572BDB736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1C05-6D73-47C5-AF87-A782104D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50320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BC77-951A-4145-B0D1-3AA572BDB736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1C05-6D73-47C5-AF87-A782104D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19193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BC77-951A-4145-B0D1-3AA572BDB736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1C05-6D73-47C5-AF87-A782104D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27816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45BC77-951A-4145-B0D1-3AA572BDB736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0D1C05-6D73-47C5-AF87-A782104D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9052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BC77-951A-4145-B0D1-3AA572BDB736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1C05-6D73-47C5-AF87-A782104D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79097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45BC77-951A-4145-B0D1-3AA572BDB736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0D1C05-6D73-47C5-AF87-A782104D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72571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BC77-951A-4145-B0D1-3AA572BDB736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1C05-6D73-47C5-AF87-A782104D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21434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BC77-951A-4145-B0D1-3AA572BDB736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1C05-6D73-47C5-AF87-A782104D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578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BC77-951A-4145-B0D1-3AA572BDB736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1C05-6D73-47C5-AF87-A782104D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01306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BC77-951A-4145-B0D1-3AA572BDB736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1C05-6D73-47C5-AF87-A782104D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05588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BC77-951A-4145-B0D1-3AA572BDB736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1C05-6D73-47C5-AF87-A782104D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63121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BC77-951A-4145-B0D1-3AA572BDB736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1C05-6D73-47C5-AF87-A782104D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16056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5BC77-951A-4145-B0D1-3AA572BDB736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D1C05-6D73-47C5-AF87-A782104D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96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cover/>
  </p:transition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7D26-3C9E-341F-EDA3-82FA4D6F5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7105"/>
            <a:ext cx="9448800" cy="1825096"/>
          </a:xfrm>
        </p:spPr>
        <p:txBody>
          <a:bodyPr/>
          <a:lstStyle/>
          <a:p>
            <a:r>
              <a:rPr lang="en-US" dirty="0"/>
              <a:t>Speedy success with bikeshare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2DAF7-F9B3-3118-F3F4-8819B30F1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256" y="6121672"/>
            <a:ext cx="9448800" cy="33079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Last Updated: 30 December 2022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35419E3-3DA8-1253-AD0E-A5CB77CDC141}"/>
              </a:ext>
            </a:extLst>
          </p:cNvPr>
          <p:cNvSpPr txBox="1">
            <a:spLocks/>
          </p:cNvSpPr>
          <p:nvPr/>
        </p:nvSpPr>
        <p:spPr>
          <a:xfrm>
            <a:off x="301256" y="5799309"/>
            <a:ext cx="9448800" cy="3307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Presented by: Fungai Nicole Chirombe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072603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D6A1884-5AD4-B25A-F8CF-9D6C41C7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792B9B8-6830-A3A7-5122-FDBDAB0E3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4000" i="1" u="sng" dirty="0">
                <a:hlinkClick r:id="rId2" action="ppaction://hlinksldjump"/>
              </a:rPr>
              <a:t>Title</a:t>
            </a:r>
            <a:r>
              <a:rPr lang="en-US" sz="4000" i="1" u="sng" dirty="0"/>
              <a:t> </a:t>
            </a:r>
          </a:p>
          <a:p>
            <a:pPr algn="ctr"/>
            <a:r>
              <a:rPr lang="en-US" sz="4000" i="1" u="sng" dirty="0">
                <a:hlinkClick r:id="rId3" action="ppaction://hlinksldjump"/>
              </a:rPr>
              <a:t>Objective</a:t>
            </a:r>
            <a:endParaRPr lang="en-US" sz="4000" i="1" u="sng" dirty="0"/>
          </a:p>
          <a:p>
            <a:pPr algn="ctr"/>
            <a:r>
              <a:rPr lang="en-US" sz="4000" i="1" u="sng" dirty="0">
                <a:hlinkClick r:id="rId4" action="ppaction://hlinksldjump"/>
              </a:rPr>
              <a:t>Data Findings</a:t>
            </a:r>
            <a:endParaRPr lang="en-US" sz="4000" i="1" u="sng" dirty="0"/>
          </a:p>
          <a:p>
            <a:pPr algn="ctr"/>
            <a:r>
              <a:rPr lang="en-US" sz="4000" i="1" u="sng" dirty="0">
                <a:hlinkClick r:id="rId5" action="ppaction://hlinksldjump"/>
              </a:rPr>
              <a:t>Conclusion</a:t>
            </a:r>
            <a:endParaRPr lang="en-US" sz="4000" i="1" u="sn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80894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B46298D-93FF-36AF-F1EA-983DEC8E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94835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36A10-D574-3AA2-E0AC-EE01648E8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Speedy SUCCESS WITH BIKESHARE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6912B-7253-CF5B-F8A0-B2C062407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r>
              <a:rPr lang="en-US" dirty="0"/>
              <a:t>Data Findings</a:t>
            </a:r>
          </a:p>
          <a:p>
            <a:r>
              <a:rPr lang="en-US" dirty="0"/>
              <a:t>Conclusion </a:t>
            </a:r>
          </a:p>
          <a:p>
            <a:r>
              <a:rPr lang="en-US" dirty="0"/>
              <a:t>Appendix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35484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64DA4-35AF-7C87-1E50-EB8B7F4F0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0AC8B-D412-BC43-7048-07A56CBD8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>
              <a:effectLst/>
              <a:latin typeface="Calibri Light" panose="020F0302020204030204" pitchFamily="34" charset="0"/>
              <a:ea typeface="Calibri" panose="020F0502020204030204" pitchFamily="34" charset="0"/>
            </a:endParaRPr>
          </a:p>
          <a:p>
            <a:endParaRPr lang="en-US" sz="2800" dirty="0">
              <a:latin typeface="Calibri Light" panose="020F03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Designing strategies aimed at converting more casual riders into annual members.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3494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ADE3A-BEF0-1B36-023D-7A17FE51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900" y="3679023"/>
            <a:ext cx="8610600" cy="1293028"/>
          </a:xfrm>
        </p:spPr>
        <p:txBody>
          <a:bodyPr/>
          <a:lstStyle/>
          <a:p>
            <a:r>
              <a:rPr lang="en-US" dirty="0"/>
              <a:t>Data findings</a:t>
            </a:r>
          </a:p>
        </p:txBody>
      </p:sp>
    </p:spTree>
    <p:extLst>
      <p:ext uri="{BB962C8B-B14F-4D97-AF65-F5344CB8AC3E}">
        <p14:creationId xmlns:p14="http://schemas.microsoft.com/office/powerpoint/2010/main" val="42742521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8E57-F5DE-12B5-682C-FFC9B3CF3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116330"/>
          </a:xfrm>
        </p:spPr>
        <p:txBody>
          <a:bodyPr>
            <a:normAutofit fontScale="90000"/>
          </a:bodyPr>
          <a:lstStyle/>
          <a:p>
            <a:r>
              <a:rPr lang="en-US" dirty="0"/>
              <a:t>Trends among user type, season and avg ride duration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12A7B-5714-BBBB-5E42-5BF3EF505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640331"/>
            <a:ext cx="4114800" cy="357835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Peak season for Casual riders is in March 2022 (Spring) followed by Summer.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Peak season for Members is in June 2022 (Summer) followed by Fall Season.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Similarities is there is a normal distribution curve in both user types</a:t>
            </a:r>
            <a:r>
              <a:rPr lang="en-US" dirty="0"/>
              <a:t>.</a:t>
            </a:r>
          </a:p>
        </p:txBody>
      </p:sp>
      <p:graphicFrame>
        <p:nvGraphicFramePr>
          <p:cNvPr id="5" name="Content Placeholder 4" descr="Average ride_length is higher for Casual readers as compared to that of members.">
            <a:extLst>
              <a:ext uri="{FF2B5EF4-FFF2-40B4-BE49-F238E27FC236}">
                <a16:creationId xmlns:a16="http://schemas.microsoft.com/office/drawing/2014/main" id="{A278C869-5A86-9A91-8E00-6AA49C94D76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912382"/>
              </p:ext>
            </p:extLst>
          </p:nvPr>
        </p:nvGraphicFramePr>
        <p:xfrm>
          <a:off x="4995863" y="1637414"/>
          <a:ext cx="6510337" cy="4580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89833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CC53E-61D4-983D-9C17-B5484619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03641"/>
            <a:ext cx="4114800" cy="1024890"/>
          </a:xfrm>
        </p:spPr>
        <p:txBody>
          <a:bodyPr>
            <a:normAutofit/>
          </a:bodyPr>
          <a:lstStyle/>
          <a:p>
            <a:r>
              <a:rPr lang="en-US" sz="2000" dirty="0"/>
              <a:t>Amounts of user type vs Number of trips per season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7B14A-3001-D026-25A9-237A40AE8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328531"/>
            <a:ext cx="4114800" cy="389015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Maximum number of trips are in Fall and Summer seasons for each category of riders.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minimum number of trips are in both December 2021 (winter season) and March 2022 for each category of riders.</a:t>
            </a:r>
          </a:p>
        </p:txBody>
      </p:sp>
      <p:graphicFrame>
        <p:nvGraphicFramePr>
          <p:cNvPr id="5" name="Content Placeholder 4" descr="There are more members using the Divvy bikes in June 2022 (Summer) and September 2022(Fall). There is a remarkable drop in rentals in December 2021 (WINTER season.)">
            <a:extLst>
              <a:ext uri="{FF2B5EF4-FFF2-40B4-BE49-F238E27FC236}">
                <a16:creationId xmlns:a16="http://schemas.microsoft.com/office/drawing/2014/main" id="{B715F860-10C0-9E0E-5E69-F47AF7D69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171183"/>
              </p:ext>
            </p:extLst>
          </p:nvPr>
        </p:nvGraphicFramePr>
        <p:xfrm>
          <a:off x="4995863" y="746125"/>
          <a:ext cx="6510337" cy="5472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8630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EE3FC-D7B7-3805-59EC-86BFD7668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21981"/>
            <a:ext cx="4114800" cy="1600199"/>
          </a:xfrm>
        </p:spPr>
        <p:txBody>
          <a:bodyPr>
            <a:normAutofit/>
          </a:bodyPr>
          <a:lstStyle/>
          <a:p>
            <a:r>
              <a:rPr lang="en-US" dirty="0"/>
              <a:t>Trends in bike use by day, season and user type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F91EE-2E79-14A6-267E-3547B71DD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total number of trips are on Sundays.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Members use bikes mostly on Saturday in every season and casual riders use them mostly on Saturday in every season except Winter.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5" name="Content Placeholder 4" descr="In Winter 2021 there are more casual users also for the rest of the year.  Especially on Sundays and Saturdays. There is a significant drop in bike use by members in Winter.">
            <a:extLst>
              <a:ext uri="{FF2B5EF4-FFF2-40B4-BE49-F238E27FC236}">
                <a16:creationId xmlns:a16="http://schemas.microsoft.com/office/drawing/2014/main" id="{C201FE11-6B8F-2996-DDC2-C6F21A480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7227577"/>
              </p:ext>
            </p:extLst>
          </p:nvPr>
        </p:nvGraphicFramePr>
        <p:xfrm>
          <a:off x="4995863" y="746125"/>
          <a:ext cx="6510337" cy="5472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44635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EE56AB8-A15B-808C-7FDC-2B345708E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8313402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92932E-6EF8-A58D-AD84-E5F7F5E4B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09BF152-A3DD-896C-FCA9-FC6C01A97173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More collective minutes spent by Casual riders during rides in every season as compared to Members.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E22B7E-62D9-BEC9-C200-DBD0026DF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Number of trips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9190375-ACAA-9E38-D48B-2E1A2F16BC37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highest number of trips is in Fall followed by Summer.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lowest is in Winter followed by Spring.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FF938C-A4CA-1226-94ED-C3C71C8833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User type comparison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446878-9335-B580-2FDE-483A791C036F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More casual riders are using the bikes during any given day of the week in all seasons as compared to members.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246BA6-ACD3-B451-B653-0B43BDD914B8}"/>
              </a:ext>
            </a:extLst>
          </p:cNvPr>
          <p:cNvSpPr txBox="1"/>
          <p:nvPr/>
        </p:nvSpPr>
        <p:spPr>
          <a:xfrm>
            <a:off x="560070" y="4926330"/>
            <a:ext cx="4526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NB: Weather and weekday definitely has an effect on these factors.</a:t>
            </a:r>
          </a:p>
        </p:txBody>
      </p:sp>
    </p:spTree>
    <p:extLst>
      <p:ext uri="{BB962C8B-B14F-4D97-AF65-F5344CB8AC3E}">
        <p14:creationId xmlns:p14="http://schemas.microsoft.com/office/powerpoint/2010/main" val="23822850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build="p"/>
      <p:bldP spid="6" grpId="0" build="p"/>
      <p:bldP spid="9" grpId="0" build="p"/>
      <p:bldP spid="7" grpId="0" build="p"/>
      <p:bldP spid="10" grpId="0" build="p"/>
      <p:bldP spid="12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139</TotalTime>
  <Words>316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 Light</vt:lpstr>
      <vt:lpstr>Century Gothic</vt:lpstr>
      <vt:lpstr>Vapor Trail</vt:lpstr>
      <vt:lpstr>Speedy success with bikeshare</vt:lpstr>
      <vt:lpstr>Speedy SUCCESS WITH BIKESHARE</vt:lpstr>
      <vt:lpstr>objective</vt:lpstr>
      <vt:lpstr>Data findings</vt:lpstr>
      <vt:lpstr>Trends among user type, season and avg ride duration</vt:lpstr>
      <vt:lpstr>Amounts of user type vs Number of trips per season</vt:lpstr>
      <vt:lpstr>Trends in bike use by day, season and user type</vt:lpstr>
      <vt:lpstr>Conclusion</vt:lpstr>
      <vt:lpstr>PowerPoint Presentation</vt:lpstr>
      <vt:lpstr>Appendix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Achieving Speedy success with bikeshare</dc:title>
  <dc:creator>nicole.chirombe@gmail.com</dc:creator>
  <cp:lastModifiedBy>nicole.chirombe@gmail.com</cp:lastModifiedBy>
  <cp:revision>21</cp:revision>
  <dcterms:created xsi:type="dcterms:W3CDTF">2022-12-30T18:30:45Z</dcterms:created>
  <dcterms:modified xsi:type="dcterms:W3CDTF">2022-12-30T21:15:32Z</dcterms:modified>
</cp:coreProperties>
</file>