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dd61a14206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dd61a14206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dd61a14206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dd61a14206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dd61a14206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dd61a14206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d61a14206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dd61a14206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d61a14206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d61a14206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d61a14206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d61a14206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d61a14206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dd61a14206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dd61a14206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dd61a14206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dd61a14206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dd61a14206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dd61a14206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dd61a14206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dd61a14206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dd61a14206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dd61a14206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dd61a14206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0" y="1259747"/>
            <a:ext cx="5361300" cy="2011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Flower Species Classification Using Machine Learning</a:t>
            </a:r>
            <a:endParaRPr/>
          </a:p>
        </p:txBody>
      </p:sp>
      <p:sp>
        <p:nvSpPr>
          <p:cNvPr id="129" name="Google Shape;129;p13"/>
          <p:cNvSpPr txBox="1"/>
          <p:nvPr>
            <p:ph idx="1" type="subTitle"/>
          </p:nvPr>
        </p:nvSpPr>
        <p:spPr>
          <a:xfrm>
            <a:off x="1858700" y="3413138"/>
            <a:ext cx="5361300" cy="13032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852"/>
              <a:buNone/>
            </a:pPr>
            <a:r>
              <a:rPr lang="en" sz="1740"/>
              <a:t> Leveraging Fast.ai and Gradio for Botanical Applications</a:t>
            </a:r>
            <a:endParaRPr sz="1740"/>
          </a:p>
          <a:p>
            <a:pPr indent="0" lvl="0" marL="0" rtl="0" algn="ctr">
              <a:lnSpc>
                <a:spcPct val="80000"/>
              </a:lnSpc>
              <a:spcBef>
                <a:spcPts val="0"/>
              </a:spcBef>
              <a:spcAft>
                <a:spcPts val="0"/>
              </a:spcAft>
              <a:buSzPts val="852"/>
              <a:buNone/>
            </a:pPr>
            <a:r>
              <a:t/>
            </a:r>
            <a:endParaRPr sz="1740"/>
          </a:p>
          <a:p>
            <a:pPr indent="0" lvl="0" marL="0" rtl="0" algn="l">
              <a:lnSpc>
                <a:spcPct val="80000"/>
              </a:lnSpc>
              <a:spcBef>
                <a:spcPts val="0"/>
              </a:spcBef>
              <a:spcAft>
                <a:spcPts val="0"/>
              </a:spcAft>
              <a:buSzPts val="852"/>
              <a:buNone/>
            </a:pPr>
            <a:r>
              <a:rPr lang="en" sz="1740"/>
              <a:t>                         -FNU Andria Grace</a:t>
            </a:r>
            <a:endParaRPr sz="1740"/>
          </a:p>
          <a:p>
            <a:pPr indent="0" lvl="0" marL="0" rtl="0" algn="ctr">
              <a:lnSpc>
                <a:spcPct val="80000"/>
              </a:lnSpc>
              <a:spcBef>
                <a:spcPts val="0"/>
              </a:spcBef>
              <a:spcAft>
                <a:spcPts val="0"/>
              </a:spcAft>
              <a:buSzPts val="852"/>
              <a:buNone/>
            </a:pPr>
            <a:r>
              <a:rPr lang="en" sz="1740"/>
              <a:t>-Praveen Kumar Govind Reddy</a:t>
            </a:r>
            <a:endParaRPr sz="1740"/>
          </a:p>
          <a:p>
            <a:pPr indent="0" lvl="0" marL="0" rtl="0" algn="ctr">
              <a:lnSpc>
                <a:spcPct val="80000"/>
              </a:lnSpc>
              <a:spcBef>
                <a:spcPts val="0"/>
              </a:spcBef>
              <a:spcAft>
                <a:spcPts val="0"/>
              </a:spcAft>
              <a:buSzPts val="852"/>
              <a:buNone/>
            </a:pPr>
            <a:r>
              <a:t/>
            </a:r>
            <a:endParaRPr sz="1740"/>
          </a:p>
          <a:p>
            <a:pPr indent="0" lvl="0" marL="0" rtl="0" algn="ctr">
              <a:lnSpc>
                <a:spcPct val="80000"/>
              </a:lnSpc>
              <a:spcBef>
                <a:spcPts val="0"/>
              </a:spcBef>
              <a:spcAft>
                <a:spcPts val="0"/>
              </a:spcAft>
              <a:buSzPts val="852"/>
              <a:buNone/>
            </a:pPr>
            <a:r>
              <a:t/>
            </a:r>
            <a:endParaRPr sz="1740"/>
          </a:p>
          <a:p>
            <a:pPr indent="0" lvl="0" marL="0" rtl="0" algn="ctr">
              <a:lnSpc>
                <a:spcPct val="80000"/>
              </a:lnSpc>
              <a:spcBef>
                <a:spcPts val="0"/>
              </a:spcBef>
              <a:spcAft>
                <a:spcPts val="0"/>
              </a:spcAft>
              <a:buSzPts val="852"/>
              <a:buNone/>
            </a:pPr>
            <a:r>
              <a:t/>
            </a:r>
            <a:endParaRPr sz="1740"/>
          </a:p>
          <a:p>
            <a:pPr indent="0" lvl="0" marL="0" rtl="0" algn="ctr">
              <a:lnSpc>
                <a:spcPct val="80000"/>
              </a:lnSpc>
              <a:spcBef>
                <a:spcPts val="0"/>
              </a:spcBef>
              <a:spcAft>
                <a:spcPts val="0"/>
              </a:spcAft>
              <a:buSzPts val="852"/>
              <a:buNone/>
            </a:pPr>
            <a:r>
              <a:t/>
            </a:r>
            <a:endParaRPr sz="17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984600" y="20944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800"/>
              <a:t>Demo</a:t>
            </a:r>
            <a:endParaRPr sz="4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Future Work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0" name="Google Shape;190;p23"/>
          <p:cNvSpPr txBox="1"/>
          <p:nvPr>
            <p:ph idx="1" type="body"/>
          </p:nvPr>
        </p:nvSpPr>
        <p:spPr>
          <a:xfrm>
            <a:off x="819150" y="1554575"/>
            <a:ext cx="7505700" cy="24480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AutoNum type="arabicPeriod"/>
            </a:pPr>
            <a:r>
              <a:rPr lang="en" sz="2100"/>
              <a:t>Potential Enhancements</a:t>
            </a:r>
            <a:endParaRPr sz="2100"/>
          </a:p>
          <a:p>
            <a:pPr indent="-361950" lvl="0" marL="457200" rtl="0" algn="l">
              <a:spcBef>
                <a:spcPts val="0"/>
              </a:spcBef>
              <a:spcAft>
                <a:spcPts val="0"/>
              </a:spcAft>
              <a:buSzPts val="2100"/>
              <a:buAutoNum type="arabicPeriod"/>
            </a:pPr>
            <a:r>
              <a:rPr lang="en" sz="2100"/>
              <a:t>Hyperparameter Tuning</a:t>
            </a:r>
            <a:endParaRPr sz="2100"/>
          </a:p>
          <a:p>
            <a:pPr indent="-361950" lvl="0" marL="457200" rtl="0" algn="l">
              <a:spcBef>
                <a:spcPts val="0"/>
              </a:spcBef>
              <a:spcAft>
                <a:spcPts val="0"/>
              </a:spcAft>
              <a:buSzPts val="2100"/>
              <a:buAutoNum type="arabicPeriod"/>
            </a:pPr>
            <a:r>
              <a:rPr lang="en" sz="2100"/>
              <a:t>Advanced Architectures (Transformers)</a:t>
            </a:r>
            <a:endParaRPr sz="2100"/>
          </a:p>
          <a:p>
            <a:pPr indent="-361950" lvl="0" marL="457200" rtl="0" algn="l">
              <a:spcBef>
                <a:spcPts val="0"/>
              </a:spcBef>
              <a:spcAft>
                <a:spcPts val="0"/>
              </a:spcAft>
              <a:buSzPts val="2100"/>
              <a:buAutoNum type="arabicPeriod"/>
            </a:pPr>
            <a:r>
              <a:rPr lang="en" sz="2100"/>
              <a:t>Ensemble Methods</a:t>
            </a:r>
            <a:endParaRPr sz="2100"/>
          </a:p>
          <a:p>
            <a:pPr indent="-361950" lvl="0" marL="457200" rtl="0" algn="l">
              <a:spcBef>
                <a:spcPts val="0"/>
              </a:spcBef>
              <a:spcAft>
                <a:spcPts val="0"/>
              </a:spcAft>
              <a:buSzPts val="2100"/>
              <a:buAutoNum type="arabicPeriod"/>
            </a:pPr>
            <a:r>
              <a:rPr lang="en" sz="2100"/>
              <a:t>Model Interpretability Techniques</a:t>
            </a:r>
            <a:endParaRPr sz="2100"/>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96" name="Google Shape;196;p24"/>
          <p:cNvSpPr txBox="1"/>
          <p:nvPr>
            <p:ph idx="1" type="body"/>
          </p:nvPr>
        </p:nvSpPr>
        <p:spPr>
          <a:xfrm>
            <a:off x="819150" y="16598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Flower species classification project harnesses the power of machine learning to automate and improve the accuracy of flower identification. By leveraging state-of-the-art models and data augmentation techniques, we've developed a robust system that can benefit researchers, educators, and enthusiasts alike. The successful deployment of our model via an intuitive interface marks a significant step forward in making AI accessible for botanical applications.</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Thank You</a:t>
            </a:r>
            <a:r>
              <a:rPr b="1" lang="en"/>
              <a:t>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35" name="Google Shape;135;p14"/>
          <p:cNvSpPr txBox="1"/>
          <p:nvPr>
            <p:ph idx="1" type="body"/>
          </p:nvPr>
        </p:nvSpPr>
        <p:spPr>
          <a:xfrm>
            <a:off x="819150" y="1614725"/>
            <a:ext cx="7505700" cy="289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275"/>
              <a:buNone/>
            </a:pPr>
            <a:r>
              <a:rPr lang="en" sz="1800"/>
              <a:t>In recent years, machine learning has significantly advanced the field of image recognition, offering new possibilities for automated classification tasks. This project focuses on the development of a flower species classification system using machine learning techniques, specifically leveraging the Fast.ai library. The primary objective is to create an efficient and accurate model capable of identifying various flower species from images, thereby assisting botanical researchers, educators, and enthusiasts. By automating the identification process, we aim to save time, reduce human error, and contribute to more effective botanical research and education.</a:t>
            </a:r>
            <a:endParaRPr sz="1800"/>
          </a:p>
          <a:p>
            <a:pPr indent="0" lvl="0" marL="0" rtl="0" algn="l">
              <a:spcBef>
                <a:spcPts val="1200"/>
              </a:spcBef>
              <a:spcAft>
                <a:spcPts val="0"/>
              </a:spcAft>
              <a:buSzPts val="275"/>
              <a:buNone/>
            </a:pPr>
            <a:r>
              <a:t/>
            </a:r>
            <a:endParaRPr sz="1800"/>
          </a:p>
          <a:p>
            <a:pPr indent="0" lvl="0" marL="0" rtl="0" algn="l">
              <a:spcBef>
                <a:spcPts val="1200"/>
              </a:spcBef>
              <a:spcAft>
                <a:spcPts val="1200"/>
              </a:spcAft>
              <a:buSzPts val="275"/>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578500" y="5097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141" name="Google Shape;141;p15"/>
          <p:cNvSpPr txBox="1"/>
          <p:nvPr>
            <p:ph idx="1" type="body"/>
          </p:nvPr>
        </p:nvSpPr>
        <p:spPr>
          <a:xfrm>
            <a:off x="578500" y="1088850"/>
            <a:ext cx="7505700" cy="1482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200"/>
              <a:t>Dataset Source (Kaggle "Flowers" dataset)</a:t>
            </a:r>
            <a:endParaRPr sz="2200"/>
          </a:p>
          <a:p>
            <a:pPr indent="0" lvl="0" marL="0" rtl="0" algn="l">
              <a:spcBef>
                <a:spcPts val="1200"/>
              </a:spcBef>
              <a:spcAft>
                <a:spcPts val="0"/>
              </a:spcAft>
              <a:buNone/>
            </a:pPr>
            <a:r>
              <a:rPr lang="en" sz="2200"/>
              <a:t>Image Categories: Rose, Daisy, Sunflower, Tulip, Dandelion</a:t>
            </a:r>
            <a:endParaRPr sz="2200"/>
          </a:p>
          <a:p>
            <a:pPr indent="0" lvl="0" marL="0" rtl="0" algn="l">
              <a:spcBef>
                <a:spcPts val="1200"/>
              </a:spcBef>
              <a:spcAft>
                <a:spcPts val="1200"/>
              </a:spcAft>
              <a:buNone/>
            </a:pPr>
            <a:r>
              <a:t/>
            </a:r>
            <a:endParaRPr sz="2200"/>
          </a:p>
        </p:txBody>
      </p:sp>
      <p:sp>
        <p:nvSpPr>
          <p:cNvPr id="142" name="Google Shape;142;p15"/>
          <p:cNvSpPr txBox="1"/>
          <p:nvPr>
            <p:ph type="title"/>
          </p:nvPr>
        </p:nvSpPr>
        <p:spPr>
          <a:xfrm>
            <a:off x="578500" y="2094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43" name="Google Shape;143;p15"/>
          <p:cNvSpPr txBox="1"/>
          <p:nvPr>
            <p:ph type="title"/>
          </p:nvPr>
        </p:nvSpPr>
        <p:spPr>
          <a:xfrm>
            <a:off x="578500" y="28124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77"/>
              <a:t>STAKEHOLDER</a:t>
            </a:r>
            <a:r>
              <a:rPr lang="en" sz="1877"/>
              <a:t>: Botanical researchers</a:t>
            </a:r>
            <a:endParaRPr sz="1877"/>
          </a:p>
          <a:p>
            <a:pPr indent="0" lvl="0" marL="0" rtl="0" algn="l">
              <a:spcBef>
                <a:spcPts val="0"/>
              </a:spcBef>
              <a:spcAft>
                <a:spcPts val="0"/>
              </a:spcAft>
              <a:buNone/>
            </a:pPr>
            <a:r>
              <a:rPr lang="en" sz="1877"/>
              <a:t>The stakeholder aims to solve the problem of accurately identifying different flower species from images. This is a significant challenge due to the vast number of species and the variations in appearance due to factors like lighting, angle, and background.</a:t>
            </a:r>
            <a:endParaRPr sz="1877"/>
          </a:p>
          <a:p>
            <a:pPr indent="0" lvl="0" marL="0" rtl="0" algn="l">
              <a:spcBef>
                <a:spcPts val="0"/>
              </a:spcBef>
              <a:spcAft>
                <a:spcPts val="0"/>
              </a:spcAft>
              <a:buNone/>
            </a:pPr>
            <a:r>
              <a:t/>
            </a:r>
            <a:endParaRPr/>
          </a:p>
          <a:p>
            <a:pPr indent="0" lvl="0" marL="0" rtl="0" algn="l">
              <a:spcBef>
                <a:spcPts val="0"/>
              </a:spcBef>
              <a:spcAft>
                <a:spcPts val="0"/>
              </a:spcAft>
              <a:buNone/>
            </a:pPr>
            <a:r>
              <a:t/>
            </a:r>
            <a:endParaRPr sz="155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Selection</a:t>
            </a:r>
            <a:endParaRPr/>
          </a:p>
        </p:txBody>
      </p:sp>
      <p:sp>
        <p:nvSpPr>
          <p:cNvPr id="149" name="Google Shape;149;p16"/>
          <p:cNvSpPr txBox="1"/>
          <p:nvPr>
            <p:ph idx="1" type="body"/>
          </p:nvPr>
        </p:nvSpPr>
        <p:spPr>
          <a:xfrm>
            <a:off x="819150" y="1584650"/>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t>ResNet 34</a:t>
            </a:r>
            <a:r>
              <a:rPr lang="en" sz="2000"/>
              <a:t>: </a:t>
            </a:r>
            <a:endParaRPr sz="2000"/>
          </a:p>
          <a:p>
            <a:pPr indent="0" lvl="0" marL="0" rtl="0" algn="l">
              <a:spcBef>
                <a:spcPts val="1200"/>
              </a:spcBef>
              <a:spcAft>
                <a:spcPts val="0"/>
              </a:spcAft>
              <a:buNone/>
            </a:pPr>
            <a:r>
              <a:rPr lang="en" sz="2000"/>
              <a:t>Transfer learning from ImageNet</a:t>
            </a:r>
            <a:endParaRPr sz="2000"/>
          </a:p>
          <a:p>
            <a:pPr indent="0" lvl="0" marL="0" rtl="0" algn="l">
              <a:spcBef>
                <a:spcPts val="1200"/>
              </a:spcBef>
              <a:spcAft>
                <a:spcPts val="0"/>
              </a:spcAft>
              <a:buNone/>
            </a:pPr>
            <a:r>
              <a:rPr lang="en" sz="2000"/>
              <a:t>Efficient Net</a:t>
            </a:r>
            <a:r>
              <a:rPr lang="en" sz="2000"/>
              <a:t>: </a:t>
            </a:r>
            <a:endParaRPr sz="2000"/>
          </a:p>
          <a:p>
            <a:pPr indent="0" lvl="0" marL="0" rtl="0" algn="l">
              <a:spcBef>
                <a:spcPts val="1200"/>
              </a:spcBef>
              <a:spcAft>
                <a:spcPts val="0"/>
              </a:spcAft>
              <a:buNone/>
            </a:pPr>
            <a:r>
              <a:rPr lang="en" sz="2000"/>
              <a:t>Advanced architecture for improved performance</a:t>
            </a:r>
            <a:endParaRPr sz="2000"/>
          </a:p>
          <a:p>
            <a:pPr indent="0" lvl="0" marL="0" rtl="0" algn="l">
              <a:spcBef>
                <a:spcPts val="1200"/>
              </a:spcBef>
              <a:spcAft>
                <a:spcPts val="120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Reasons &amp; Pro’s &amp; Con’s</a:t>
            </a:r>
            <a:endParaRPr/>
          </a:p>
        </p:txBody>
      </p:sp>
      <p:sp>
        <p:nvSpPr>
          <p:cNvPr id="155" name="Google Shape;155;p17"/>
          <p:cNvSpPr txBox="1"/>
          <p:nvPr>
            <p:ph idx="1" type="body"/>
          </p:nvPr>
        </p:nvSpPr>
        <p:spPr>
          <a:xfrm>
            <a:off x="819150" y="1488900"/>
            <a:ext cx="7505700" cy="2992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2300" u="sng">
                <a:solidFill>
                  <a:srgbClr val="000000"/>
                </a:solidFill>
                <a:latin typeface="Times New Roman"/>
                <a:ea typeface="Times New Roman"/>
                <a:cs typeface="Times New Roman"/>
                <a:sym typeface="Times New Roman"/>
              </a:rPr>
              <a:t>Reasons:</a:t>
            </a:r>
            <a:endParaRPr b="1" sz="2300" u="sng">
              <a:solidFill>
                <a:srgbClr val="000000"/>
              </a:solidFill>
              <a:latin typeface="Times New Roman"/>
              <a:ea typeface="Times New Roman"/>
              <a:cs typeface="Times New Roman"/>
              <a:sym typeface="Times New Roman"/>
            </a:endParaRPr>
          </a:p>
          <a:p>
            <a:pPr indent="-363696" lvl="0" marL="457200" rtl="0" algn="l">
              <a:spcBef>
                <a:spcPts val="0"/>
              </a:spcBef>
              <a:spcAft>
                <a:spcPts val="0"/>
              </a:spcAft>
              <a:buClr>
                <a:srgbClr val="000000"/>
              </a:buClr>
              <a:buSzPct val="100000"/>
              <a:buFont typeface="Times New Roman"/>
              <a:buAutoNum type="arabicPeriod"/>
            </a:pPr>
            <a:r>
              <a:rPr b="1" lang="en" sz="2300">
                <a:solidFill>
                  <a:srgbClr val="000000"/>
                </a:solidFill>
                <a:latin typeface="Times New Roman"/>
                <a:ea typeface="Times New Roman"/>
                <a:cs typeface="Times New Roman"/>
                <a:sym typeface="Times New Roman"/>
              </a:rPr>
              <a:t>Transfer Learning</a:t>
            </a:r>
            <a:endParaRPr b="1" sz="2300">
              <a:solidFill>
                <a:srgbClr val="000000"/>
              </a:solidFill>
              <a:latin typeface="Times New Roman"/>
              <a:ea typeface="Times New Roman"/>
              <a:cs typeface="Times New Roman"/>
              <a:sym typeface="Times New Roman"/>
            </a:endParaRPr>
          </a:p>
          <a:p>
            <a:pPr indent="-363696" lvl="0" marL="457200" rtl="0" algn="l">
              <a:spcBef>
                <a:spcPts val="0"/>
              </a:spcBef>
              <a:spcAft>
                <a:spcPts val="0"/>
              </a:spcAft>
              <a:buClr>
                <a:srgbClr val="000000"/>
              </a:buClr>
              <a:buSzPct val="100000"/>
              <a:buFont typeface="Times New Roman"/>
              <a:buAutoNum type="arabicPeriod"/>
            </a:pPr>
            <a:r>
              <a:rPr b="1" lang="en" sz="2300">
                <a:solidFill>
                  <a:srgbClr val="000000"/>
                </a:solidFill>
                <a:latin typeface="Times New Roman"/>
                <a:ea typeface="Times New Roman"/>
                <a:cs typeface="Times New Roman"/>
                <a:sym typeface="Times New Roman"/>
              </a:rPr>
              <a:t>Model Complexity</a:t>
            </a:r>
            <a:endParaRPr b="1" sz="23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2300" u="sng">
                <a:solidFill>
                  <a:srgbClr val="000000"/>
                </a:solidFill>
                <a:latin typeface="Times New Roman"/>
                <a:ea typeface="Times New Roman"/>
                <a:cs typeface="Times New Roman"/>
                <a:sym typeface="Times New Roman"/>
              </a:rPr>
              <a:t>Pro’s n Con’s</a:t>
            </a:r>
            <a:endParaRPr b="1" sz="2300" u="sng">
              <a:solidFill>
                <a:srgbClr val="000000"/>
              </a:solidFill>
              <a:latin typeface="Times New Roman"/>
              <a:ea typeface="Times New Roman"/>
              <a:cs typeface="Times New Roman"/>
              <a:sym typeface="Times New Roman"/>
            </a:endParaRPr>
          </a:p>
          <a:p>
            <a:pPr indent="-363696" lvl="0" marL="457200" rtl="0" algn="l">
              <a:spcBef>
                <a:spcPts val="0"/>
              </a:spcBef>
              <a:spcAft>
                <a:spcPts val="0"/>
              </a:spcAft>
              <a:buClr>
                <a:srgbClr val="000000"/>
              </a:buClr>
              <a:buSzPct val="100000"/>
              <a:buFont typeface="Times New Roman"/>
              <a:buAutoNum type="arabicPeriod"/>
            </a:pPr>
            <a:r>
              <a:rPr b="1" lang="en" sz="2300">
                <a:solidFill>
                  <a:srgbClr val="000000"/>
                </a:solidFill>
                <a:latin typeface="Times New Roman"/>
                <a:ea typeface="Times New Roman"/>
                <a:cs typeface="Times New Roman"/>
                <a:sym typeface="Times New Roman"/>
              </a:rPr>
              <a:t>Pros of </a:t>
            </a:r>
            <a:r>
              <a:rPr b="1" lang="en" sz="2300">
                <a:solidFill>
                  <a:srgbClr val="000000"/>
                </a:solidFill>
                <a:latin typeface="Times New Roman"/>
                <a:ea typeface="Times New Roman"/>
                <a:cs typeface="Times New Roman"/>
                <a:sym typeface="Times New Roman"/>
              </a:rPr>
              <a:t>ResNet 34</a:t>
            </a:r>
            <a:r>
              <a:rPr b="1" lang="en" sz="2300">
                <a:solidFill>
                  <a:srgbClr val="000000"/>
                </a:solidFill>
                <a:latin typeface="Times New Roman"/>
                <a:ea typeface="Times New Roman"/>
                <a:cs typeface="Times New Roman"/>
                <a:sym typeface="Times New Roman"/>
              </a:rPr>
              <a:t> include its proven effectiveness and simplicity, while </a:t>
            </a:r>
            <a:r>
              <a:rPr b="1" lang="en" sz="2300">
                <a:solidFill>
                  <a:srgbClr val="000000"/>
                </a:solidFill>
                <a:latin typeface="Times New Roman"/>
                <a:ea typeface="Times New Roman"/>
                <a:cs typeface="Times New Roman"/>
                <a:sym typeface="Times New Roman"/>
              </a:rPr>
              <a:t>Efficient Net</a:t>
            </a:r>
            <a:r>
              <a:rPr b="1" lang="en" sz="2300">
                <a:solidFill>
                  <a:srgbClr val="000000"/>
                </a:solidFill>
                <a:latin typeface="Times New Roman"/>
                <a:ea typeface="Times New Roman"/>
                <a:cs typeface="Times New Roman"/>
                <a:sym typeface="Times New Roman"/>
              </a:rPr>
              <a:t> is highlighted for its potential performance gains. </a:t>
            </a:r>
            <a:endParaRPr b="1" sz="2300">
              <a:solidFill>
                <a:srgbClr val="000000"/>
              </a:solidFill>
              <a:latin typeface="Times New Roman"/>
              <a:ea typeface="Times New Roman"/>
              <a:cs typeface="Times New Roman"/>
              <a:sym typeface="Times New Roman"/>
            </a:endParaRPr>
          </a:p>
          <a:p>
            <a:pPr indent="-363696" lvl="0" marL="457200" rtl="0" algn="l">
              <a:spcBef>
                <a:spcPts val="0"/>
              </a:spcBef>
              <a:spcAft>
                <a:spcPts val="0"/>
              </a:spcAft>
              <a:buClr>
                <a:srgbClr val="000000"/>
              </a:buClr>
              <a:buSzPct val="100000"/>
              <a:buFont typeface="Times New Roman"/>
              <a:buAutoNum type="arabicPeriod"/>
            </a:pPr>
            <a:r>
              <a:rPr b="1" lang="en" sz="2300">
                <a:solidFill>
                  <a:srgbClr val="000000"/>
                </a:solidFill>
                <a:latin typeface="Times New Roman"/>
                <a:ea typeface="Times New Roman"/>
                <a:cs typeface="Times New Roman"/>
                <a:sym typeface="Times New Roman"/>
              </a:rPr>
              <a:t>Cons may include increased computational complexity for </a:t>
            </a:r>
            <a:r>
              <a:rPr b="1" lang="en" sz="2300">
                <a:solidFill>
                  <a:srgbClr val="000000"/>
                </a:solidFill>
                <a:latin typeface="Times New Roman"/>
                <a:ea typeface="Times New Roman"/>
                <a:cs typeface="Times New Roman"/>
                <a:sym typeface="Times New Roman"/>
              </a:rPr>
              <a:t>Efficient Net</a:t>
            </a:r>
            <a:r>
              <a:rPr b="1" lang="en" sz="2300">
                <a:solidFill>
                  <a:srgbClr val="000000"/>
                </a:solidFill>
                <a:latin typeface="Times New Roman"/>
                <a:ea typeface="Times New Roman"/>
                <a:cs typeface="Times New Roman"/>
                <a:sym typeface="Times New Roman"/>
              </a:rPr>
              <a:t> compared to </a:t>
            </a:r>
            <a:r>
              <a:rPr b="1" lang="en" sz="2300">
                <a:solidFill>
                  <a:srgbClr val="000000"/>
                </a:solidFill>
                <a:latin typeface="Times New Roman"/>
                <a:ea typeface="Times New Roman"/>
                <a:cs typeface="Times New Roman"/>
                <a:sym typeface="Times New Roman"/>
              </a:rPr>
              <a:t>ResNet 34</a:t>
            </a:r>
            <a:r>
              <a:rPr b="1" lang="en" sz="2300">
                <a:solidFill>
                  <a:srgbClr val="000000"/>
                </a:solidFill>
                <a:latin typeface="Times New Roman"/>
                <a:ea typeface="Times New Roman"/>
                <a:cs typeface="Times New Roman"/>
                <a:sym typeface="Times New Roman"/>
              </a:rPr>
              <a:t>.</a:t>
            </a:r>
            <a:endParaRPr b="1" sz="23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Feature Engineering</a:t>
            </a:r>
            <a:endParaRPr/>
          </a:p>
        </p:txBody>
      </p:sp>
      <p:sp>
        <p:nvSpPr>
          <p:cNvPr id="161" name="Google Shape;161;p18"/>
          <p:cNvSpPr txBox="1"/>
          <p:nvPr>
            <p:ph idx="1" type="body"/>
          </p:nvPr>
        </p:nvSpPr>
        <p:spPr>
          <a:xfrm>
            <a:off x="819150" y="1609225"/>
            <a:ext cx="7505700" cy="26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Input Features:</a:t>
            </a:r>
            <a:endParaRPr b="1" sz="1600"/>
          </a:p>
          <a:p>
            <a:pPr indent="-330200" lvl="0" marL="457200" rtl="0" algn="l">
              <a:spcBef>
                <a:spcPts val="1200"/>
              </a:spcBef>
              <a:spcAft>
                <a:spcPts val="0"/>
              </a:spcAft>
              <a:buSzPts val="1600"/>
              <a:buChar char="●"/>
            </a:pPr>
            <a:r>
              <a:rPr lang="en" sz="1600"/>
              <a:t>Raw Pixel Data (RGB values)</a:t>
            </a:r>
            <a:endParaRPr sz="1600"/>
          </a:p>
          <a:p>
            <a:pPr indent="0" lvl="0" marL="0" rtl="0" algn="l">
              <a:spcBef>
                <a:spcPts val="1200"/>
              </a:spcBef>
              <a:spcAft>
                <a:spcPts val="0"/>
              </a:spcAft>
              <a:buNone/>
            </a:pPr>
            <a:r>
              <a:rPr b="1" lang="en" sz="1600"/>
              <a:t>Feature Engineering Techniques:</a:t>
            </a:r>
            <a:endParaRPr b="1" sz="1600"/>
          </a:p>
          <a:p>
            <a:pPr indent="-330200" lvl="0" marL="457200" rtl="0" algn="l">
              <a:spcBef>
                <a:spcPts val="1200"/>
              </a:spcBef>
              <a:spcAft>
                <a:spcPts val="0"/>
              </a:spcAft>
              <a:buSzPts val="1600"/>
              <a:buChar char="●"/>
            </a:pPr>
            <a:r>
              <a:rPr lang="en" sz="1600"/>
              <a:t>Data Augmentation (resizing, flipping, random crops)</a:t>
            </a:r>
            <a:endParaRPr sz="1600"/>
          </a:p>
          <a:p>
            <a:pPr indent="0" lvl="0" marL="0" rtl="0" algn="l">
              <a:spcBef>
                <a:spcPts val="1200"/>
              </a:spcBef>
              <a:spcAft>
                <a:spcPts val="0"/>
              </a:spcAft>
              <a:buNone/>
            </a:pPr>
            <a:r>
              <a:rPr b="1" lang="en" sz="1600"/>
              <a:t>Importance of Feature Selection and Engineering</a:t>
            </a:r>
            <a:endParaRPr b="1" sz="1600"/>
          </a:p>
          <a:p>
            <a:pPr indent="0" lvl="0" marL="0" rtl="0" algn="l">
              <a:spcBef>
                <a:spcPts val="120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 Metrics</a:t>
            </a:r>
            <a:endParaRPr/>
          </a:p>
        </p:txBody>
      </p:sp>
      <p:sp>
        <p:nvSpPr>
          <p:cNvPr id="167" name="Google Shape;167;p19"/>
          <p:cNvSpPr txBox="1"/>
          <p:nvPr>
            <p:ph idx="1" type="body"/>
          </p:nvPr>
        </p:nvSpPr>
        <p:spPr>
          <a:xfrm>
            <a:off x="819150" y="1657750"/>
            <a:ext cx="7505700" cy="2448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D0D0D"/>
              </a:buClr>
              <a:buSzPts val="2200"/>
              <a:buFont typeface="Roboto"/>
              <a:buChar char="●"/>
            </a:pPr>
            <a:r>
              <a:rPr lang="en" sz="2200">
                <a:solidFill>
                  <a:srgbClr val="0D0D0D"/>
                </a:solidFill>
                <a:highlight>
                  <a:srgbClr val="FFFFFF"/>
                </a:highlight>
                <a:latin typeface="Roboto"/>
                <a:ea typeface="Roboto"/>
                <a:cs typeface="Roboto"/>
                <a:sym typeface="Roboto"/>
              </a:rPr>
              <a:t>Training Loss</a:t>
            </a:r>
            <a:endParaRPr sz="2200">
              <a:solidFill>
                <a:srgbClr val="0D0D0D"/>
              </a:solidFill>
              <a:highlight>
                <a:srgbClr val="FFFFFF"/>
              </a:highlight>
              <a:latin typeface="Roboto"/>
              <a:ea typeface="Roboto"/>
              <a:cs typeface="Roboto"/>
              <a:sym typeface="Roboto"/>
            </a:endParaRPr>
          </a:p>
          <a:p>
            <a:pPr indent="-368300" lvl="0" marL="457200" rtl="0" algn="l">
              <a:spcBef>
                <a:spcPts val="0"/>
              </a:spcBef>
              <a:spcAft>
                <a:spcPts val="0"/>
              </a:spcAft>
              <a:buClr>
                <a:srgbClr val="0D0D0D"/>
              </a:buClr>
              <a:buSzPts val="2200"/>
              <a:buFont typeface="Roboto"/>
              <a:buChar char="●"/>
            </a:pPr>
            <a:r>
              <a:rPr lang="en" sz="2200">
                <a:solidFill>
                  <a:srgbClr val="0D0D0D"/>
                </a:solidFill>
                <a:highlight>
                  <a:srgbClr val="FFFFFF"/>
                </a:highlight>
                <a:latin typeface="Roboto"/>
                <a:ea typeface="Roboto"/>
                <a:cs typeface="Roboto"/>
                <a:sym typeface="Roboto"/>
              </a:rPr>
              <a:t>Validation Loss</a:t>
            </a:r>
            <a:endParaRPr sz="2200">
              <a:solidFill>
                <a:srgbClr val="0D0D0D"/>
              </a:solidFill>
              <a:highlight>
                <a:srgbClr val="FFFFFF"/>
              </a:highlight>
              <a:latin typeface="Roboto"/>
              <a:ea typeface="Roboto"/>
              <a:cs typeface="Roboto"/>
              <a:sym typeface="Roboto"/>
            </a:endParaRPr>
          </a:p>
          <a:p>
            <a:pPr indent="-368300" lvl="0" marL="457200" rtl="0" algn="l">
              <a:spcBef>
                <a:spcPts val="0"/>
              </a:spcBef>
              <a:spcAft>
                <a:spcPts val="0"/>
              </a:spcAft>
              <a:buClr>
                <a:srgbClr val="0D0D0D"/>
              </a:buClr>
              <a:buSzPts val="2200"/>
              <a:buFont typeface="Roboto"/>
              <a:buChar char="●"/>
            </a:pPr>
            <a:r>
              <a:rPr lang="en" sz="2200">
                <a:solidFill>
                  <a:srgbClr val="0D0D0D"/>
                </a:solidFill>
                <a:highlight>
                  <a:srgbClr val="FFFFFF"/>
                </a:highlight>
                <a:latin typeface="Roboto"/>
                <a:ea typeface="Roboto"/>
                <a:cs typeface="Roboto"/>
                <a:sym typeface="Roboto"/>
              </a:rPr>
              <a:t>Error Rate</a:t>
            </a:r>
            <a:endParaRPr sz="2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Deployment Process</a:t>
            </a:r>
            <a:endParaRPr/>
          </a:p>
        </p:txBody>
      </p:sp>
      <p:sp>
        <p:nvSpPr>
          <p:cNvPr id="173" name="Google Shape;173;p20"/>
          <p:cNvSpPr txBox="1"/>
          <p:nvPr>
            <p:ph idx="1" type="body"/>
          </p:nvPr>
        </p:nvSpPr>
        <p:spPr>
          <a:xfrm>
            <a:off x="819150" y="1449300"/>
            <a:ext cx="7505700" cy="2448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6368"/>
              <a:t>Deployment Tools:</a:t>
            </a:r>
            <a:endParaRPr b="1" sz="6368"/>
          </a:p>
          <a:p>
            <a:pPr indent="-329696" lvl="0" marL="457200" rtl="0" algn="l">
              <a:spcBef>
                <a:spcPts val="1200"/>
              </a:spcBef>
              <a:spcAft>
                <a:spcPts val="0"/>
              </a:spcAft>
              <a:buSzPct val="100000"/>
              <a:buChar char="●"/>
            </a:pPr>
            <a:r>
              <a:rPr lang="en" sz="6368"/>
              <a:t>Gradio for user interface</a:t>
            </a:r>
            <a:endParaRPr sz="6368"/>
          </a:p>
          <a:p>
            <a:pPr indent="0" lvl="0" marL="0" rtl="0" algn="l">
              <a:spcBef>
                <a:spcPts val="1200"/>
              </a:spcBef>
              <a:spcAft>
                <a:spcPts val="0"/>
              </a:spcAft>
              <a:buNone/>
            </a:pPr>
            <a:r>
              <a:rPr b="1" lang="en" sz="6368"/>
              <a:t>Steps in Deployment:</a:t>
            </a:r>
            <a:endParaRPr b="1" sz="6368"/>
          </a:p>
          <a:p>
            <a:pPr indent="-329696" lvl="0" marL="457200" rtl="0" algn="l">
              <a:spcBef>
                <a:spcPts val="1200"/>
              </a:spcBef>
              <a:spcAft>
                <a:spcPts val="0"/>
              </a:spcAft>
              <a:buSzPct val="100000"/>
              <a:buChar char="●"/>
            </a:pPr>
            <a:r>
              <a:rPr lang="en" sz="6368"/>
              <a:t>Package Installation</a:t>
            </a:r>
            <a:endParaRPr sz="6368"/>
          </a:p>
          <a:p>
            <a:pPr indent="-329696" lvl="0" marL="457200" rtl="0" algn="l">
              <a:spcBef>
                <a:spcPts val="0"/>
              </a:spcBef>
              <a:spcAft>
                <a:spcPts val="0"/>
              </a:spcAft>
              <a:buSzPct val="100000"/>
              <a:buChar char="●"/>
            </a:pPr>
            <a:r>
              <a:rPr lang="en" sz="6368"/>
              <a:t>Loading Trained Model</a:t>
            </a:r>
            <a:endParaRPr sz="6368"/>
          </a:p>
          <a:p>
            <a:pPr indent="-329696" lvl="0" marL="457200" rtl="0" algn="l">
              <a:spcBef>
                <a:spcPts val="0"/>
              </a:spcBef>
              <a:spcAft>
                <a:spcPts val="0"/>
              </a:spcAft>
              <a:buSzPct val="100000"/>
              <a:buChar char="●"/>
            </a:pPr>
            <a:r>
              <a:rPr lang="en" sz="6368"/>
              <a:t>Prediction Function Definition</a:t>
            </a:r>
            <a:endParaRPr sz="6368"/>
          </a:p>
          <a:p>
            <a:pPr indent="-329696" lvl="0" marL="457200" rtl="0" algn="l">
              <a:spcBef>
                <a:spcPts val="0"/>
              </a:spcBef>
              <a:spcAft>
                <a:spcPts val="0"/>
              </a:spcAft>
              <a:buSzPct val="100000"/>
              <a:buChar char="●"/>
            </a:pPr>
            <a:r>
              <a:rPr lang="en" sz="6368"/>
              <a:t>Gradio Interface Creation</a:t>
            </a:r>
            <a:endParaRPr sz="6368"/>
          </a:p>
          <a:p>
            <a:pPr indent="-329696" lvl="0" marL="457200" rtl="0" algn="l">
              <a:spcBef>
                <a:spcPts val="0"/>
              </a:spcBef>
              <a:spcAft>
                <a:spcPts val="0"/>
              </a:spcAft>
              <a:buSzPct val="100000"/>
              <a:buChar char="●"/>
            </a:pPr>
            <a:r>
              <a:rPr lang="en" sz="6368"/>
              <a:t>Launching the Gradio Interface</a:t>
            </a:r>
            <a:endParaRPr sz="6368"/>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Interface Accessibility</a:t>
            </a:r>
            <a:endParaRPr/>
          </a:p>
        </p:txBody>
      </p:sp>
      <p:sp>
        <p:nvSpPr>
          <p:cNvPr id="179" name="Google Shape;179;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t>User-Friendly Gradio Interface:</a:t>
            </a:r>
            <a:endParaRPr b="1" sz="2200"/>
          </a:p>
          <a:p>
            <a:pPr indent="-368300" lvl="0" marL="457200" rtl="0" algn="l">
              <a:spcBef>
                <a:spcPts val="1200"/>
              </a:spcBef>
              <a:spcAft>
                <a:spcPts val="0"/>
              </a:spcAft>
              <a:buSzPts val="2200"/>
              <a:buChar char="●"/>
            </a:pPr>
            <a:r>
              <a:rPr lang="en" sz="2200"/>
              <a:t>Upload flower images</a:t>
            </a:r>
            <a:endParaRPr sz="2200"/>
          </a:p>
          <a:p>
            <a:pPr indent="-368300" lvl="0" marL="457200" rtl="0" algn="l">
              <a:spcBef>
                <a:spcPts val="0"/>
              </a:spcBef>
              <a:spcAft>
                <a:spcPts val="0"/>
              </a:spcAft>
              <a:buSzPts val="2200"/>
              <a:buChar char="●"/>
            </a:pPr>
            <a:r>
              <a:rPr lang="en" sz="2200"/>
              <a:t>Real-time predictions</a:t>
            </a:r>
            <a:endParaRPr sz="2200"/>
          </a:p>
          <a:p>
            <a:pPr indent="0" lvl="0" marL="0" rtl="0" algn="l">
              <a:spcBef>
                <a:spcPts val="1200"/>
              </a:spcBef>
              <a:spcAft>
                <a:spcPts val="1200"/>
              </a:spcAft>
              <a:buNone/>
            </a:pPr>
            <a:r>
              <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