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66" r:id="rId6"/>
    <p:sldId id="267"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712"/>
  </p:normalViewPr>
  <p:slideViewPr>
    <p:cSldViewPr snapToGrid="0">
      <p:cViewPr>
        <p:scale>
          <a:sx n="110" d="100"/>
          <a:sy n="110" d="100"/>
        </p:scale>
        <p:origin x="-11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CC3A-5AD4-21A7-70C5-101F1EE145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AA637C-F13C-F1EA-7AF7-E3C2BE5DC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06494-2044-FA49-0E7B-8A2143DB19EB}"/>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5" name="Footer Placeholder 4">
            <a:extLst>
              <a:ext uri="{FF2B5EF4-FFF2-40B4-BE49-F238E27FC236}">
                <a16:creationId xmlns:a16="http://schemas.microsoft.com/office/drawing/2014/main" id="{ED45E055-0A9C-842F-1AB7-B8865ED66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EB860-0C38-B9DE-7C48-3B64F76B9EAD}"/>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177486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6B7C-E969-B96B-4FBE-189937567C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7D0F5-9F3E-7E68-7CBB-32921C4B3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D6044-5536-6414-C76B-BBB42576FBDA}"/>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5" name="Footer Placeholder 4">
            <a:extLst>
              <a:ext uri="{FF2B5EF4-FFF2-40B4-BE49-F238E27FC236}">
                <a16:creationId xmlns:a16="http://schemas.microsoft.com/office/drawing/2014/main" id="{E9323134-211C-8DF3-2770-3C9BF4968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3E567-2DE2-9A6B-A89D-B02991052CCD}"/>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1709238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3F7E12-8614-2202-E96F-CB1D44E109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96F34F-759D-A325-0DA3-5EBFF3CCA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40A9F-1342-0CE0-43CC-4791CABF8F97}"/>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5" name="Footer Placeholder 4">
            <a:extLst>
              <a:ext uri="{FF2B5EF4-FFF2-40B4-BE49-F238E27FC236}">
                <a16:creationId xmlns:a16="http://schemas.microsoft.com/office/drawing/2014/main" id="{90FF5118-CDE4-3437-CF8B-4C7E4989B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762DA-0034-871C-EDDA-243301F0A49D}"/>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216441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C2F3-4315-5F21-9D1B-B46E124C1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9B241-0A16-24E0-659C-1EAB593ED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809B4-EBD6-2F4D-C9B1-05B4083771C0}"/>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5" name="Footer Placeholder 4">
            <a:extLst>
              <a:ext uri="{FF2B5EF4-FFF2-40B4-BE49-F238E27FC236}">
                <a16:creationId xmlns:a16="http://schemas.microsoft.com/office/drawing/2014/main" id="{4A95AAD1-0E50-AB45-A94D-BC3B39AF6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EFC4A-914A-EBB5-6340-4362F22C1B66}"/>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336755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396F-EBA8-6A42-F318-92DE12F28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217ED9-720F-5C77-9226-FD40FC7218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E91F2-CEAA-E821-6AB7-67D0676F7739}"/>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5" name="Footer Placeholder 4">
            <a:extLst>
              <a:ext uri="{FF2B5EF4-FFF2-40B4-BE49-F238E27FC236}">
                <a16:creationId xmlns:a16="http://schemas.microsoft.com/office/drawing/2014/main" id="{F62F0646-AFD7-44BE-E353-CACD4FDF1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6E05B-5414-A545-72C5-1ED5C814085F}"/>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123961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DA77-E08B-CA07-DAC2-16D047205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EE8E5-89CC-CABD-53F3-D80F07673E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E741CA-36DE-B7BF-ADB1-02AC6C9C5E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57A925-78CB-53C6-BBC7-68E411710BEC}"/>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6" name="Footer Placeholder 5">
            <a:extLst>
              <a:ext uri="{FF2B5EF4-FFF2-40B4-BE49-F238E27FC236}">
                <a16:creationId xmlns:a16="http://schemas.microsoft.com/office/drawing/2014/main" id="{5E9DD475-3B3C-0250-A5EF-C9A5B7B79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8F88E-202E-E1F6-D9A8-D0951768241A}"/>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135410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EFC4-1DC8-38F9-6846-1638F3E96D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D22262-751D-D0E1-911E-5AB365272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3AD33-91E9-41D5-18F3-5CE72338A1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5F49E-B70C-68BA-75BC-5138C1381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2F6089-9755-C8B5-FE8A-28A60845F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ADE0B3-A1D0-62B8-21D2-AF64EB9758B3}"/>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8" name="Footer Placeholder 7">
            <a:extLst>
              <a:ext uri="{FF2B5EF4-FFF2-40B4-BE49-F238E27FC236}">
                <a16:creationId xmlns:a16="http://schemas.microsoft.com/office/drawing/2014/main" id="{0A3AFEBC-497B-4AA1-DB4F-E56BA31C47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F93ED9-6849-8C8C-BB8C-FF05A1C2414A}"/>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423971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2861-642B-D0E9-1C43-FB19F27AB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3C506C-D513-523F-12D3-ABA6D8910E12}"/>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4" name="Footer Placeholder 3">
            <a:extLst>
              <a:ext uri="{FF2B5EF4-FFF2-40B4-BE49-F238E27FC236}">
                <a16:creationId xmlns:a16="http://schemas.microsoft.com/office/drawing/2014/main" id="{38C0AC31-8B84-10C2-5D37-94B31B9403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457AF8-3E9B-DC19-BF0C-B222EEB708E9}"/>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392617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B8D83-8FD7-02C1-A5EB-64D1096EEBC8}"/>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3" name="Footer Placeholder 2">
            <a:extLst>
              <a:ext uri="{FF2B5EF4-FFF2-40B4-BE49-F238E27FC236}">
                <a16:creationId xmlns:a16="http://schemas.microsoft.com/office/drawing/2014/main" id="{B091354A-01E2-CD89-E782-862B5972B4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86F73-51FC-A20C-90C3-46FEC36FF120}"/>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44665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98BB-AF11-7A7E-2F8A-E55C5C355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932987-0329-AD1C-1026-46AF2ED3B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8A7B4-BA27-F5FC-0458-82BDDA7B3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81E35F-9D8E-4754-9651-98D5593EC1A1}"/>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6" name="Footer Placeholder 5">
            <a:extLst>
              <a:ext uri="{FF2B5EF4-FFF2-40B4-BE49-F238E27FC236}">
                <a16:creationId xmlns:a16="http://schemas.microsoft.com/office/drawing/2014/main" id="{B8CF7981-C5D4-C7FB-EB41-0D8E658D0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DC531-73B0-F2E6-717D-2B035E36DB09}"/>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691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D1A9-3FC2-0483-C899-CC1E675BF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4A3CA3-4979-24C4-05E7-B1B188167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7F1CAF-5A8B-77F0-D7CF-0EDAAE7EC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E3F51-5AD6-7365-B4E9-06F4C8E959D3}"/>
              </a:ext>
            </a:extLst>
          </p:cNvPr>
          <p:cNvSpPr>
            <a:spLocks noGrp="1"/>
          </p:cNvSpPr>
          <p:nvPr>
            <p:ph type="dt" sz="half" idx="10"/>
          </p:nvPr>
        </p:nvSpPr>
        <p:spPr/>
        <p:txBody>
          <a:bodyPr/>
          <a:lstStyle/>
          <a:p>
            <a:fld id="{48D8A3D5-CE2F-6B4A-9A44-076B21B70D80}" type="datetimeFigureOut">
              <a:rPr lang="en-US" smtClean="0"/>
              <a:t>2/11/25</a:t>
            </a:fld>
            <a:endParaRPr lang="en-US"/>
          </a:p>
        </p:txBody>
      </p:sp>
      <p:sp>
        <p:nvSpPr>
          <p:cNvPr id="6" name="Footer Placeholder 5">
            <a:extLst>
              <a:ext uri="{FF2B5EF4-FFF2-40B4-BE49-F238E27FC236}">
                <a16:creationId xmlns:a16="http://schemas.microsoft.com/office/drawing/2014/main" id="{956744B6-48AA-4C94-14BD-0DB386FA5C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AB9E2-AC0B-B1AE-D6A9-86F9EFF4A8CE}"/>
              </a:ext>
            </a:extLst>
          </p:cNvPr>
          <p:cNvSpPr>
            <a:spLocks noGrp="1"/>
          </p:cNvSpPr>
          <p:nvPr>
            <p:ph type="sldNum" sz="quarter" idx="12"/>
          </p:nvPr>
        </p:nvSpPr>
        <p:spPr/>
        <p:txBody>
          <a:bodyPr/>
          <a:lstStyle/>
          <a:p>
            <a:fld id="{C956F333-FF87-DB4A-8AE4-ACF81ACB571E}" type="slidenum">
              <a:rPr lang="en-US" smtClean="0"/>
              <a:t>‹#›</a:t>
            </a:fld>
            <a:endParaRPr lang="en-US"/>
          </a:p>
        </p:txBody>
      </p:sp>
    </p:spTree>
    <p:extLst>
      <p:ext uri="{BB962C8B-B14F-4D97-AF65-F5344CB8AC3E}">
        <p14:creationId xmlns:p14="http://schemas.microsoft.com/office/powerpoint/2010/main" val="364858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8D4C9-15C2-9A6E-4195-482131A15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CF5FE7-AAC0-40A2-C446-BA0BA2640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58315-D592-B475-71E6-C845A409A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D8A3D5-CE2F-6B4A-9A44-076B21B70D80}" type="datetimeFigureOut">
              <a:rPr lang="en-US" smtClean="0"/>
              <a:t>2/11/25</a:t>
            </a:fld>
            <a:endParaRPr lang="en-US"/>
          </a:p>
        </p:txBody>
      </p:sp>
      <p:sp>
        <p:nvSpPr>
          <p:cNvPr id="5" name="Footer Placeholder 4">
            <a:extLst>
              <a:ext uri="{FF2B5EF4-FFF2-40B4-BE49-F238E27FC236}">
                <a16:creationId xmlns:a16="http://schemas.microsoft.com/office/drawing/2014/main" id="{06036CC7-3877-9F1E-27DA-0C3A1EC36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B8303E-3378-B010-F6AE-455F03F90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6F333-FF87-DB4A-8AE4-ACF81ACB571E}" type="slidenum">
              <a:rPr lang="en-US" smtClean="0"/>
              <a:t>‹#›</a:t>
            </a:fld>
            <a:endParaRPr lang="en-US"/>
          </a:p>
        </p:txBody>
      </p:sp>
    </p:spTree>
    <p:extLst>
      <p:ext uri="{BB962C8B-B14F-4D97-AF65-F5344CB8AC3E}">
        <p14:creationId xmlns:p14="http://schemas.microsoft.com/office/powerpoint/2010/main" val="147588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859E7-9740-DFBB-94B0-D6159816F7F5}"/>
              </a:ext>
            </a:extLst>
          </p:cNvPr>
          <p:cNvSpPr>
            <a:spLocks noGrp="1"/>
          </p:cNvSpPr>
          <p:nvPr>
            <p:ph type="ctrTitle"/>
          </p:nvPr>
        </p:nvSpPr>
        <p:spPr/>
        <p:txBody>
          <a:bodyPr>
            <a:normAutofit fontScale="90000"/>
          </a:bodyPr>
          <a:lstStyle/>
          <a:p>
            <a:r>
              <a:rPr lang="en-US" dirty="0"/>
              <a:t>Modeling and Analyzing the Spatiotemporal Travel Patterns of Bike Sharing: A Case Study of Citi Bike in New York</a:t>
            </a:r>
          </a:p>
        </p:txBody>
      </p:sp>
      <p:sp>
        <p:nvSpPr>
          <p:cNvPr id="3" name="Subtitle 2">
            <a:extLst>
              <a:ext uri="{FF2B5EF4-FFF2-40B4-BE49-F238E27FC236}">
                <a16:creationId xmlns:a16="http://schemas.microsoft.com/office/drawing/2014/main" id="{E46FD2B1-2115-706C-8B57-EBAC3EE36F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9380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2D62-9CB0-6544-D0F4-EDAA4CF91D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42AF3D-4B10-C89A-EE62-477BAD80F5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9666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95FE-ABC4-3425-B2A9-28B00CA062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FA37D-1498-4CE6-858E-008212F79F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8520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8BA7-D997-7F06-C5BB-C39BBAB0B5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962F40-B413-6382-20D2-AD61A95564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2246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E519-A2F9-A948-A874-170078CB1BB1}"/>
              </a:ext>
            </a:extLst>
          </p:cNvPr>
          <p:cNvSpPr>
            <a:spLocks noGrp="1"/>
          </p:cNvSpPr>
          <p:nvPr>
            <p:ph type="title"/>
          </p:nvPr>
        </p:nvSpPr>
        <p:spPr>
          <a:xfrm>
            <a:off x="6096000" y="371061"/>
            <a:ext cx="5257800" cy="1160601"/>
          </a:xfrm>
        </p:spPr>
        <p:txBody>
          <a:bodyPr/>
          <a:lstStyle/>
          <a:p>
            <a:endParaRPr lang="en-US" dirty="0"/>
          </a:p>
        </p:txBody>
      </p:sp>
      <p:sp>
        <p:nvSpPr>
          <p:cNvPr id="3" name="Content Placeholder 2">
            <a:extLst>
              <a:ext uri="{FF2B5EF4-FFF2-40B4-BE49-F238E27FC236}">
                <a16:creationId xmlns:a16="http://schemas.microsoft.com/office/drawing/2014/main" id="{4895D2FC-E8D8-FF39-E009-7D45237EA873}"/>
              </a:ext>
            </a:extLst>
          </p:cNvPr>
          <p:cNvSpPr>
            <a:spLocks noGrp="1"/>
          </p:cNvSpPr>
          <p:nvPr>
            <p:ph idx="1"/>
          </p:nvPr>
        </p:nvSpPr>
        <p:spPr>
          <a:xfrm>
            <a:off x="838200" y="5446643"/>
            <a:ext cx="5575852" cy="730320"/>
          </a:xfrm>
        </p:spPr>
        <p:txBody>
          <a:bodyPr/>
          <a:lstStyle/>
          <a:p>
            <a:endParaRPr lang="en-US" dirty="0"/>
          </a:p>
        </p:txBody>
      </p:sp>
      <p:sp>
        <p:nvSpPr>
          <p:cNvPr id="5" name="TextBox 4">
            <a:extLst>
              <a:ext uri="{FF2B5EF4-FFF2-40B4-BE49-F238E27FC236}">
                <a16:creationId xmlns:a16="http://schemas.microsoft.com/office/drawing/2014/main" id="{4A0551AC-4A1D-5560-D555-D44746D3B653}"/>
              </a:ext>
            </a:extLst>
          </p:cNvPr>
          <p:cNvSpPr txBox="1"/>
          <p:nvPr/>
        </p:nvSpPr>
        <p:spPr>
          <a:xfrm>
            <a:off x="543339" y="1178269"/>
            <a:ext cx="9607826" cy="3139321"/>
          </a:xfrm>
          <a:prstGeom prst="rect">
            <a:avLst/>
          </a:prstGeom>
          <a:noFill/>
        </p:spPr>
        <p:txBody>
          <a:bodyPr wrap="square">
            <a:spAutoFit/>
          </a:bodyPr>
          <a:lstStyle/>
          <a:p>
            <a:r>
              <a:rPr lang="en-US" b="1" dirty="0"/>
              <a:t>Introduction</a:t>
            </a:r>
          </a:p>
          <a:p>
            <a:pPr>
              <a:buFont typeface="Arial" panose="020B0604020202020204" pitchFamily="34" charset="0"/>
              <a:buChar char="•"/>
            </a:pPr>
            <a:r>
              <a:rPr lang="en-US" b="1" dirty="0"/>
              <a:t>Urban Transportation Challenges</a:t>
            </a:r>
            <a:r>
              <a:rPr lang="en-US" dirty="0"/>
              <a:t>:</a:t>
            </a:r>
          </a:p>
          <a:p>
            <a:pPr marL="742950" lvl="1" indent="-285750">
              <a:buFont typeface="Arial" panose="020B0604020202020204" pitchFamily="34" charset="0"/>
              <a:buChar char="•"/>
            </a:pPr>
            <a:r>
              <a:rPr lang="en-US" dirty="0"/>
              <a:t>Growing demand for transportation in cities.</a:t>
            </a:r>
          </a:p>
          <a:p>
            <a:pPr marL="742950" lvl="1" indent="-285750">
              <a:buFont typeface="Arial" panose="020B0604020202020204" pitchFamily="34" charset="0"/>
              <a:buChar char="•"/>
            </a:pPr>
            <a:r>
              <a:rPr lang="en-US" dirty="0"/>
              <a:t>Traffic congestion and pollution.</a:t>
            </a:r>
          </a:p>
          <a:p>
            <a:pPr marL="742950" lvl="1" indent="-285750">
              <a:buFont typeface="Arial" panose="020B0604020202020204" pitchFamily="34" charset="0"/>
              <a:buChar char="•"/>
            </a:pPr>
            <a:r>
              <a:rPr lang="en-US" dirty="0"/>
              <a:t>The need for efficient, sustainable transportation solutions.</a:t>
            </a:r>
          </a:p>
          <a:p>
            <a:pPr>
              <a:buFont typeface="Arial" panose="020B0604020202020204" pitchFamily="34" charset="0"/>
              <a:buChar char="•"/>
            </a:pPr>
            <a:r>
              <a:rPr lang="en-US" b="1" dirty="0"/>
              <a:t>Focus on Bike Sharing</a:t>
            </a:r>
            <a:r>
              <a:rPr lang="en-US" dirty="0"/>
              <a:t>:</a:t>
            </a:r>
          </a:p>
          <a:p>
            <a:pPr marL="742950" lvl="1" indent="-285750">
              <a:buFont typeface="Arial" panose="020B0604020202020204" pitchFamily="34" charset="0"/>
              <a:buChar char="•"/>
            </a:pPr>
            <a:r>
              <a:rPr lang="en-US" dirty="0"/>
              <a:t>Bike-sharing systems as a flexible, eco-friendly transportation mode.</a:t>
            </a:r>
          </a:p>
          <a:p>
            <a:pPr marL="742950" lvl="1" indent="-285750">
              <a:buFont typeface="Arial" panose="020B0604020202020204" pitchFamily="34" charset="0"/>
              <a:buChar char="•"/>
            </a:pPr>
            <a:r>
              <a:rPr lang="en-US" dirty="0"/>
              <a:t>Citi Bike: A key bike-sharing system in New York City.</a:t>
            </a:r>
          </a:p>
          <a:p>
            <a:pPr>
              <a:buFont typeface="Arial" panose="020B0604020202020204" pitchFamily="34" charset="0"/>
              <a:buChar char="•"/>
            </a:pPr>
            <a:r>
              <a:rPr lang="en-US" b="1" dirty="0"/>
              <a:t>Research Objective</a:t>
            </a:r>
            <a:r>
              <a:rPr lang="en-US" dirty="0"/>
              <a:t>:</a:t>
            </a:r>
          </a:p>
          <a:p>
            <a:pPr marL="742950" lvl="1" indent="-285750">
              <a:buFont typeface="Arial" panose="020B0604020202020204" pitchFamily="34" charset="0"/>
              <a:buChar char="•"/>
            </a:pPr>
            <a:r>
              <a:rPr lang="en-US" dirty="0"/>
              <a:t>Analyze the spatiotemporal patterns of bike-sharing trips in New York City (Citi Bike).</a:t>
            </a:r>
          </a:p>
          <a:p>
            <a:pPr marL="742950" lvl="1" indent="-285750">
              <a:buFont typeface="Arial" panose="020B0604020202020204" pitchFamily="34" charset="0"/>
              <a:buChar char="•"/>
            </a:pPr>
            <a:r>
              <a:rPr lang="en-US" dirty="0"/>
              <a:t>Focus on understanding community clustering and travel behaviors.</a:t>
            </a:r>
          </a:p>
        </p:txBody>
      </p:sp>
    </p:spTree>
    <p:extLst>
      <p:ext uri="{BB962C8B-B14F-4D97-AF65-F5344CB8AC3E}">
        <p14:creationId xmlns:p14="http://schemas.microsoft.com/office/powerpoint/2010/main" val="46595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01B23-8965-A317-97D0-BED5E9B85A3D}"/>
              </a:ext>
            </a:extLst>
          </p:cNvPr>
          <p:cNvSpPr>
            <a:spLocks noGrp="1"/>
          </p:cNvSpPr>
          <p:nvPr>
            <p:ph type="title"/>
          </p:nvPr>
        </p:nvSpPr>
        <p:spPr>
          <a:xfrm>
            <a:off x="6515100" y="774198"/>
            <a:ext cx="5257800" cy="829297"/>
          </a:xfrm>
        </p:spPr>
        <p:txBody>
          <a:bodyPr/>
          <a:lstStyle/>
          <a:p>
            <a:endParaRPr lang="en-US" dirty="0"/>
          </a:p>
        </p:txBody>
      </p:sp>
      <p:pic>
        <p:nvPicPr>
          <p:cNvPr id="9" name="Content Placeholder 8">
            <a:extLst>
              <a:ext uri="{FF2B5EF4-FFF2-40B4-BE49-F238E27FC236}">
                <a16:creationId xmlns:a16="http://schemas.microsoft.com/office/drawing/2014/main" id="{6034B762-514F-064F-B3E2-8ABC877B5989}"/>
              </a:ext>
            </a:extLst>
          </p:cNvPr>
          <p:cNvPicPr>
            <a:picLocks noGrp="1" noChangeAspect="1"/>
          </p:cNvPicPr>
          <p:nvPr>
            <p:ph idx="1"/>
          </p:nvPr>
        </p:nvPicPr>
        <p:blipFill>
          <a:blip r:embed="rId2"/>
          <a:stretch>
            <a:fillRect/>
          </a:stretch>
        </p:blipFill>
        <p:spPr>
          <a:xfrm>
            <a:off x="6096000" y="365126"/>
            <a:ext cx="5888054" cy="2519363"/>
          </a:xfrm>
        </p:spPr>
      </p:pic>
      <p:sp>
        <p:nvSpPr>
          <p:cNvPr id="5" name="TextBox 4">
            <a:extLst>
              <a:ext uri="{FF2B5EF4-FFF2-40B4-BE49-F238E27FC236}">
                <a16:creationId xmlns:a16="http://schemas.microsoft.com/office/drawing/2014/main" id="{388B2F6C-EF49-C3D5-A6DC-2E36258B0309}"/>
              </a:ext>
            </a:extLst>
          </p:cNvPr>
          <p:cNvSpPr txBox="1"/>
          <p:nvPr/>
        </p:nvSpPr>
        <p:spPr>
          <a:xfrm>
            <a:off x="838201" y="365126"/>
            <a:ext cx="5257800" cy="3139321"/>
          </a:xfrm>
          <a:prstGeom prst="rect">
            <a:avLst/>
          </a:prstGeom>
          <a:noFill/>
        </p:spPr>
        <p:txBody>
          <a:bodyPr wrap="square">
            <a:spAutoFit/>
          </a:bodyPr>
          <a:lstStyle/>
          <a:p>
            <a:r>
              <a:rPr lang="en-US" b="1" dirty="0"/>
              <a:t>Research Data</a:t>
            </a:r>
          </a:p>
          <a:p>
            <a:pPr>
              <a:buFont typeface="Arial" panose="020B0604020202020204" pitchFamily="34" charset="0"/>
              <a:buChar char="•"/>
            </a:pPr>
            <a:r>
              <a:rPr lang="en-US" b="1" dirty="0"/>
              <a:t>Study Area</a:t>
            </a:r>
            <a:r>
              <a:rPr lang="en-US" dirty="0"/>
              <a:t>: New York City (Citi Bike usage data for 2023)</a:t>
            </a:r>
          </a:p>
          <a:p>
            <a:pPr>
              <a:buFont typeface="Arial" panose="020B0604020202020204" pitchFamily="34" charset="0"/>
              <a:buChar char="•"/>
            </a:pPr>
            <a:r>
              <a:rPr lang="en-US" b="1" dirty="0"/>
              <a:t>Key Data</a:t>
            </a:r>
            <a:r>
              <a:rPr lang="en-US" dirty="0"/>
              <a:t>:</a:t>
            </a:r>
          </a:p>
          <a:p>
            <a:pPr marL="742950" lvl="1" indent="-285750">
              <a:buFont typeface="Arial" panose="020B0604020202020204" pitchFamily="34" charset="0"/>
              <a:buChar char="•"/>
            </a:pPr>
            <a:r>
              <a:rPr lang="en-US" dirty="0"/>
              <a:t>GPS data from Citi Bike.</a:t>
            </a:r>
          </a:p>
          <a:p>
            <a:pPr marL="742950" lvl="1" indent="-285750">
              <a:buFont typeface="Arial" panose="020B0604020202020204" pitchFamily="34" charset="0"/>
              <a:buChar char="•"/>
            </a:pPr>
            <a:r>
              <a:rPr lang="en-US" dirty="0"/>
              <a:t>Zoning data from the NYC Open Data website.</a:t>
            </a:r>
          </a:p>
          <a:p>
            <a:pPr marL="742950" lvl="1" indent="-285750">
              <a:buFont typeface="Arial" panose="020B0604020202020204" pitchFamily="34" charset="0"/>
              <a:buChar char="•"/>
            </a:pPr>
            <a:r>
              <a:rPr lang="en-US" dirty="0"/>
              <a:t>Information on start/end stations, trip times, and duration.</a:t>
            </a:r>
          </a:p>
          <a:p>
            <a:pPr>
              <a:buFont typeface="Arial" panose="020B0604020202020204" pitchFamily="34" charset="0"/>
              <a:buChar char="•"/>
            </a:pPr>
            <a:r>
              <a:rPr lang="en-US" b="1" dirty="0"/>
              <a:t>Core Focus Area</a:t>
            </a:r>
            <a:r>
              <a:rPr lang="en-US" dirty="0"/>
              <a:t>: </a:t>
            </a:r>
            <a:r>
              <a:rPr lang="en-US" b="1" dirty="0"/>
              <a:t>Manhattan</a:t>
            </a:r>
            <a:r>
              <a:rPr lang="en-US" dirty="0"/>
              <a:t>, the primary area for bike-sharing usage.</a:t>
            </a:r>
          </a:p>
        </p:txBody>
      </p:sp>
      <p:sp>
        <p:nvSpPr>
          <p:cNvPr id="7" name="TextBox 6">
            <a:extLst>
              <a:ext uri="{FF2B5EF4-FFF2-40B4-BE49-F238E27FC236}">
                <a16:creationId xmlns:a16="http://schemas.microsoft.com/office/drawing/2014/main" id="{DB6C81FC-10BF-82DF-8375-A2DBE970E370}"/>
              </a:ext>
            </a:extLst>
          </p:cNvPr>
          <p:cNvSpPr txBox="1"/>
          <p:nvPr/>
        </p:nvSpPr>
        <p:spPr>
          <a:xfrm>
            <a:off x="838201" y="3806565"/>
            <a:ext cx="9365974" cy="2585323"/>
          </a:xfrm>
          <a:prstGeom prst="rect">
            <a:avLst/>
          </a:prstGeom>
          <a:noFill/>
        </p:spPr>
        <p:txBody>
          <a:bodyPr wrap="square">
            <a:spAutoFit/>
          </a:bodyPr>
          <a:lstStyle/>
          <a:p>
            <a:r>
              <a:rPr lang="en-US" b="1" dirty="0"/>
              <a:t>Methods Used</a:t>
            </a:r>
          </a:p>
          <a:p>
            <a:pPr>
              <a:buFont typeface="Arial" panose="020B0604020202020204" pitchFamily="34" charset="0"/>
              <a:buChar char="•"/>
            </a:pPr>
            <a:r>
              <a:rPr lang="en-US" b="1" dirty="0"/>
              <a:t>Kernel Density Estimation</a:t>
            </a:r>
            <a:r>
              <a:rPr lang="en-US" dirty="0"/>
              <a:t>:</a:t>
            </a:r>
          </a:p>
          <a:p>
            <a:pPr marL="742950" lvl="1" indent="-285750">
              <a:buFont typeface="Arial" panose="020B0604020202020204" pitchFamily="34" charset="0"/>
              <a:buChar char="•"/>
            </a:pPr>
            <a:r>
              <a:rPr lang="en-US" dirty="0"/>
              <a:t>Used to calculate the density of bike-sharing origins and destinations.</a:t>
            </a:r>
          </a:p>
          <a:p>
            <a:pPr marL="742950" lvl="1" indent="-285750">
              <a:buFont typeface="Arial" panose="020B0604020202020204" pitchFamily="34" charset="0"/>
              <a:buChar char="•"/>
            </a:pPr>
            <a:r>
              <a:rPr lang="en-US" dirty="0"/>
              <a:t>Helps identify high and low usage areas.</a:t>
            </a:r>
          </a:p>
          <a:p>
            <a:pPr>
              <a:buFont typeface="Arial" panose="020B0604020202020204" pitchFamily="34" charset="0"/>
              <a:buChar char="•"/>
            </a:pPr>
            <a:r>
              <a:rPr lang="en-US" b="1" dirty="0"/>
              <a:t>Complex Network Theory</a:t>
            </a:r>
            <a:r>
              <a:rPr lang="en-US" dirty="0"/>
              <a:t>:</a:t>
            </a:r>
          </a:p>
          <a:p>
            <a:pPr marL="742950" lvl="1" indent="-285750">
              <a:buFont typeface="Arial" panose="020B0604020202020204" pitchFamily="34" charset="0"/>
              <a:buChar char="•"/>
            </a:pPr>
            <a:r>
              <a:rPr lang="en-US" dirty="0"/>
              <a:t>Modeling bike-sharing stations as a network of nodes and edges.</a:t>
            </a:r>
          </a:p>
          <a:p>
            <a:pPr marL="742950" lvl="1" indent="-285750">
              <a:buFont typeface="Arial" panose="020B0604020202020204" pitchFamily="34" charset="0"/>
              <a:buChar char="•"/>
            </a:pPr>
            <a:r>
              <a:rPr lang="en-US" b="1" dirty="0"/>
              <a:t>Node Strength</a:t>
            </a:r>
            <a:r>
              <a:rPr lang="en-US" dirty="0"/>
              <a:t>: Measures the importance of each station in the network.</a:t>
            </a:r>
          </a:p>
          <a:p>
            <a:pPr marL="742950" lvl="1" indent="-285750">
              <a:buFont typeface="Arial" panose="020B0604020202020204" pitchFamily="34" charset="0"/>
              <a:buChar char="•"/>
            </a:pPr>
            <a:r>
              <a:rPr lang="en-US" b="1" dirty="0"/>
              <a:t>Community Detection</a:t>
            </a:r>
            <a:r>
              <a:rPr lang="en-US" dirty="0"/>
              <a:t>: Identifying clusters of stations with strong internal connectivity (using the Louvain algorithm).</a:t>
            </a:r>
          </a:p>
        </p:txBody>
      </p:sp>
    </p:spTree>
    <p:extLst>
      <p:ext uri="{BB962C8B-B14F-4D97-AF65-F5344CB8AC3E}">
        <p14:creationId xmlns:p14="http://schemas.microsoft.com/office/powerpoint/2010/main" val="295646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CE3C4-5B84-F563-E2A8-D92B4FF8DA0E}"/>
              </a:ext>
            </a:extLst>
          </p:cNvPr>
          <p:cNvSpPr>
            <a:spLocks noGrp="1"/>
          </p:cNvSpPr>
          <p:nvPr>
            <p:ph type="title"/>
          </p:nvPr>
        </p:nvSpPr>
        <p:spPr>
          <a:xfrm>
            <a:off x="5576936" y="0"/>
            <a:ext cx="5754896" cy="1667569"/>
          </a:xfrm>
        </p:spPr>
        <p:txBody>
          <a:bodyPr anchor="b">
            <a:normAutofit/>
          </a:bodyPr>
          <a:lstStyle/>
          <a:p>
            <a:r>
              <a:rPr lang="en-US" sz="3700" b="1" dirty="0"/>
              <a:t>Kernel Density Estimation</a:t>
            </a:r>
            <a:r>
              <a:rPr lang="en-US" sz="3700" dirty="0"/>
              <a:t>:</a:t>
            </a:r>
            <a:br>
              <a:rPr lang="en-US" sz="3700" dirty="0"/>
            </a:br>
            <a:endParaRPr lang="en-US" sz="3700" dirty="0"/>
          </a:p>
        </p:txBody>
      </p:sp>
      <p:pic>
        <p:nvPicPr>
          <p:cNvPr id="5" name="Picture 4" descr="A collage of maps of the sea&#10;&#10;AI-generated content may be incorrect.">
            <a:extLst>
              <a:ext uri="{FF2B5EF4-FFF2-40B4-BE49-F238E27FC236}">
                <a16:creationId xmlns:a16="http://schemas.microsoft.com/office/drawing/2014/main" id="{BBA529A6-C6D0-F34B-2726-32721799D428}"/>
              </a:ext>
            </a:extLst>
          </p:cNvPr>
          <p:cNvPicPr>
            <a:picLocks noChangeAspect="1"/>
          </p:cNvPicPr>
          <p:nvPr/>
        </p:nvPicPr>
        <p:blipFill>
          <a:blip r:embed="rId2"/>
          <a:stretch>
            <a:fillRect/>
          </a:stretch>
        </p:blipFill>
        <p:spPr>
          <a:xfrm>
            <a:off x="860168" y="169300"/>
            <a:ext cx="3876165" cy="3220932"/>
          </a:xfrm>
          <a:prstGeom prst="rect">
            <a:avLst/>
          </a:prstGeom>
        </p:spPr>
      </p:pic>
      <p:sp>
        <p:nvSpPr>
          <p:cNvPr id="3" name="Content Placeholder 2">
            <a:extLst>
              <a:ext uri="{FF2B5EF4-FFF2-40B4-BE49-F238E27FC236}">
                <a16:creationId xmlns:a16="http://schemas.microsoft.com/office/drawing/2014/main" id="{563713B0-569A-521F-A22D-880F4A4EE4CC}"/>
              </a:ext>
            </a:extLst>
          </p:cNvPr>
          <p:cNvSpPr>
            <a:spLocks noGrp="1"/>
          </p:cNvSpPr>
          <p:nvPr>
            <p:ph idx="1"/>
          </p:nvPr>
        </p:nvSpPr>
        <p:spPr>
          <a:xfrm>
            <a:off x="5586718" y="1247384"/>
            <a:ext cx="5754896" cy="3810417"/>
          </a:xfrm>
        </p:spPr>
        <p:txBody>
          <a:bodyPr anchor="t">
            <a:normAutofit lnSpcReduction="10000"/>
          </a:bodyPr>
          <a:lstStyle/>
          <a:p>
            <a:r>
              <a:rPr lang="en-US" sz="1400" dirty="0"/>
              <a:t>This is a statistical method used to estimate the density of spatial point data (in this case, the locations where bike rides start and end). It calculates the point density by considering each point (bike ride origin or destination) as a contributing factor within the influence range of a kernel function.</a:t>
            </a:r>
          </a:p>
          <a:p>
            <a:r>
              <a:rPr lang="en-US" sz="1400" b="1" dirty="0"/>
              <a:t>Key Points:</a:t>
            </a:r>
          </a:p>
          <a:p>
            <a:pPr lvl="1"/>
            <a:r>
              <a:rPr lang="en-US" sz="1400" b="1" dirty="0"/>
              <a:t>Kernel Function</a:t>
            </a:r>
            <a:r>
              <a:rPr lang="en-US" sz="1400" dirty="0"/>
              <a:t>: A function that assigns weights to each data point. Common kernels include Gaussian and uniform kernels.</a:t>
            </a:r>
          </a:p>
          <a:p>
            <a:pPr lvl="1"/>
            <a:r>
              <a:rPr lang="en-US" sz="1400" b="1" dirty="0"/>
              <a:t>Bandwidth Parameter (h)</a:t>
            </a:r>
            <a:r>
              <a:rPr lang="en-US" sz="1400" dirty="0"/>
              <a:t>: This controls how far the kernel function spreads from the point. A larger bandwidth results in smoother estimates, while a smaller bandwidth gives more localized estimates.</a:t>
            </a:r>
          </a:p>
          <a:p>
            <a:pPr lvl="1"/>
            <a:r>
              <a:rPr lang="en-US" sz="1400" b="1" dirty="0"/>
              <a:t>Density Estimate (f(x))</a:t>
            </a:r>
            <a:r>
              <a:rPr lang="en-US" sz="1400" dirty="0"/>
              <a:t>: This is the weighted sum of all points, with each point contributing to the density based on its proximity to a given location.</a:t>
            </a:r>
          </a:p>
          <a:p>
            <a:r>
              <a:rPr lang="en-US" sz="1400" dirty="0"/>
              <a:t>The kernel density method is helpful for visualizing areas with high or low bike-sharing usage, and the density hot spots typically show areas with high activity, such as tourist destinations, business centers, and transportation hubs.</a:t>
            </a:r>
          </a:p>
          <a:p>
            <a:endParaRPr lang="en-US" sz="1100" dirty="0"/>
          </a:p>
        </p:txBody>
      </p:sp>
      <p:sp>
        <p:nvSpPr>
          <p:cNvPr id="17" name="Rectangle 1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395EFB-F505-5F2B-E8FC-0127821EB630}"/>
              </a:ext>
            </a:extLst>
          </p:cNvPr>
          <p:cNvSpPr txBox="1"/>
          <p:nvPr/>
        </p:nvSpPr>
        <p:spPr>
          <a:xfrm>
            <a:off x="2546414" y="5813705"/>
            <a:ext cx="6100174" cy="369332"/>
          </a:xfrm>
          <a:prstGeom prst="rect">
            <a:avLst/>
          </a:prstGeom>
          <a:noFill/>
        </p:spPr>
        <p:txBody>
          <a:bodyPr wrap="square">
            <a:spAutoFit/>
          </a:bodyPr>
          <a:lstStyle/>
          <a:p>
            <a:r>
              <a:rPr lang="en-US" dirty="0"/>
              <a:t>Helps visualize where bike-sharing activity is concentrated</a:t>
            </a:r>
          </a:p>
        </p:txBody>
      </p:sp>
      <p:pic>
        <p:nvPicPr>
          <p:cNvPr id="9" name="Picture 8" descr="A math equations and formulas&#10;&#10;AI-generated content may be incorrect.">
            <a:extLst>
              <a:ext uri="{FF2B5EF4-FFF2-40B4-BE49-F238E27FC236}">
                <a16:creationId xmlns:a16="http://schemas.microsoft.com/office/drawing/2014/main" id="{47F64AA7-B0A4-F7D3-DC48-E16B53F21AB9}"/>
              </a:ext>
            </a:extLst>
          </p:cNvPr>
          <p:cNvPicPr>
            <a:picLocks noChangeAspect="1"/>
          </p:cNvPicPr>
          <p:nvPr/>
        </p:nvPicPr>
        <p:blipFill>
          <a:blip r:embed="rId3"/>
          <a:stretch>
            <a:fillRect/>
          </a:stretch>
        </p:blipFill>
        <p:spPr>
          <a:xfrm>
            <a:off x="491101" y="3390232"/>
            <a:ext cx="5105400" cy="2451100"/>
          </a:xfrm>
          <a:prstGeom prst="rect">
            <a:avLst/>
          </a:prstGeom>
        </p:spPr>
      </p:pic>
    </p:spTree>
    <p:extLst>
      <p:ext uri="{BB962C8B-B14F-4D97-AF65-F5344CB8AC3E}">
        <p14:creationId xmlns:p14="http://schemas.microsoft.com/office/powerpoint/2010/main" val="168453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A734-EE30-03F1-2CE6-A3E56FFFAB07}"/>
              </a:ext>
            </a:extLst>
          </p:cNvPr>
          <p:cNvSpPr>
            <a:spLocks noGrp="1"/>
          </p:cNvSpPr>
          <p:nvPr>
            <p:ph type="title"/>
          </p:nvPr>
        </p:nvSpPr>
        <p:spPr>
          <a:xfrm>
            <a:off x="612732" y="177234"/>
            <a:ext cx="10515600" cy="1325563"/>
          </a:xfrm>
        </p:spPr>
        <p:txBody>
          <a:bodyPr/>
          <a:lstStyle/>
          <a:p>
            <a:r>
              <a:rPr lang="en-US" b="1" dirty="0"/>
              <a:t>Complex Network Theory</a:t>
            </a:r>
            <a:r>
              <a:rPr lang="en-US" dirty="0"/>
              <a:t>:</a:t>
            </a:r>
            <a:br>
              <a:rPr lang="en-US" dirty="0"/>
            </a:br>
            <a:endParaRPr lang="en-US" dirty="0"/>
          </a:p>
        </p:txBody>
      </p:sp>
      <p:pic>
        <p:nvPicPr>
          <p:cNvPr id="7" name="Content Placeholder 6" descr="A white paper with black text and black text&#10;&#10;AI-generated content may be incorrect.">
            <a:extLst>
              <a:ext uri="{FF2B5EF4-FFF2-40B4-BE49-F238E27FC236}">
                <a16:creationId xmlns:a16="http://schemas.microsoft.com/office/drawing/2014/main" id="{865F157F-0954-DA98-FC52-1DA4B6CB2701}"/>
              </a:ext>
            </a:extLst>
          </p:cNvPr>
          <p:cNvPicPr>
            <a:picLocks noGrp="1" noChangeAspect="1"/>
          </p:cNvPicPr>
          <p:nvPr>
            <p:ph idx="1"/>
          </p:nvPr>
        </p:nvPicPr>
        <p:blipFill>
          <a:blip r:embed="rId2"/>
          <a:stretch>
            <a:fillRect/>
          </a:stretch>
        </p:blipFill>
        <p:spPr>
          <a:xfrm>
            <a:off x="838201" y="1779493"/>
            <a:ext cx="4172210" cy="1824318"/>
          </a:xfrm>
        </p:spPr>
      </p:pic>
      <p:sp>
        <p:nvSpPr>
          <p:cNvPr id="5" name="TextBox 4">
            <a:extLst>
              <a:ext uri="{FF2B5EF4-FFF2-40B4-BE49-F238E27FC236}">
                <a16:creationId xmlns:a16="http://schemas.microsoft.com/office/drawing/2014/main" id="{7CA6D5D7-C149-2158-73AA-92807F6A6D0B}"/>
              </a:ext>
            </a:extLst>
          </p:cNvPr>
          <p:cNvSpPr txBox="1"/>
          <p:nvPr/>
        </p:nvSpPr>
        <p:spPr>
          <a:xfrm>
            <a:off x="838201" y="840015"/>
            <a:ext cx="8268222" cy="738664"/>
          </a:xfrm>
          <a:prstGeom prst="rect">
            <a:avLst/>
          </a:prstGeom>
          <a:noFill/>
        </p:spPr>
        <p:txBody>
          <a:bodyPr wrap="square">
            <a:spAutoFit/>
          </a:bodyPr>
          <a:lstStyle/>
          <a:p>
            <a:r>
              <a:rPr lang="en-US" sz="1400" dirty="0"/>
              <a:t>In the </a:t>
            </a:r>
            <a:r>
              <a:rPr lang="en-US" sz="1400" b="1" dirty="0"/>
              <a:t>complex network</a:t>
            </a:r>
            <a:r>
              <a:rPr lang="en-US" sz="1400" dirty="0"/>
              <a:t> method, we are analyzing the travel patterns by treating locations (stations) as nodes and bike trips as edges. The key calculations are related to </a:t>
            </a:r>
            <a:r>
              <a:rPr lang="en-US" sz="1400" b="1" dirty="0"/>
              <a:t>node strength</a:t>
            </a:r>
            <a:r>
              <a:rPr lang="en-US" sz="1400" dirty="0"/>
              <a:t>, </a:t>
            </a:r>
            <a:r>
              <a:rPr lang="en-US" sz="1400" b="1" dirty="0"/>
              <a:t>degree centrality</a:t>
            </a:r>
            <a:r>
              <a:rPr lang="en-US" sz="1400" dirty="0"/>
              <a:t>, and </a:t>
            </a:r>
            <a:r>
              <a:rPr lang="en-US" sz="1400" b="1" dirty="0"/>
              <a:t>community detection</a:t>
            </a:r>
            <a:r>
              <a:rPr lang="en-US" sz="1400" dirty="0"/>
              <a:t>.</a:t>
            </a:r>
          </a:p>
        </p:txBody>
      </p:sp>
      <p:pic>
        <p:nvPicPr>
          <p:cNvPr id="9" name="Picture 8" descr="A white text with black text&#10;&#10;AI-generated content may be incorrect.">
            <a:extLst>
              <a:ext uri="{FF2B5EF4-FFF2-40B4-BE49-F238E27FC236}">
                <a16:creationId xmlns:a16="http://schemas.microsoft.com/office/drawing/2014/main" id="{387A77C0-D2A8-999D-8D7A-83C7E27A632F}"/>
              </a:ext>
            </a:extLst>
          </p:cNvPr>
          <p:cNvPicPr>
            <a:picLocks noChangeAspect="1"/>
          </p:cNvPicPr>
          <p:nvPr/>
        </p:nvPicPr>
        <p:blipFill>
          <a:blip r:embed="rId3"/>
          <a:stretch>
            <a:fillRect/>
          </a:stretch>
        </p:blipFill>
        <p:spPr>
          <a:xfrm>
            <a:off x="5660813" y="1604682"/>
            <a:ext cx="4533900" cy="1824318"/>
          </a:xfrm>
          <a:prstGeom prst="rect">
            <a:avLst/>
          </a:prstGeom>
        </p:spPr>
      </p:pic>
      <p:pic>
        <p:nvPicPr>
          <p:cNvPr id="13" name="Picture 12" descr="A map of a large area&#10;&#10;AI-generated content may be incorrect.">
            <a:extLst>
              <a:ext uri="{FF2B5EF4-FFF2-40B4-BE49-F238E27FC236}">
                <a16:creationId xmlns:a16="http://schemas.microsoft.com/office/drawing/2014/main" id="{D854CD5A-6466-6646-4337-BC34D34D3DA6}"/>
              </a:ext>
            </a:extLst>
          </p:cNvPr>
          <p:cNvPicPr>
            <a:picLocks noChangeAspect="1"/>
          </p:cNvPicPr>
          <p:nvPr/>
        </p:nvPicPr>
        <p:blipFill>
          <a:blip r:embed="rId4"/>
          <a:stretch>
            <a:fillRect/>
          </a:stretch>
        </p:blipFill>
        <p:spPr>
          <a:xfrm>
            <a:off x="1538307" y="3603810"/>
            <a:ext cx="3073400" cy="3171867"/>
          </a:xfrm>
          <a:prstGeom prst="rect">
            <a:avLst/>
          </a:prstGeom>
        </p:spPr>
      </p:pic>
      <p:pic>
        <p:nvPicPr>
          <p:cNvPr id="17" name="Picture 16" descr="A diagram of a map with different colored dots&#10;&#10;AI-generated content may be incorrect.">
            <a:extLst>
              <a:ext uri="{FF2B5EF4-FFF2-40B4-BE49-F238E27FC236}">
                <a16:creationId xmlns:a16="http://schemas.microsoft.com/office/drawing/2014/main" id="{B05BD9AB-6B3A-BA6A-EEF2-A9E6CDA5E8DD}"/>
              </a:ext>
            </a:extLst>
          </p:cNvPr>
          <p:cNvPicPr>
            <a:picLocks noChangeAspect="1"/>
          </p:cNvPicPr>
          <p:nvPr/>
        </p:nvPicPr>
        <p:blipFill>
          <a:blip r:embed="rId5"/>
          <a:stretch>
            <a:fillRect/>
          </a:stretch>
        </p:blipFill>
        <p:spPr>
          <a:xfrm>
            <a:off x="5522652" y="3604283"/>
            <a:ext cx="2220811" cy="3253718"/>
          </a:xfrm>
          <a:prstGeom prst="rect">
            <a:avLst/>
          </a:prstGeom>
        </p:spPr>
      </p:pic>
      <p:pic>
        <p:nvPicPr>
          <p:cNvPr id="19" name="Picture 18" descr="A screenshot of a graph&#10;&#10;AI-generated content may be incorrect.">
            <a:extLst>
              <a:ext uri="{FF2B5EF4-FFF2-40B4-BE49-F238E27FC236}">
                <a16:creationId xmlns:a16="http://schemas.microsoft.com/office/drawing/2014/main" id="{4EE26C45-E328-DE28-CA10-CBC07D46F5FD}"/>
              </a:ext>
            </a:extLst>
          </p:cNvPr>
          <p:cNvPicPr>
            <a:picLocks noChangeAspect="1"/>
          </p:cNvPicPr>
          <p:nvPr/>
        </p:nvPicPr>
        <p:blipFill>
          <a:blip r:embed="rId6"/>
          <a:stretch>
            <a:fillRect/>
          </a:stretch>
        </p:blipFill>
        <p:spPr>
          <a:xfrm>
            <a:off x="7743463" y="3530885"/>
            <a:ext cx="2615879" cy="3327115"/>
          </a:xfrm>
          <a:prstGeom prst="rect">
            <a:avLst/>
          </a:prstGeom>
        </p:spPr>
      </p:pic>
    </p:spTree>
    <p:extLst>
      <p:ext uri="{BB962C8B-B14F-4D97-AF65-F5344CB8AC3E}">
        <p14:creationId xmlns:p14="http://schemas.microsoft.com/office/powerpoint/2010/main" val="343266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7F48-1143-2F33-3890-46935B2E52DE}"/>
              </a:ext>
            </a:extLst>
          </p:cNvPr>
          <p:cNvSpPr>
            <a:spLocks noGrp="1"/>
          </p:cNvSpPr>
          <p:nvPr>
            <p:ph type="title"/>
          </p:nvPr>
        </p:nvSpPr>
        <p:spPr/>
        <p:txBody>
          <a:bodyPr/>
          <a:lstStyle/>
          <a:p>
            <a:endParaRPr lang="en-US" dirty="0"/>
          </a:p>
        </p:txBody>
      </p:sp>
      <p:pic>
        <p:nvPicPr>
          <p:cNvPr id="6" name="Content Placeholder 5" descr="A map of the country&#10;&#10;AI-generated content may be incorrect.">
            <a:extLst>
              <a:ext uri="{FF2B5EF4-FFF2-40B4-BE49-F238E27FC236}">
                <a16:creationId xmlns:a16="http://schemas.microsoft.com/office/drawing/2014/main" id="{A46C2402-41F6-F001-950D-DA5562A8D718}"/>
              </a:ext>
            </a:extLst>
          </p:cNvPr>
          <p:cNvPicPr>
            <a:picLocks noGrp="1" noChangeAspect="1"/>
          </p:cNvPicPr>
          <p:nvPr>
            <p:ph idx="1"/>
          </p:nvPr>
        </p:nvPicPr>
        <p:blipFill>
          <a:blip r:embed="rId2"/>
          <a:stretch>
            <a:fillRect/>
          </a:stretch>
        </p:blipFill>
        <p:spPr>
          <a:xfrm>
            <a:off x="8468804" y="1351064"/>
            <a:ext cx="2884996" cy="4351338"/>
          </a:xfrm>
        </p:spPr>
      </p:pic>
      <p:pic>
        <p:nvPicPr>
          <p:cNvPr id="4" name="Picture 3" descr="A white text with black text&#10;&#10;AI-generated content may be incorrect.">
            <a:extLst>
              <a:ext uri="{FF2B5EF4-FFF2-40B4-BE49-F238E27FC236}">
                <a16:creationId xmlns:a16="http://schemas.microsoft.com/office/drawing/2014/main" id="{0071557C-01E4-FC10-9C54-7C96A0846456}"/>
              </a:ext>
            </a:extLst>
          </p:cNvPr>
          <p:cNvPicPr>
            <a:picLocks noChangeAspect="1"/>
          </p:cNvPicPr>
          <p:nvPr/>
        </p:nvPicPr>
        <p:blipFill>
          <a:blip r:embed="rId3"/>
          <a:stretch>
            <a:fillRect/>
          </a:stretch>
        </p:blipFill>
        <p:spPr>
          <a:xfrm>
            <a:off x="606706" y="1544380"/>
            <a:ext cx="7217780" cy="3964706"/>
          </a:xfrm>
          <a:prstGeom prst="rect">
            <a:avLst/>
          </a:prstGeom>
        </p:spPr>
      </p:pic>
    </p:spTree>
    <p:extLst>
      <p:ext uri="{BB962C8B-B14F-4D97-AF65-F5344CB8AC3E}">
        <p14:creationId xmlns:p14="http://schemas.microsoft.com/office/powerpoint/2010/main" val="122905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B8D3-8FCF-F8B7-B5AA-53C15B5C5E5C}"/>
              </a:ext>
            </a:extLst>
          </p:cNvPr>
          <p:cNvSpPr>
            <a:spLocks noGrp="1"/>
          </p:cNvSpPr>
          <p:nvPr>
            <p:ph type="title"/>
          </p:nvPr>
        </p:nvSpPr>
        <p:spPr>
          <a:xfrm flipH="1">
            <a:off x="11353799" y="681037"/>
            <a:ext cx="45719" cy="1009651"/>
          </a:xfrm>
        </p:spPr>
        <p:txBody>
          <a:bodyPr/>
          <a:lstStyle/>
          <a:p>
            <a:endParaRPr lang="en-US" dirty="0"/>
          </a:p>
        </p:txBody>
      </p:sp>
      <p:sp>
        <p:nvSpPr>
          <p:cNvPr id="3" name="Content Placeholder 2">
            <a:extLst>
              <a:ext uri="{FF2B5EF4-FFF2-40B4-BE49-F238E27FC236}">
                <a16:creationId xmlns:a16="http://schemas.microsoft.com/office/drawing/2014/main" id="{487675AA-3D95-8C20-3C1E-1551C718A621}"/>
              </a:ext>
            </a:extLst>
          </p:cNvPr>
          <p:cNvSpPr>
            <a:spLocks noGrp="1"/>
          </p:cNvSpPr>
          <p:nvPr>
            <p:ph idx="1"/>
          </p:nvPr>
        </p:nvSpPr>
        <p:spPr>
          <a:xfrm>
            <a:off x="11201390" y="3428999"/>
            <a:ext cx="152409" cy="2747963"/>
          </a:xfrm>
        </p:spPr>
        <p:txBody>
          <a:bodyPr/>
          <a:lstStyle/>
          <a:p>
            <a:endParaRPr lang="en-US" dirty="0"/>
          </a:p>
        </p:txBody>
      </p:sp>
      <p:sp>
        <p:nvSpPr>
          <p:cNvPr id="5" name="TextBox 4">
            <a:extLst>
              <a:ext uri="{FF2B5EF4-FFF2-40B4-BE49-F238E27FC236}">
                <a16:creationId xmlns:a16="http://schemas.microsoft.com/office/drawing/2014/main" id="{80628CEB-2D16-9079-46B4-7656D28C1826}"/>
              </a:ext>
            </a:extLst>
          </p:cNvPr>
          <p:cNvSpPr txBox="1"/>
          <p:nvPr/>
        </p:nvSpPr>
        <p:spPr>
          <a:xfrm>
            <a:off x="838200" y="681037"/>
            <a:ext cx="7763423" cy="3416320"/>
          </a:xfrm>
          <a:prstGeom prst="rect">
            <a:avLst/>
          </a:prstGeom>
          <a:noFill/>
        </p:spPr>
        <p:txBody>
          <a:bodyPr wrap="square">
            <a:spAutoFit/>
          </a:bodyPr>
          <a:lstStyle/>
          <a:p>
            <a:r>
              <a:rPr lang="en-US" b="1" dirty="0"/>
              <a:t>Key Findings</a:t>
            </a:r>
          </a:p>
          <a:p>
            <a:pPr>
              <a:buFont typeface="Arial" panose="020B0604020202020204" pitchFamily="34" charset="0"/>
              <a:buChar char="•"/>
            </a:pPr>
            <a:r>
              <a:rPr lang="en-US" b="1" dirty="0"/>
              <a:t>Seasonality</a:t>
            </a:r>
            <a:r>
              <a:rPr lang="en-US" dirty="0"/>
              <a:t>:</a:t>
            </a:r>
          </a:p>
          <a:p>
            <a:pPr marL="742950" lvl="1" indent="-285750">
              <a:buFont typeface="Arial" panose="020B0604020202020204" pitchFamily="34" charset="0"/>
              <a:buChar char="•"/>
            </a:pPr>
            <a:r>
              <a:rPr lang="en-US" dirty="0"/>
              <a:t>Highest bike-sharing usage during </a:t>
            </a:r>
            <a:r>
              <a:rPr lang="en-US" b="1" dirty="0"/>
              <a:t>summer months</a:t>
            </a:r>
            <a:r>
              <a:rPr lang="en-US" dirty="0"/>
              <a:t>, especially </a:t>
            </a:r>
            <a:r>
              <a:rPr lang="en-US" b="1" dirty="0"/>
              <a:t>August</a:t>
            </a:r>
            <a:r>
              <a:rPr lang="en-US" dirty="0"/>
              <a:t>.</a:t>
            </a:r>
          </a:p>
          <a:p>
            <a:pPr marL="742950" lvl="1" indent="-285750">
              <a:buFont typeface="Arial" panose="020B0604020202020204" pitchFamily="34" charset="0"/>
              <a:buChar char="•"/>
            </a:pPr>
            <a:r>
              <a:rPr lang="en-US" dirty="0"/>
              <a:t>Peaks attributed to good weather and higher tourist activity.</a:t>
            </a:r>
          </a:p>
          <a:p>
            <a:pPr>
              <a:buFont typeface="Arial" panose="020B0604020202020204" pitchFamily="34" charset="0"/>
              <a:buChar char="•"/>
            </a:pPr>
            <a:r>
              <a:rPr lang="en-US" b="1" dirty="0"/>
              <a:t>High-Demand Areas</a:t>
            </a:r>
            <a:r>
              <a:rPr lang="en-US" dirty="0"/>
              <a:t>:</a:t>
            </a:r>
          </a:p>
          <a:p>
            <a:pPr marL="742950" lvl="1" indent="-285750">
              <a:buFont typeface="Arial" panose="020B0604020202020204" pitchFamily="34" charset="0"/>
              <a:buChar char="•"/>
            </a:pPr>
            <a:r>
              <a:rPr lang="en-US" dirty="0"/>
              <a:t>Core Manhattan areas: </a:t>
            </a:r>
            <a:r>
              <a:rPr lang="en-US" b="1" dirty="0"/>
              <a:t>Times Square</a:t>
            </a:r>
            <a:r>
              <a:rPr lang="en-US" dirty="0"/>
              <a:t>, </a:t>
            </a:r>
            <a:r>
              <a:rPr lang="en-US" b="1" dirty="0"/>
              <a:t>Financial District</a:t>
            </a:r>
            <a:r>
              <a:rPr lang="en-US" dirty="0"/>
              <a:t>, </a:t>
            </a:r>
            <a:r>
              <a:rPr lang="en-US" b="1" dirty="0"/>
              <a:t>Central Park</a:t>
            </a:r>
            <a:r>
              <a:rPr lang="en-US" dirty="0"/>
              <a:t>.</a:t>
            </a:r>
          </a:p>
          <a:p>
            <a:pPr marL="742950" lvl="1" indent="-285750">
              <a:buFont typeface="Arial" panose="020B0604020202020204" pitchFamily="34" charset="0"/>
              <a:buChar char="•"/>
            </a:pPr>
            <a:r>
              <a:rPr lang="en-US" dirty="0"/>
              <a:t>High bike-sharing usage due to commercial activity and tourism.</a:t>
            </a:r>
          </a:p>
          <a:p>
            <a:pPr>
              <a:buFont typeface="Arial" panose="020B0604020202020204" pitchFamily="34" charset="0"/>
              <a:buChar char="•"/>
            </a:pPr>
            <a:r>
              <a:rPr lang="en-US" b="1" dirty="0"/>
              <a:t>Community Clusters</a:t>
            </a:r>
            <a:r>
              <a:rPr lang="en-US" dirty="0"/>
              <a:t>:</a:t>
            </a:r>
          </a:p>
          <a:p>
            <a:pPr marL="742950" lvl="1" indent="-285750">
              <a:buFont typeface="Arial" panose="020B0604020202020204" pitchFamily="34" charset="0"/>
              <a:buChar char="•"/>
            </a:pPr>
            <a:r>
              <a:rPr lang="en-US" dirty="0"/>
              <a:t>Manhattan divided into several bike-sharing communities with distinct travel patterns.</a:t>
            </a:r>
          </a:p>
        </p:txBody>
      </p:sp>
    </p:spTree>
    <p:extLst>
      <p:ext uri="{BB962C8B-B14F-4D97-AF65-F5344CB8AC3E}">
        <p14:creationId xmlns:p14="http://schemas.microsoft.com/office/powerpoint/2010/main" val="405343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178D-7299-62D0-446D-AFB8C99622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AE5E86-B405-0E78-55E1-EBAB52BDC39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951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D3F8-628B-3E37-D4BC-A8978E8E59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1A750A-0FED-6B8E-B8E4-68290358F9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4341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TotalTime>
  <Words>540</Words>
  <Application>Microsoft Macintosh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Modeling and Analyzing the Spatiotemporal Travel Patterns of Bike Sharing: A Case Study of Citi Bike in New York</vt:lpstr>
      <vt:lpstr>PowerPoint Presentation</vt:lpstr>
      <vt:lpstr>PowerPoint Presentation</vt:lpstr>
      <vt:lpstr>Kernel Density Estimation: </vt:lpstr>
      <vt:lpstr>Complex Network Theory: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Sai Vardhan Bora [student]</dc:creator>
  <cp:lastModifiedBy>Venkata Sai Vardhan Bora [student]</cp:lastModifiedBy>
  <cp:revision>1</cp:revision>
  <dcterms:created xsi:type="dcterms:W3CDTF">2025-02-11T22:00:06Z</dcterms:created>
  <dcterms:modified xsi:type="dcterms:W3CDTF">2025-02-11T22:42:08Z</dcterms:modified>
</cp:coreProperties>
</file>