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65"/>
    <p:restoredTop sz="94712"/>
  </p:normalViewPr>
  <p:slideViewPr>
    <p:cSldViewPr snapToGrid="0">
      <p:cViewPr varScale="1">
        <p:scale>
          <a:sx n="71" d="100"/>
          <a:sy n="71" d="100"/>
        </p:scale>
        <p:origin x="17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4" Type="http://schemas.openxmlformats.org/officeDocument/2006/relationships/image" Target="../media/image52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55.png"/><Relationship Id="rId7" Type="http://schemas.openxmlformats.org/officeDocument/2006/relationships/image" Target="../media/image40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svg"/><Relationship Id="rId1" Type="http://schemas.openxmlformats.org/officeDocument/2006/relationships/image" Target="../media/image10.png"/><Relationship Id="rId6" Type="http://schemas.openxmlformats.org/officeDocument/2006/relationships/image" Target="../media/image18.svg"/><Relationship Id="rId5" Type="http://schemas.openxmlformats.org/officeDocument/2006/relationships/image" Target="../media/image8.png"/><Relationship Id="rId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4" Type="http://schemas.openxmlformats.org/officeDocument/2006/relationships/image" Target="../media/image52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55.png"/><Relationship Id="rId7" Type="http://schemas.openxmlformats.org/officeDocument/2006/relationships/image" Target="../media/image40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svg"/><Relationship Id="rId1" Type="http://schemas.openxmlformats.org/officeDocument/2006/relationships/image" Target="../media/image10.png"/><Relationship Id="rId6" Type="http://schemas.openxmlformats.org/officeDocument/2006/relationships/image" Target="../media/image18.svg"/><Relationship Id="rId5" Type="http://schemas.openxmlformats.org/officeDocument/2006/relationships/image" Target="../media/image8.png"/><Relationship Id="rId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8069F4-B13B-4E55-9436-010E6DD5673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A1B69B-9997-49DA-986D-4047BA5815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Goal:</a:t>
          </a:r>
          <a:r>
            <a:rPr lang="en-US"/>
            <a:t> Predict daily Citi Bike usage at the </a:t>
          </a:r>
          <a:r>
            <a:rPr lang="en-US" b="1"/>
            <a:t>station level</a:t>
          </a:r>
          <a:endParaRPr lang="en-US"/>
        </a:p>
      </dgm:t>
    </dgm:pt>
    <dgm:pt modelId="{F811E18F-379B-4F49-BBE5-1A0AB9FD7FEC}" type="parTrans" cxnId="{D7C3A63D-32FA-4AC9-9264-FDFC9AE03743}">
      <dgm:prSet/>
      <dgm:spPr/>
      <dgm:t>
        <a:bodyPr/>
        <a:lstStyle/>
        <a:p>
          <a:endParaRPr lang="en-US"/>
        </a:p>
      </dgm:t>
    </dgm:pt>
    <dgm:pt modelId="{37825211-F70E-430C-97BA-A89EF29DFC3B}" type="sibTrans" cxnId="{D7C3A63D-32FA-4AC9-9264-FDFC9AE03743}">
      <dgm:prSet/>
      <dgm:spPr/>
      <dgm:t>
        <a:bodyPr/>
        <a:lstStyle/>
        <a:p>
          <a:endParaRPr lang="en-US"/>
        </a:p>
      </dgm:t>
    </dgm:pt>
    <dgm:pt modelId="{45F11068-FB8A-474D-B847-98C490E989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Focus Areas:</a:t>
          </a:r>
          <a:br>
            <a:rPr lang="en-US"/>
          </a:br>
          <a:r>
            <a:rPr lang="en-US"/>
            <a:t>→ How </a:t>
          </a:r>
          <a:r>
            <a:rPr lang="en-US" b="1"/>
            <a:t>urban features</a:t>
          </a:r>
          <a:r>
            <a:rPr lang="en-US"/>
            <a:t> (like parks, transit)</a:t>
          </a:r>
          <a:br>
            <a:rPr lang="en-US"/>
          </a:br>
          <a:r>
            <a:rPr lang="en-US"/>
            <a:t>→ </a:t>
          </a:r>
          <a:r>
            <a:rPr lang="en-US" b="1"/>
            <a:t>Weather patterns</a:t>
          </a:r>
          <a:r>
            <a:rPr lang="en-US"/>
            <a:t> (temperature, weekends)</a:t>
          </a:r>
          <a:br>
            <a:rPr lang="en-US"/>
          </a:br>
          <a:r>
            <a:rPr lang="en-US"/>
            <a:t>→ And </a:t>
          </a:r>
          <a:r>
            <a:rPr lang="en-US" b="1"/>
            <a:t>congestion pricing</a:t>
          </a:r>
          <a:r>
            <a:rPr lang="en-US"/>
            <a:t> affect bike demand</a:t>
          </a:r>
        </a:p>
      </dgm:t>
    </dgm:pt>
    <dgm:pt modelId="{6AAC2D02-FC87-4D32-B066-4DD2EA71B4FB}" type="parTrans" cxnId="{12B7C90F-0B3A-4A6F-AAA4-C34D91FB42BB}">
      <dgm:prSet/>
      <dgm:spPr/>
      <dgm:t>
        <a:bodyPr/>
        <a:lstStyle/>
        <a:p>
          <a:endParaRPr lang="en-US"/>
        </a:p>
      </dgm:t>
    </dgm:pt>
    <dgm:pt modelId="{410C3580-F01E-4D41-A2DA-6FA686243259}" type="sibTrans" cxnId="{12B7C90F-0B3A-4A6F-AAA4-C34D91FB42BB}">
      <dgm:prSet/>
      <dgm:spPr/>
      <dgm:t>
        <a:bodyPr/>
        <a:lstStyle/>
        <a:p>
          <a:endParaRPr lang="en-US"/>
        </a:p>
      </dgm:t>
    </dgm:pt>
    <dgm:pt modelId="{7BBF4399-546A-4126-8D8B-5A272E0C5D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Our Approach:</a:t>
          </a:r>
          <a:br>
            <a:rPr lang="en-US"/>
          </a:br>
          <a:r>
            <a:rPr lang="en-US"/>
            <a:t>→ Trained and compared </a:t>
          </a:r>
          <a:r>
            <a:rPr lang="en-US" b="1"/>
            <a:t>16 forecasting models</a:t>
          </a:r>
          <a:br>
            <a:rPr lang="en-US"/>
          </a:br>
          <a:r>
            <a:rPr lang="en-US"/>
            <a:t>→ Used historical data (2021–2024) + spatial context</a:t>
          </a:r>
          <a:br>
            <a:rPr lang="en-US"/>
          </a:br>
          <a:r>
            <a:rPr lang="en-US"/>
            <a:t>→ Proposed a </a:t>
          </a:r>
          <a:r>
            <a:rPr lang="en-US" b="1"/>
            <a:t>policy-aware extension</a:t>
          </a:r>
          <a:r>
            <a:rPr lang="en-US"/>
            <a:t> to assess congestion pricing impact</a:t>
          </a:r>
        </a:p>
      </dgm:t>
    </dgm:pt>
    <dgm:pt modelId="{99613A72-C540-43F7-88E9-B647AB127D6E}" type="parTrans" cxnId="{AD9A9F2C-9748-4426-BEAB-FAE8ADDD0677}">
      <dgm:prSet/>
      <dgm:spPr/>
      <dgm:t>
        <a:bodyPr/>
        <a:lstStyle/>
        <a:p>
          <a:endParaRPr lang="en-US"/>
        </a:p>
      </dgm:t>
    </dgm:pt>
    <dgm:pt modelId="{77763E37-E6CD-4723-9BA2-4BDF88C4EDE8}" type="sibTrans" cxnId="{AD9A9F2C-9748-4426-BEAB-FAE8ADDD0677}">
      <dgm:prSet/>
      <dgm:spPr/>
      <dgm:t>
        <a:bodyPr/>
        <a:lstStyle/>
        <a:p>
          <a:endParaRPr lang="en-US"/>
        </a:p>
      </dgm:t>
    </dgm:pt>
    <dgm:pt modelId="{A165CB62-E42C-4645-B0C9-2DA327EAAAF7}" type="pres">
      <dgm:prSet presAssocID="{C38069F4-B13B-4E55-9436-010E6DD56739}" presName="root" presStyleCnt="0">
        <dgm:presLayoutVars>
          <dgm:dir/>
          <dgm:resizeHandles val="exact"/>
        </dgm:presLayoutVars>
      </dgm:prSet>
      <dgm:spPr/>
    </dgm:pt>
    <dgm:pt modelId="{C9A261E4-65C5-41D3-9F3C-3DE3FA56D4F9}" type="pres">
      <dgm:prSet presAssocID="{05A1B69B-9997-49DA-986D-4047BA581559}" presName="compNode" presStyleCnt="0"/>
      <dgm:spPr/>
    </dgm:pt>
    <dgm:pt modelId="{9723D99D-6A22-468E-AE1B-F6BE82709BB4}" type="pres">
      <dgm:prSet presAssocID="{05A1B69B-9997-49DA-986D-4047BA58155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C720B40D-0E4B-47F3-80C6-A0EEBE349F0D}" type="pres">
      <dgm:prSet presAssocID="{05A1B69B-9997-49DA-986D-4047BA581559}" presName="spaceRect" presStyleCnt="0"/>
      <dgm:spPr/>
    </dgm:pt>
    <dgm:pt modelId="{4B63D354-F385-4449-859F-AE902A835E40}" type="pres">
      <dgm:prSet presAssocID="{05A1B69B-9997-49DA-986D-4047BA581559}" presName="textRect" presStyleLbl="revTx" presStyleIdx="0" presStyleCnt="3">
        <dgm:presLayoutVars>
          <dgm:chMax val="1"/>
          <dgm:chPref val="1"/>
        </dgm:presLayoutVars>
      </dgm:prSet>
      <dgm:spPr/>
    </dgm:pt>
    <dgm:pt modelId="{5496B05B-3549-4C45-8AD2-633F143B3F6D}" type="pres">
      <dgm:prSet presAssocID="{37825211-F70E-430C-97BA-A89EF29DFC3B}" presName="sibTrans" presStyleCnt="0"/>
      <dgm:spPr/>
    </dgm:pt>
    <dgm:pt modelId="{B402FC1F-51D2-4FD5-96E1-7CDB315D679C}" type="pres">
      <dgm:prSet presAssocID="{45F11068-FB8A-474D-B847-98C490E98966}" presName="compNode" presStyleCnt="0"/>
      <dgm:spPr/>
    </dgm:pt>
    <dgm:pt modelId="{3F00EA54-FCBC-4511-BCF0-F7892F64DFBA}" type="pres">
      <dgm:prSet presAssocID="{45F11068-FB8A-474D-B847-98C490E9896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rk scene"/>
        </a:ext>
      </dgm:extLst>
    </dgm:pt>
    <dgm:pt modelId="{D0B96C35-3071-4578-B45C-14BFE13E01CF}" type="pres">
      <dgm:prSet presAssocID="{45F11068-FB8A-474D-B847-98C490E98966}" presName="spaceRect" presStyleCnt="0"/>
      <dgm:spPr/>
    </dgm:pt>
    <dgm:pt modelId="{B3B57AD9-9E1A-46E7-A1F8-C87BA7CCF8FA}" type="pres">
      <dgm:prSet presAssocID="{45F11068-FB8A-474D-B847-98C490E98966}" presName="textRect" presStyleLbl="revTx" presStyleIdx="1" presStyleCnt="3">
        <dgm:presLayoutVars>
          <dgm:chMax val="1"/>
          <dgm:chPref val="1"/>
        </dgm:presLayoutVars>
      </dgm:prSet>
      <dgm:spPr/>
    </dgm:pt>
    <dgm:pt modelId="{B8157D46-BC9E-4560-BA4F-8F3CC6353959}" type="pres">
      <dgm:prSet presAssocID="{410C3580-F01E-4D41-A2DA-6FA686243259}" presName="sibTrans" presStyleCnt="0"/>
      <dgm:spPr/>
    </dgm:pt>
    <dgm:pt modelId="{646F8F6E-CFE6-4402-B0EA-1D58BDBAC968}" type="pres">
      <dgm:prSet presAssocID="{7BBF4399-546A-4126-8D8B-5A272E0C5D6C}" presName="compNode" presStyleCnt="0"/>
      <dgm:spPr/>
    </dgm:pt>
    <dgm:pt modelId="{97DA49F8-A828-4FAA-B49F-D87DBE8EDE5D}" type="pres">
      <dgm:prSet presAssocID="{7BBF4399-546A-4126-8D8B-5A272E0C5D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661BBBA-6DE0-4B60-A326-ECCA1BE0C385}" type="pres">
      <dgm:prSet presAssocID="{7BBF4399-546A-4126-8D8B-5A272E0C5D6C}" presName="spaceRect" presStyleCnt="0"/>
      <dgm:spPr/>
    </dgm:pt>
    <dgm:pt modelId="{25779147-66BB-4DD4-8F74-C60BC6A78D86}" type="pres">
      <dgm:prSet presAssocID="{7BBF4399-546A-4126-8D8B-5A272E0C5D6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530A50C-0736-4576-961D-2AC4BB0E43F8}" type="presOf" srcId="{45F11068-FB8A-474D-B847-98C490E98966}" destId="{B3B57AD9-9E1A-46E7-A1F8-C87BA7CCF8FA}" srcOrd="0" destOrd="0" presId="urn:microsoft.com/office/officeart/2018/2/layout/IconLabelList"/>
    <dgm:cxn modelId="{12B7C90F-0B3A-4A6F-AAA4-C34D91FB42BB}" srcId="{C38069F4-B13B-4E55-9436-010E6DD56739}" destId="{45F11068-FB8A-474D-B847-98C490E98966}" srcOrd="1" destOrd="0" parTransId="{6AAC2D02-FC87-4D32-B066-4DD2EA71B4FB}" sibTransId="{410C3580-F01E-4D41-A2DA-6FA686243259}"/>
    <dgm:cxn modelId="{AD9A9F2C-9748-4426-BEAB-FAE8ADDD0677}" srcId="{C38069F4-B13B-4E55-9436-010E6DD56739}" destId="{7BBF4399-546A-4126-8D8B-5A272E0C5D6C}" srcOrd="2" destOrd="0" parTransId="{99613A72-C540-43F7-88E9-B647AB127D6E}" sibTransId="{77763E37-E6CD-4723-9BA2-4BDF88C4EDE8}"/>
    <dgm:cxn modelId="{151BEA33-6A4C-4CA5-988C-BF1D5FFD9EED}" type="presOf" srcId="{05A1B69B-9997-49DA-986D-4047BA581559}" destId="{4B63D354-F385-4449-859F-AE902A835E40}" srcOrd="0" destOrd="0" presId="urn:microsoft.com/office/officeart/2018/2/layout/IconLabelList"/>
    <dgm:cxn modelId="{D7C3A63D-32FA-4AC9-9264-FDFC9AE03743}" srcId="{C38069F4-B13B-4E55-9436-010E6DD56739}" destId="{05A1B69B-9997-49DA-986D-4047BA581559}" srcOrd="0" destOrd="0" parTransId="{F811E18F-379B-4F49-BBE5-1A0AB9FD7FEC}" sibTransId="{37825211-F70E-430C-97BA-A89EF29DFC3B}"/>
    <dgm:cxn modelId="{786D54D6-C780-4DD7-85D6-B92381FBC961}" type="presOf" srcId="{7BBF4399-546A-4126-8D8B-5A272E0C5D6C}" destId="{25779147-66BB-4DD4-8F74-C60BC6A78D86}" srcOrd="0" destOrd="0" presId="urn:microsoft.com/office/officeart/2018/2/layout/IconLabelList"/>
    <dgm:cxn modelId="{B5FCE7FD-6767-4FC6-81E2-9A58C389179B}" type="presOf" srcId="{C38069F4-B13B-4E55-9436-010E6DD56739}" destId="{A165CB62-E42C-4645-B0C9-2DA327EAAAF7}" srcOrd="0" destOrd="0" presId="urn:microsoft.com/office/officeart/2018/2/layout/IconLabelList"/>
    <dgm:cxn modelId="{A4343127-7112-4D59-B7D4-B78416842FEB}" type="presParOf" srcId="{A165CB62-E42C-4645-B0C9-2DA327EAAAF7}" destId="{C9A261E4-65C5-41D3-9F3C-3DE3FA56D4F9}" srcOrd="0" destOrd="0" presId="urn:microsoft.com/office/officeart/2018/2/layout/IconLabelList"/>
    <dgm:cxn modelId="{4B532BF2-21DA-4CB0-87A4-A1B75D30899B}" type="presParOf" srcId="{C9A261E4-65C5-41D3-9F3C-3DE3FA56D4F9}" destId="{9723D99D-6A22-468E-AE1B-F6BE82709BB4}" srcOrd="0" destOrd="0" presId="urn:microsoft.com/office/officeart/2018/2/layout/IconLabelList"/>
    <dgm:cxn modelId="{742D8C37-7CE4-4014-91B8-5B1D54A32154}" type="presParOf" srcId="{C9A261E4-65C5-41D3-9F3C-3DE3FA56D4F9}" destId="{C720B40D-0E4B-47F3-80C6-A0EEBE349F0D}" srcOrd="1" destOrd="0" presId="urn:microsoft.com/office/officeart/2018/2/layout/IconLabelList"/>
    <dgm:cxn modelId="{6BF79993-B296-4E5A-AFC9-A7A1178192BD}" type="presParOf" srcId="{C9A261E4-65C5-41D3-9F3C-3DE3FA56D4F9}" destId="{4B63D354-F385-4449-859F-AE902A835E40}" srcOrd="2" destOrd="0" presId="urn:microsoft.com/office/officeart/2018/2/layout/IconLabelList"/>
    <dgm:cxn modelId="{8387C2FD-6740-4101-AFC4-B196C2582982}" type="presParOf" srcId="{A165CB62-E42C-4645-B0C9-2DA327EAAAF7}" destId="{5496B05B-3549-4C45-8AD2-633F143B3F6D}" srcOrd="1" destOrd="0" presId="urn:microsoft.com/office/officeart/2018/2/layout/IconLabelList"/>
    <dgm:cxn modelId="{A62F4757-4308-4DE1-A270-555EE9D36187}" type="presParOf" srcId="{A165CB62-E42C-4645-B0C9-2DA327EAAAF7}" destId="{B402FC1F-51D2-4FD5-96E1-7CDB315D679C}" srcOrd="2" destOrd="0" presId="urn:microsoft.com/office/officeart/2018/2/layout/IconLabelList"/>
    <dgm:cxn modelId="{7A7AF8EC-D250-4025-80C4-988447CDF371}" type="presParOf" srcId="{B402FC1F-51D2-4FD5-96E1-7CDB315D679C}" destId="{3F00EA54-FCBC-4511-BCF0-F7892F64DFBA}" srcOrd="0" destOrd="0" presId="urn:microsoft.com/office/officeart/2018/2/layout/IconLabelList"/>
    <dgm:cxn modelId="{92099F49-4AC1-4F05-A36B-CD58B9EA4566}" type="presParOf" srcId="{B402FC1F-51D2-4FD5-96E1-7CDB315D679C}" destId="{D0B96C35-3071-4578-B45C-14BFE13E01CF}" srcOrd="1" destOrd="0" presId="urn:microsoft.com/office/officeart/2018/2/layout/IconLabelList"/>
    <dgm:cxn modelId="{C6121535-0580-4457-A2CD-E065150C96C3}" type="presParOf" srcId="{B402FC1F-51D2-4FD5-96E1-7CDB315D679C}" destId="{B3B57AD9-9E1A-46E7-A1F8-C87BA7CCF8FA}" srcOrd="2" destOrd="0" presId="urn:microsoft.com/office/officeart/2018/2/layout/IconLabelList"/>
    <dgm:cxn modelId="{D4417CE9-03BA-4CBA-A59A-786C415A17A1}" type="presParOf" srcId="{A165CB62-E42C-4645-B0C9-2DA327EAAAF7}" destId="{B8157D46-BC9E-4560-BA4F-8F3CC6353959}" srcOrd="3" destOrd="0" presId="urn:microsoft.com/office/officeart/2018/2/layout/IconLabelList"/>
    <dgm:cxn modelId="{2E36CC82-626E-45E8-BB2A-9B38DA0CD19B}" type="presParOf" srcId="{A165CB62-E42C-4645-B0C9-2DA327EAAAF7}" destId="{646F8F6E-CFE6-4402-B0EA-1D58BDBAC968}" srcOrd="4" destOrd="0" presId="urn:microsoft.com/office/officeart/2018/2/layout/IconLabelList"/>
    <dgm:cxn modelId="{B974C1B9-3B6C-4B0A-9F6F-369C307BB0EB}" type="presParOf" srcId="{646F8F6E-CFE6-4402-B0EA-1D58BDBAC968}" destId="{97DA49F8-A828-4FAA-B49F-D87DBE8EDE5D}" srcOrd="0" destOrd="0" presId="urn:microsoft.com/office/officeart/2018/2/layout/IconLabelList"/>
    <dgm:cxn modelId="{111FAFCA-8284-4610-B80E-3FF438A54869}" type="presParOf" srcId="{646F8F6E-CFE6-4402-B0EA-1D58BDBAC968}" destId="{6661BBBA-6DE0-4B60-A326-ECCA1BE0C385}" srcOrd="1" destOrd="0" presId="urn:microsoft.com/office/officeart/2018/2/layout/IconLabelList"/>
    <dgm:cxn modelId="{FE359487-1E07-4BE3-9880-F98320A61881}" type="presParOf" srcId="{646F8F6E-CFE6-4402-B0EA-1D58BDBAC968}" destId="{25779147-66BB-4DD4-8F74-C60BC6A78D8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9B41BC7-5F39-4AD4-BC96-D875FD843F6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2692DB4-5291-426C-80AC-EC25E8EB97C6}">
      <dgm:prSet/>
      <dgm:spPr/>
      <dgm:t>
        <a:bodyPr/>
        <a:lstStyle/>
        <a:p>
          <a:pPr>
            <a:defRPr cap="all"/>
          </a:pPr>
          <a:r>
            <a:rPr lang="en-US" b="1"/>
            <a:t>Treatment vs Control:</a:t>
          </a:r>
          <a:br>
            <a:rPr lang="en-US"/>
          </a:br>
          <a:r>
            <a:rPr lang="en-US"/>
            <a:t>→ CPZ stations vs nearby stations</a:t>
          </a:r>
        </a:p>
      </dgm:t>
    </dgm:pt>
    <dgm:pt modelId="{BBE123BF-B4CE-4235-A6FB-EDCD8D297676}" type="parTrans" cxnId="{082A49F5-C26E-41B4-8FBD-FA3F9D4BEF79}">
      <dgm:prSet/>
      <dgm:spPr/>
      <dgm:t>
        <a:bodyPr/>
        <a:lstStyle/>
        <a:p>
          <a:endParaRPr lang="en-US"/>
        </a:p>
      </dgm:t>
    </dgm:pt>
    <dgm:pt modelId="{E10A8324-5FB3-4A7C-947F-AB32157CB092}" type="sibTrans" cxnId="{082A49F5-C26E-41B4-8FBD-FA3F9D4BEF79}">
      <dgm:prSet/>
      <dgm:spPr/>
      <dgm:t>
        <a:bodyPr/>
        <a:lstStyle/>
        <a:p>
          <a:endParaRPr lang="en-US"/>
        </a:p>
      </dgm:t>
    </dgm:pt>
    <dgm:pt modelId="{F70750D5-5D6A-4790-A56F-9E86FD81C968}">
      <dgm:prSet/>
      <dgm:spPr/>
      <dgm:t>
        <a:bodyPr/>
        <a:lstStyle/>
        <a:p>
          <a:pPr>
            <a:defRPr cap="all"/>
          </a:pPr>
          <a:r>
            <a:rPr lang="en-US" b="1"/>
            <a:t>Binary Variable:</a:t>
          </a:r>
          <a:r>
            <a:rPr lang="en-US"/>
            <a:t> Post-Jan 5 = 1</a:t>
          </a:r>
        </a:p>
      </dgm:t>
    </dgm:pt>
    <dgm:pt modelId="{516F93A4-EB51-4E10-A256-99B57227F9D0}" type="parTrans" cxnId="{D9C7617A-B8CA-4505-ABB7-9BB865EB79A2}">
      <dgm:prSet/>
      <dgm:spPr/>
      <dgm:t>
        <a:bodyPr/>
        <a:lstStyle/>
        <a:p>
          <a:endParaRPr lang="en-US"/>
        </a:p>
      </dgm:t>
    </dgm:pt>
    <dgm:pt modelId="{766BAAAD-FA77-428A-81AC-FB52C6FB982A}" type="sibTrans" cxnId="{D9C7617A-B8CA-4505-ABB7-9BB865EB79A2}">
      <dgm:prSet/>
      <dgm:spPr/>
      <dgm:t>
        <a:bodyPr/>
        <a:lstStyle/>
        <a:p>
          <a:endParaRPr lang="en-US"/>
        </a:p>
      </dgm:t>
    </dgm:pt>
    <dgm:pt modelId="{D80B6451-37DF-4538-82C0-E51C7C539A1B}">
      <dgm:prSet/>
      <dgm:spPr/>
      <dgm:t>
        <a:bodyPr/>
        <a:lstStyle/>
        <a:p>
          <a:pPr>
            <a:defRPr cap="all"/>
          </a:pPr>
          <a:r>
            <a:rPr lang="en-US" b="1"/>
            <a:t>DiD Concept:</a:t>
          </a:r>
          <a:br>
            <a:rPr lang="en-US"/>
          </a:br>
          <a:r>
            <a:rPr lang="en-US"/>
            <a:t>→ Compare change in demand before &amp; after, across groups</a:t>
          </a:r>
          <a:br>
            <a:rPr lang="en-US"/>
          </a:br>
          <a:r>
            <a:rPr lang="en-US"/>
            <a:t>→ Isolate </a:t>
          </a:r>
          <a:r>
            <a:rPr lang="en-US" b="1"/>
            <a:t>policy’s causal impact</a:t>
          </a:r>
          <a:endParaRPr lang="en-US"/>
        </a:p>
      </dgm:t>
    </dgm:pt>
    <dgm:pt modelId="{CA8771BE-AD4A-4FBF-A7B2-27C57F5482E0}" type="parTrans" cxnId="{5281FDAA-CA21-4979-A086-43C67ADB3733}">
      <dgm:prSet/>
      <dgm:spPr/>
      <dgm:t>
        <a:bodyPr/>
        <a:lstStyle/>
        <a:p>
          <a:endParaRPr lang="en-US"/>
        </a:p>
      </dgm:t>
    </dgm:pt>
    <dgm:pt modelId="{5FED8D04-5490-426F-9C61-E70608A41609}" type="sibTrans" cxnId="{5281FDAA-CA21-4979-A086-43C67ADB3733}">
      <dgm:prSet/>
      <dgm:spPr/>
      <dgm:t>
        <a:bodyPr/>
        <a:lstStyle/>
        <a:p>
          <a:endParaRPr lang="en-US"/>
        </a:p>
      </dgm:t>
    </dgm:pt>
    <dgm:pt modelId="{DD71EB0A-C013-446F-AEFD-2F222F26249B}" type="pres">
      <dgm:prSet presAssocID="{B9B41BC7-5F39-4AD4-BC96-D875FD843F69}" presName="root" presStyleCnt="0">
        <dgm:presLayoutVars>
          <dgm:dir/>
          <dgm:resizeHandles val="exact"/>
        </dgm:presLayoutVars>
      </dgm:prSet>
      <dgm:spPr/>
    </dgm:pt>
    <dgm:pt modelId="{ADDB6E78-7FE0-42A1-A317-C923234BDE7A}" type="pres">
      <dgm:prSet presAssocID="{F2692DB4-5291-426C-80AC-EC25E8EB97C6}" presName="compNode" presStyleCnt="0"/>
      <dgm:spPr/>
    </dgm:pt>
    <dgm:pt modelId="{9BA34041-193C-46B3-B048-C7EDE1C646C4}" type="pres">
      <dgm:prSet presAssocID="{F2692DB4-5291-426C-80AC-EC25E8EB97C6}" presName="iconBgRect" presStyleLbl="bgShp" presStyleIdx="0" presStyleCnt="3"/>
      <dgm:spPr/>
    </dgm:pt>
    <dgm:pt modelId="{4DEA516D-948B-4A5C-914E-AF2552A1C3B7}" type="pres">
      <dgm:prSet presAssocID="{F2692DB4-5291-426C-80AC-EC25E8EB97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BDE0E83-41C1-41E6-B823-E98C3D6D16F2}" type="pres">
      <dgm:prSet presAssocID="{F2692DB4-5291-426C-80AC-EC25E8EB97C6}" presName="spaceRect" presStyleCnt="0"/>
      <dgm:spPr/>
    </dgm:pt>
    <dgm:pt modelId="{A76709B7-B0C0-4639-95BC-C8C75DB6689D}" type="pres">
      <dgm:prSet presAssocID="{F2692DB4-5291-426C-80AC-EC25E8EB97C6}" presName="textRect" presStyleLbl="revTx" presStyleIdx="0" presStyleCnt="3">
        <dgm:presLayoutVars>
          <dgm:chMax val="1"/>
          <dgm:chPref val="1"/>
        </dgm:presLayoutVars>
      </dgm:prSet>
      <dgm:spPr/>
    </dgm:pt>
    <dgm:pt modelId="{CFD26064-8769-480D-BBEB-508364CF7D85}" type="pres">
      <dgm:prSet presAssocID="{E10A8324-5FB3-4A7C-947F-AB32157CB092}" presName="sibTrans" presStyleCnt="0"/>
      <dgm:spPr/>
    </dgm:pt>
    <dgm:pt modelId="{EAD30FF6-03B7-4AFF-A895-78B3ABABB6F8}" type="pres">
      <dgm:prSet presAssocID="{F70750D5-5D6A-4790-A56F-9E86FD81C968}" presName="compNode" presStyleCnt="0"/>
      <dgm:spPr/>
    </dgm:pt>
    <dgm:pt modelId="{B6AAA2C4-4CA3-420D-8A7A-9F3ECC7A1528}" type="pres">
      <dgm:prSet presAssocID="{F70750D5-5D6A-4790-A56F-9E86FD81C968}" presName="iconBgRect" presStyleLbl="bgShp" presStyleIdx="1" presStyleCnt="3"/>
      <dgm:spPr/>
    </dgm:pt>
    <dgm:pt modelId="{9687FB83-B5B3-43CB-8BE6-0E6815D027EE}" type="pres">
      <dgm:prSet presAssocID="{F70750D5-5D6A-4790-A56F-9E86FD81C96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CA7071A2-6A20-4DB3-9A9B-9D6B076A2788}" type="pres">
      <dgm:prSet presAssocID="{F70750D5-5D6A-4790-A56F-9E86FD81C968}" presName="spaceRect" presStyleCnt="0"/>
      <dgm:spPr/>
    </dgm:pt>
    <dgm:pt modelId="{AE13E59E-43BD-4D2B-A1A0-766F9885488A}" type="pres">
      <dgm:prSet presAssocID="{F70750D5-5D6A-4790-A56F-9E86FD81C968}" presName="textRect" presStyleLbl="revTx" presStyleIdx="1" presStyleCnt="3">
        <dgm:presLayoutVars>
          <dgm:chMax val="1"/>
          <dgm:chPref val="1"/>
        </dgm:presLayoutVars>
      </dgm:prSet>
      <dgm:spPr/>
    </dgm:pt>
    <dgm:pt modelId="{1781CF7A-D427-448F-BDFC-3477AF18750C}" type="pres">
      <dgm:prSet presAssocID="{766BAAAD-FA77-428A-81AC-FB52C6FB982A}" presName="sibTrans" presStyleCnt="0"/>
      <dgm:spPr/>
    </dgm:pt>
    <dgm:pt modelId="{BCBA9EA7-AE3A-416F-BF9F-87687CD60819}" type="pres">
      <dgm:prSet presAssocID="{D80B6451-37DF-4538-82C0-E51C7C539A1B}" presName="compNode" presStyleCnt="0"/>
      <dgm:spPr/>
    </dgm:pt>
    <dgm:pt modelId="{331AC7AC-F819-4026-9F50-54147557B30B}" type="pres">
      <dgm:prSet presAssocID="{D80B6451-37DF-4538-82C0-E51C7C539A1B}" presName="iconBgRect" presStyleLbl="bgShp" presStyleIdx="2" presStyleCnt="3"/>
      <dgm:spPr/>
    </dgm:pt>
    <dgm:pt modelId="{61428D2A-A416-44DB-81AD-9E0A0F03D1DB}" type="pres">
      <dgm:prSet presAssocID="{D80B6451-37DF-4538-82C0-E51C7C539A1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1719DB4E-A44E-45B2-AAB5-1945DDEF4EDE}" type="pres">
      <dgm:prSet presAssocID="{D80B6451-37DF-4538-82C0-E51C7C539A1B}" presName="spaceRect" presStyleCnt="0"/>
      <dgm:spPr/>
    </dgm:pt>
    <dgm:pt modelId="{F800D831-B00D-403F-B9F3-E4B224889B6F}" type="pres">
      <dgm:prSet presAssocID="{D80B6451-37DF-4538-82C0-E51C7C539A1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9E31A17-B5B9-4AB1-A88F-FFF6BFFDBE89}" type="presOf" srcId="{B9B41BC7-5F39-4AD4-BC96-D875FD843F69}" destId="{DD71EB0A-C013-446F-AEFD-2F222F26249B}" srcOrd="0" destOrd="0" presId="urn:microsoft.com/office/officeart/2018/5/layout/IconCircleLabelList"/>
    <dgm:cxn modelId="{D9C7617A-B8CA-4505-ABB7-9BB865EB79A2}" srcId="{B9B41BC7-5F39-4AD4-BC96-D875FD843F69}" destId="{F70750D5-5D6A-4790-A56F-9E86FD81C968}" srcOrd="1" destOrd="0" parTransId="{516F93A4-EB51-4E10-A256-99B57227F9D0}" sibTransId="{766BAAAD-FA77-428A-81AC-FB52C6FB982A}"/>
    <dgm:cxn modelId="{DA95967D-7081-402F-B69C-6BEE891CA760}" type="presOf" srcId="{D80B6451-37DF-4538-82C0-E51C7C539A1B}" destId="{F800D831-B00D-403F-B9F3-E4B224889B6F}" srcOrd="0" destOrd="0" presId="urn:microsoft.com/office/officeart/2018/5/layout/IconCircleLabelList"/>
    <dgm:cxn modelId="{F6BDDE87-07E0-466C-A642-50317F6B896F}" type="presOf" srcId="{F70750D5-5D6A-4790-A56F-9E86FD81C968}" destId="{AE13E59E-43BD-4D2B-A1A0-766F9885488A}" srcOrd="0" destOrd="0" presId="urn:microsoft.com/office/officeart/2018/5/layout/IconCircleLabelList"/>
    <dgm:cxn modelId="{5281FDAA-CA21-4979-A086-43C67ADB3733}" srcId="{B9B41BC7-5F39-4AD4-BC96-D875FD843F69}" destId="{D80B6451-37DF-4538-82C0-E51C7C539A1B}" srcOrd="2" destOrd="0" parTransId="{CA8771BE-AD4A-4FBF-A7B2-27C57F5482E0}" sibTransId="{5FED8D04-5490-426F-9C61-E70608A41609}"/>
    <dgm:cxn modelId="{1B39D1C3-D25F-4549-8734-3765B68D6EAD}" type="presOf" srcId="{F2692DB4-5291-426C-80AC-EC25E8EB97C6}" destId="{A76709B7-B0C0-4639-95BC-C8C75DB6689D}" srcOrd="0" destOrd="0" presId="urn:microsoft.com/office/officeart/2018/5/layout/IconCircleLabelList"/>
    <dgm:cxn modelId="{082A49F5-C26E-41B4-8FBD-FA3F9D4BEF79}" srcId="{B9B41BC7-5F39-4AD4-BC96-D875FD843F69}" destId="{F2692DB4-5291-426C-80AC-EC25E8EB97C6}" srcOrd="0" destOrd="0" parTransId="{BBE123BF-B4CE-4235-A6FB-EDCD8D297676}" sibTransId="{E10A8324-5FB3-4A7C-947F-AB32157CB092}"/>
    <dgm:cxn modelId="{29C48D15-5057-442F-A240-92BD5F0C949D}" type="presParOf" srcId="{DD71EB0A-C013-446F-AEFD-2F222F26249B}" destId="{ADDB6E78-7FE0-42A1-A317-C923234BDE7A}" srcOrd="0" destOrd="0" presId="urn:microsoft.com/office/officeart/2018/5/layout/IconCircleLabelList"/>
    <dgm:cxn modelId="{15DFB935-4DF8-439F-B465-4CC6337DD0E8}" type="presParOf" srcId="{ADDB6E78-7FE0-42A1-A317-C923234BDE7A}" destId="{9BA34041-193C-46B3-B048-C7EDE1C646C4}" srcOrd="0" destOrd="0" presId="urn:microsoft.com/office/officeart/2018/5/layout/IconCircleLabelList"/>
    <dgm:cxn modelId="{9856D882-41C3-4DD0-8E19-7B1037BE0DEA}" type="presParOf" srcId="{ADDB6E78-7FE0-42A1-A317-C923234BDE7A}" destId="{4DEA516D-948B-4A5C-914E-AF2552A1C3B7}" srcOrd="1" destOrd="0" presId="urn:microsoft.com/office/officeart/2018/5/layout/IconCircleLabelList"/>
    <dgm:cxn modelId="{86B265A1-67B2-445C-9D55-CF202B519672}" type="presParOf" srcId="{ADDB6E78-7FE0-42A1-A317-C923234BDE7A}" destId="{DBDE0E83-41C1-41E6-B823-E98C3D6D16F2}" srcOrd="2" destOrd="0" presId="urn:microsoft.com/office/officeart/2018/5/layout/IconCircleLabelList"/>
    <dgm:cxn modelId="{CDE2FDE2-8086-427D-995D-36DA1D2A3CFB}" type="presParOf" srcId="{ADDB6E78-7FE0-42A1-A317-C923234BDE7A}" destId="{A76709B7-B0C0-4639-95BC-C8C75DB6689D}" srcOrd="3" destOrd="0" presId="urn:microsoft.com/office/officeart/2018/5/layout/IconCircleLabelList"/>
    <dgm:cxn modelId="{AD19CA93-0124-4174-8F25-358F392039F4}" type="presParOf" srcId="{DD71EB0A-C013-446F-AEFD-2F222F26249B}" destId="{CFD26064-8769-480D-BBEB-508364CF7D85}" srcOrd="1" destOrd="0" presId="urn:microsoft.com/office/officeart/2018/5/layout/IconCircleLabelList"/>
    <dgm:cxn modelId="{0053E2A5-F9DB-4EB2-B188-043C904A437B}" type="presParOf" srcId="{DD71EB0A-C013-446F-AEFD-2F222F26249B}" destId="{EAD30FF6-03B7-4AFF-A895-78B3ABABB6F8}" srcOrd="2" destOrd="0" presId="urn:microsoft.com/office/officeart/2018/5/layout/IconCircleLabelList"/>
    <dgm:cxn modelId="{89E8FEAC-EF2A-4481-9F8B-C13CA692DBAF}" type="presParOf" srcId="{EAD30FF6-03B7-4AFF-A895-78B3ABABB6F8}" destId="{B6AAA2C4-4CA3-420D-8A7A-9F3ECC7A1528}" srcOrd="0" destOrd="0" presId="urn:microsoft.com/office/officeart/2018/5/layout/IconCircleLabelList"/>
    <dgm:cxn modelId="{D20BD516-CD89-4010-A42B-F9700DC59487}" type="presParOf" srcId="{EAD30FF6-03B7-4AFF-A895-78B3ABABB6F8}" destId="{9687FB83-B5B3-43CB-8BE6-0E6815D027EE}" srcOrd="1" destOrd="0" presId="urn:microsoft.com/office/officeart/2018/5/layout/IconCircleLabelList"/>
    <dgm:cxn modelId="{A5DC66EE-FD01-462E-9F60-880248EA45C2}" type="presParOf" srcId="{EAD30FF6-03B7-4AFF-A895-78B3ABABB6F8}" destId="{CA7071A2-6A20-4DB3-9A9B-9D6B076A2788}" srcOrd="2" destOrd="0" presId="urn:microsoft.com/office/officeart/2018/5/layout/IconCircleLabelList"/>
    <dgm:cxn modelId="{2E180368-AD8D-4DA9-A3B8-297EC282AE40}" type="presParOf" srcId="{EAD30FF6-03B7-4AFF-A895-78B3ABABB6F8}" destId="{AE13E59E-43BD-4D2B-A1A0-766F9885488A}" srcOrd="3" destOrd="0" presId="urn:microsoft.com/office/officeart/2018/5/layout/IconCircleLabelList"/>
    <dgm:cxn modelId="{1B089AB5-07DF-435C-A4DC-E0D8770ABA20}" type="presParOf" srcId="{DD71EB0A-C013-446F-AEFD-2F222F26249B}" destId="{1781CF7A-D427-448F-BDFC-3477AF18750C}" srcOrd="3" destOrd="0" presId="urn:microsoft.com/office/officeart/2018/5/layout/IconCircleLabelList"/>
    <dgm:cxn modelId="{7F4023B8-2EE4-46EA-97B9-32AB016A017C}" type="presParOf" srcId="{DD71EB0A-C013-446F-AEFD-2F222F26249B}" destId="{BCBA9EA7-AE3A-416F-BF9F-87687CD60819}" srcOrd="4" destOrd="0" presId="urn:microsoft.com/office/officeart/2018/5/layout/IconCircleLabelList"/>
    <dgm:cxn modelId="{E9C7252F-7B54-4A16-8973-CD7544D02CD8}" type="presParOf" srcId="{BCBA9EA7-AE3A-416F-BF9F-87687CD60819}" destId="{331AC7AC-F819-4026-9F50-54147557B30B}" srcOrd="0" destOrd="0" presId="urn:microsoft.com/office/officeart/2018/5/layout/IconCircleLabelList"/>
    <dgm:cxn modelId="{9C2FA84E-8F4C-46AA-96F7-51E850C06CAB}" type="presParOf" srcId="{BCBA9EA7-AE3A-416F-BF9F-87687CD60819}" destId="{61428D2A-A416-44DB-81AD-9E0A0F03D1DB}" srcOrd="1" destOrd="0" presId="urn:microsoft.com/office/officeart/2018/5/layout/IconCircleLabelList"/>
    <dgm:cxn modelId="{0516E47D-E830-45F0-947C-DB97FE2FE83E}" type="presParOf" srcId="{BCBA9EA7-AE3A-416F-BF9F-87687CD60819}" destId="{1719DB4E-A44E-45B2-AAB5-1945DDEF4EDE}" srcOrd="2" destOrd="0" presId="urn:microsoft.com/office/officeart/2018/5/layout/IconCircleLabelList"/>
    <dgm:cxn modelId="{30CBF820-AF91-44CC-ABA9-CB06AA2CCC5A}" type="presParOf" srcId="{BCBA9EA7-AE3A-416F-BF9F-87687CD60819}" destId="{F800D831-B00D-403F-B9F3-E4B224889B6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9845489-F1AA-4D9C-B1A3-3ACB1A03916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1BCD030-F0A4-4FAA-A7CE-89F8134299EC}">
      <dgm:prSet/>
      <dgm:spPr/>
      <dgm:t>
        <a:bodyPr/>
        <a:lstStyle/>
        <a:p>
          <a:r>
            <a:rPr lang="en-US" b="1"/>
            <a:t>Observed Effect:</a:t>
          </a:r>
          <a:br>
            <a:rPr lang="en-US"/>
          </a:br>
          <a:r>
            <a:rPr lang="en-US"/>
            <a:t>→ </a:t>
          </a:r>
          <a:r>
            <a:rPr lang="en-US" b="1"/>
            <a:t>Usage surge</a:t>
          </a:r>
          <a:r>
            <a:rPr lang="en-US"/>
            <a:t> in CPZ after Jan 5</a:t>
          </a:r>
          <a:br>
            <a:rPr lang="en-US"/>
          </a:br>
          <a:r>
            <a:rPr lang="en-US"/>
            <a:t>→ Possible </a:t>
          </a:r>
          <a:r>
            <a:rPr lang="en-US" b="1"/>
            <a:t>redistribution</a:t>
          </a:r>
          <a:r>
            <a:rPr lang="en-US"/>
            <a:t> from outer stations</a:t>
          </a:r>
        </a:p>
      </dgm:t>
    </dgm:pt>
    <dgm:pt modelId="{05472C65-84C8-4BCB-8FA2-FEF06F373DF0}" type="parTrans" cxnId="{49779918-F4EC-4C15-AB54-F0CD2C0DFD4C}">
      <dgm:prSet/>
      <dgm:spPr/>
      <dgm:t>
        <a:bodyPr/>
        <a:lstStyle/>
        <a:p>
          <a:endParaRPr lang="en-US"/>
        </a:p>
      </dgm:t>
    </dgm:pt>
    <dgm:pt modelId="{9AF830EC-0C92-4A51-A25C-715CBBE245A5}" type="sibTrans" cxnId="{49779918-F4EC-4C15-AB54-F0CD2C0DFD4C}">
      <dgm:prSet/>
      <dgm:spPr/>
      <dgm:t>
        <a:bodyPr/>
        <a:lstStyle/>
        <a:p>
          <a:endParaRPr lang="en-US"/>
        </a:p>
      </dgm:t>
    </dgm:pt>
    <dgm:pt modelId="{D7392FE5-2AF4-4058-B283-BF6141C035DA}">
      <dgm:prSet/>
      <dgm:spPr/>
      <dgm:t>
        <a:bodyPr/>
        <a:lstStyle/>
        <a:p>
          <a:r>
            <a:rPr lang="en-US"/>
            <a:t>Even qualitatively, trend points to </a:t>
          </a:r>
          <a:r>
            <a:rPr lang="en-US" b="1"/>
            <a:t>increased bike use</a:t>
          </a:r>
          <a:endParaRPr lang="en-US"/>
        </a:p>
      </dgm:t>
    </dgm:pt>
    <dgm:pt modelId="{35CDB922-8619-452E-86D3-FC258932E7F6}" type="parTrans" cxnId="{154E0177-851B-4A93-9CEC-7E953F9EA952}">
      <dgm:prSet/>
      <dgm:spPr/>
      <dgm:t>
        <a:bodyPr/>
        <a:lstStyle/>
        <a:p>
          <a:endParaRPr lang="en-US"/>
        </a:p>
      </dgm:t>
    </dgm:pt>
    <dgm:pt modelId="{2399AB0A-F2D0-401B-A2C7-6A498C4D7D2E}" type="sibTrans" cxnId="{154E0177-851B-4A93-9CEC-7E953F9EA952}">
      <dgm:prSet/>
      <dgm:spPr/>
      <dgm:t>
        <a:bodyPr/>
        <a:lstStyle/>
        <a:p>
          <a:endParaRPr lang="en-US"/>
        </a:p>
      </dgm:t>
    </dgm:pt>
    <dgm:pt modelId="{047C9648-8BB8-450A-B0AD-34BDFF9ECC22}" type="pres">
      <dgm:prSet presAssocID="{99845489-F1AA-4D9C-B1A3-3ACB1A039169}" presName="root" presStyleCnt="0">
        <dgm:presLayoutVars>
          <dgm:dir/>
          <dgm:resizeHandles val="exact"/>
        </dgm:presLayoutVars>
      </dgm:prSet>
      <dgm:spPr/>
    </dgm:pt>
    <dgm:pt modelId="{4387EB5B-482D-47A1-A4EA-C2409BD595B8}" type="pres">
      <dgm:prSet presAssocID="{99845489-F1AA-4D9C-B1A3-3ACB1A039169}" presName="container" presStyleCnt="0">
        <dgm:presLayoutVars>
          <dgm:dir/>
          <dgm:resizeHandles val="exact"/>
        </dgm:presLayoutVars>
      </dgm:prSet>
      <dgm:spPr/>
    </dgm:pt>
    <dgm:pt modelId="{0BAE0933-7390-4D2D-B961-7959C9E947BD}" type="pres">
      <dgm:prSet presAssocID="{C1BCD030-F0A4-4FAA-A7CE-89F8134299EC}" presName="compNode" presStyleCnt="0"/>
      <dgm:spPr/>
    </dgm:pt>
    <dgm:pt modelId="{2C4EFD92-AB90-4307-A0AD-5F8700C1F732}" type="pres">
      <dgm:prSet presAssocID="{C1BCD030-F0A4-4FAA-A7CE-89F8134299EC}" presName="iconBgRect" presStyleLbl="bgShp" presStyleIdx="0" presStyleCnt="2"/>
      <dgm:spPr/>
    </dgm:pt>
    <dgm:pt modelId="{C4DDA617-74E9-49F2-9F97-B07FD72D4BC6}" type="pres">
      <dgm:prSet presAssocID="{C1BCD030-F0A4-4FAA-A7CE-89F8134299E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F69AC76-938F-4371-8422-8F6A6FEE5200}" type="pres">
      <dgm:prSet presAssocID="{C1BCD030-F0A4-4FAA-A7CE-89F8134299EC}" presName="spaceRect" presStyleCnt="0"/>
      <dgm:spPr/>
    </dgm:pt>
    <dgm:pt modelId="{D3A81453-4515-4615-B3FC-1D53CBA63408}" type="pres">
      <dgm:prSet presAssocID="{C1BCD030-F0A4-4FAA-A7CE-89F8134299EC}" presName="textRect" presStyleLbl="revTx" presStyleIdx="0" presStyleCnt="2">
        <dgm:presLayoutVars>
          <dgm:chMax val="1"/>
          <dgm:chPref val="1"/>
        </dgm:presLayoutVars>
      </dgm:prSet>
      <dgm:spPr/>
    </dgm:pt>
    <dgm:pt modelId="{989AA5E4-0893-440E-A008-1305CC48EC2C}" type="pres">
      <dgm:prSet presAssocID="{9AF830EC-0C92-4A51-A25C-715CBBE245A5}" presName="sibTrans" presStyleLbl="sibTrans2D1" presStyleIdx="0" presStyleCnt="0"/>
      <dgm:spPr/>
    </dgm:pt>
    <dgm:pt modelId="{B30F40AD-D636-4D86-93E3-A351A7046731}" type="pres">
      <dgm:prSet presAssocID="{D7392FE5-2AF4-4058-B283-BF6141C035DA}" presName="compNode" presStyleCnt="0"/>
      <dgm:spPr/>
    </dgm:pt>
    <dgm:pt modelId="{D12F7DC3-0A43-4592-8493-285120D6921E}" type="pres">
      <dgm:prSet presAssocID="{D7392FE5-2AF4-4058-B283-BF6141C035DA}" presName="iconBgRect" presStyleLbl="bgShp" presStyleIdx="1" presStyleCnt="2"/>
      <dgm:spPr/>
    </dgm:pt>
    <dgm:pt modelId="{DA6ED304-08A7-40E4-8FCF-D4C9A5638FF9}" type="pres">
      <dgm:prSet presAssocID="{D7392FE5-2AF4-4058-B283-BF6141C035D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C7BED245-7FC0-433C-AABE-03BE1CDE71E3}" type="pres">
      <dgm:prSet presAssocID="{D7392FE5-2AF4-4058-B283-BF6141C035DA}" presName="spaceRect" presStyleCnt="0"/>
      <dgm:spPr/>
    </dgm:pt>
    <dgm:pt modelId="{269E65C9-FA40-4D6E-BB03-FCB93C705971}" type="pres">
      <dgm:prSet presAssocID="{D7392FE5-2AF4-4058-B283-BF6141C035D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9779918-F4EC-4C15-AB54-F0CD2C0DFD4C}" srcId="{99845489-F1AA-4D9C-B1A3-3ACB1A039169}" destId="{C1BCD030-F0A4-4FAA-A7CE-89F8134299EC}" srcOrd="0" destOrd="0" parTransId="{05472C65-84C8-4BCB-8FA2-FEF06F373DF0}" sibTransId="{9AF830EC-0C92-4A51-A25C-715CBBE245A5}"/>
    <dgm:cxn modelId="{EB1C9C2E-A0EF-4CFA-A372-316187BFE2DF}" type="presOf" srcId="{99845489-F1AA-4D9C-B1A3-3ACB1A039169}" destId="{047C9648-8BB8-450A-B0AD-34BDFF9ECC22}" srcOrd="0" destOrd="0" presId="urn:microsoft.com/office/officeart/2018/2/layout/IconCircleList"/>
    <dgm:cxn modelId="{154E0177-851B-4A93-9CEC-7E953F9EA952}" srcId="{99845489-F1AA-4D9C-B1A3-3ACB1A039169}" destId="{D7392FE5-2AF4-4058-B283-BF6141C035DA}" srcOrd="1" destOrd="0" parTransId="{35CDB922-8619-452E-86D3-FC258932E7F6}" sibTransId="{2399AB0A-F2D0-401B-A2C7-6A498C4D7D2E}"/>
    <dgm:cxn modelId="{1507B695-156F-43E3-840A-1D9694D887FF}" type="presOf" srcId="{9AF830EC-0C92-4A51-A25C-715CBBE245A5}" destId="{989AA5E4-0893-440E-A008-1305CC48EC2C}" srcOrd="0" destOrd="0" presId="urn:microsoft.com/office/officeart/2018/2/layout/IconCircleList"/>
    <dgm:cxn modelId="{EB6B25C6-39B2-4F09-8A88-58C726661ACC}" type="presOf" srcId="{D7392FE5-2AF4-4058-B283-BF6141C035DA}" destId="{269E65C9-FA40-4D6E-BB03-FCB93C705971}" srcOrd="0" destOrd="0" presId="urn:microsoft.com/office/officeart/2018/2/layout/IconCircleList"/>
    <dgm:cxn modelId="{A91C13CC-DD57-4B29-9AF1-FB4C81BBAF21}" type="presOf" srcId="{C1BCD030-F0A4-4FAA-A7CE-89F8134299EC}" destId="{D3A81453-4515-4615-B3FC-1D53CBA63408}" srcOrd="0" destOrd="0" presId="urn:microsoft.com/office/officeart/2018/2/layout/IconCircleList"/>
    <dgm:cxn modelId="{A71E09FF-F6F2-41A3-92F6-69BE0307C090}" type="presParOf" srcId="{047C9648-8BB8-450A-B0AD-34BDFF9ECC22}" destId="{4387EB5B-482D-47A1-A4EA-C2409BD595B8}" srcOrd="0" destOrd="0" presId="urn:microsoft.com/office/officeart/2018/2/layout/IconCircleList"/>
    <dgm:cxn modelId="{ADBB045C-4121-4BFC-AC0A-8CED3C779B35}" type="presParOf" srcId="{4387EB5B-482D-47A1-A4EA-C2409BD595B8}" destId="{0BAE0933-7390-4D2D-B961-7959C9E947BD}" srcOrd="0" destOrd="0" presId="urn:microsoft.com/office/officeart/2018/2/layout/IconCircleList"/>
    <dgm:cxn modelId="{1E8C5164-30F2-4BAD-A529-DC39CE4E6733}" type="presParOf" srcId="{0BAE0933-7390-4D2D-B961-7959C9E947BD}" destId="{2C4EFD92-AB90-4307-A0AD-5F8700C1F732}" srcOrd="0" destOrd="0" presId="urn:microsoft.com/office/officeart/2018/2/layout/IconCircleList"/>
    <dgm:cxn modelId="{68399D14-6E88-4113-8FFD-F7181778F0DE}" type="presParOf" srcId="{0BAE0933-7390-4D2D-B961-7959C9E947BD}" destId="{C4DDA617-74E9-49F2-9F97-B07FD72D4BC6}" srcOrd="1" destOrd="0" presId="urn:microsoft.com/office/officeart/2018/2/layout/IconCircleList"/>
    <dgm:cxn modelId="{11B93537-B0C2-482E-A4DC-EA7A08E64A02}" type="presParOf" srcId="{0BAE0933-7390-4D2D-B961-7959C9E947BD}" destId="{BF69AC76-938F-4371-8422-8F6A6FEE5200}" srcOrd="2" destOrd="0" presId="urn:microsoft.com/office/officeart/2018/2/layout/IconCircleList"/>
    <dgm:cxn modelId="{EA60AE3A-41FC-4218-A31D-17DA5ED56E8D}" type="presParOf" srcId="{0BAE0933-7390-4D2D-B961-7959C9E947BD}" destId="{D3A81453-4515-4615-B3FC-1D53CBA63408}" srcOrd="3" destOrd="0" presId="urn:microsoft.com/office/officeart/2018/2/layout/IconCircleList"/>
    <dgm:cxn modelId="{D02A4AA4-1C73-4363-A5D4-ED07DF4F3598}" type="presParOf" srcId="{4387EB5B-482D-47A1-A4EA-C2409BD595B8}" destId="{989AA5E4-0893-440E-A008-1305CC48EC2C}" srcOrd="1" destOrd="0" presId="urn:microsoft.com/office/officeart/2018/2/layout/IconCircleList"/>
    <dgm:cxn modelId="{04F0456A-E0C4-404E-AF6C-6760402E713F}" type="presParOf" srcId="{4387EB5B-482D-47A1-A4EA-C2409BD595B8}" destId="{B30F40AD-D636-4D86-93E3-A351A7046731}" srcOrd="2" destOrd="0" presId="urn:microsoft.com/office/officeart/2018/2/layout/IconCircleList"/>
    <dgm:cxn modelId="{A9B5CD09-E044-4DC3-9A0C-F2AB0738B527}" type="presParOf" srcId="{B30F40AD-D636-4D86-93E3-A351A7046731}" destId="{D12F7DC3-0A43-4592-8493-285120D6921E}" srcOrd="0" destOrd="0" presId="urn:microsoft.com/office/officeart/2018/2/layout/IconCircleList"/>
    <dgm:cxn modelId="{A0864BBB-18E7-4E25-8A98-34A24267978F}" type="presParOf" srcId="{B30F40AD-D636-4D86-93E3-A351A7046731}" destId="{DA6ED304-08A7-40E4-8FCF-D4C9A5638FF9}" srcOrd="1" destOrd="0" presId="urn:microsoft.com/office/officeart/2018/2/layout/IconCircleList"/>
    <dgm:cxn modelId="{8AE7DA89-90F6-4A2B-B286-7A205A1CDCFC}" type="presParOf" srcId="{B30F40AD-D636-4D86-93E3-A351A7046731}" destId="{C7BED245-7FC0-433C-AABE-03BE1CDE71E3}" srcOrd="2" destOrd="0" presId="urn:microsoft.com/office/officeart/2018/2/layout/IconCircleList"/>
    <dgm:cxn modelId="{CD069ABC-CC1F-44D4-AE71-EC9FAFB352C2}" type="presParOf" srcId="{B30F40AD-D636-4D86-93E3-A351A7046731}" destId="{269E65C9-FA40-4D6E-BB03-FCB93C70597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A71C1E9-3774-4D4A-9D8D-17EDF1AA535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B90AF9C-0480-4893-857A-C0009E81442D}">
      <dgm:prSet/>
      <dgm:spPr/>
      <dgm:t>
        <a:bodyPr/>
        <a:lstStyle/>
        <a:p>
          <a:r>
            <a:rPr lang="en-US" b="1"/>
            <a:t>CNN-LSTM</a:t>
          </a:r>
          <a:r>
            <a:rPr lang="en-US"/>
            <a:t> was best for predicting demand</a:t>
          </a:r>
        </a:p>
      </dgm:t>
    </dgm:pt>
    <dgm:pt modelId="{45032854-1649-4169-80E2-8E2AC1ED8C12}" type="parTrans" cxnId="{2B8B2D20-ACFD-4C4A-955C-1756EBFE3D24}">
      <dgm:prSet/>
      <dgm:spPr/>
      <dgm:t>
        <a:bodyPr/>
        <a:lstStyle/>
        <a:p>
          <a:endParaRPr lang="en-US"/>
        </a:p>
      </dgm:t>
    </dgm:pt>
    <dgm:pt modelId="{5093F5DB-0219-4D4E-ACD4-8715C82DD77E}" type="sibTrans" cxnId="{2B8B2D20-ACFD-4C4A-955C-1756EBFE3D24}">
      <dgm:prSet/>
      <dgm:spPr/>
      <dgm:t>
        <a:bodyPr/>
        <a:lstStyle/>
        <a:p>
          <a:endParaRPr lang="en-US"/>
        </a:p>
      </dgm:t>
    </dgm:pt>
    <dgm:pt modelId="{5EA54EA9-F6AF-456B-B97F-2E71E37F71DB}">
      <dgm:prSet/>
      <dgm:spPr/>
      <dgm:t>
        <a:bodyPr/>
        <a:lstStyle/>
        <a:p>
          <a:r>
            <a:rPr lang="en-US" b="1"/>
            <a:t>Urban features</a:t>
          </a:r>
          <a:r>
            <a:rPr lang="en-US"/>
            <a:t> (like transit, density) boosted accuracy</a:t>
          </a:r>
        </a:p>
      </dgm:t>
    </dgm:pt>
    <dgm:pt modelId="{BBF030D3-F048-442B-BFE0-D8CC223B8CF1}" type="parTrans" cxnId="{8271E7FD-3D55-41BC-B1A7-B7DEFB0AAAB6}">
      <dgm:prSet/>
      <dgm:spPr/>
      <dgm:t>
        <a:bodyPr/>
        <a:lstStyle/>
        <a:p>
          <a:endParaRPr lang="en-US"/>
        </a:p>
      </dgm:t>
    </dgm:pt>
    <dgm:pt modelId="{E9708920-EB19-4875-989F-024297EE7D1F}" type="sibTrans" cxnId="{8271E7FD-3D55-41BC-B1A7-B7DEFB0AAAB6}">
      <dgm:prSet/>
      <dgm:spPr/>
      <dgm:t>
        <a:bodyPr/>
        <a:lstStyle/>
        <a:p>
          <a:endParaRPr lang="en-US"/>
        </a:p>
      </dgm:t>
    </dgm:pt>
    <dgm:pt modelId="{4D978AC0-AF5F-472E-A721-786BCAF27196}">
      <dgm:prSet/>
      <dgm:spPr/>
      <dgm:t>
        <a:bodyPr/>
        <a:lstStyle/>
        <a:p>
          <a:r>
            <a:rPr lang="en-US" b="1"/>
            <a:t>Congestion pricing</a:t>
          </a:r>
          <a:r>
            <a:rPr lang="en-US"/>
            <a:t> seems to push more users to Citi Bike</a:t>
          </a:r>
        </a:p>
      </dgm:t>
    </dgm:pt>
    <dgm:pt modelId="{BC1A0064-4DD8-4351-AF62-AC42D936414F}" type="parTrans" cxnId="{A74F4C9E-971B-4F04-BC33-830D628F39B3}">
      <dgm:prSet/>
      <dgm:spPr/>
      <dgm:t>
        <a:bodyPr/>
        <a:lstStyle/>
        <a:p>
          <a:endParaRPr lang="en-US"/>
        </a:p>
      </dgm:t>
    </dgm:pt>
    <dgm:pt modelId="{F5AFE963-43F9-4C71-AC5F-14E269C9F0D9}" type="sibTrans" cxnId="{A74F4C9E-971B-4F04-BC33-830D628F39B3}">
      <dgm:prSet/>
      <dgm:spPr/>
      <dgm:t>
        <a:bodyPr/>
        <a:lstStyle/>
        <a:p>
          <a:endParaRPr lang="en-US"/>
        </a:p>
      </dgm:t>
    </dgm:pt>
    <dgm:pt modelId="{47A8C0A0-48E5-4246-AEDA-514D9127D402}">
      <dgm:prSet/>
      <dgm:spPr/>
      <dgm:t>
        <a:bodyPr/>
        <a:lstStyle/>
        <a:p>
          <a:r>
            <a:rPr lang="en-US" b="1"/>
            <a:t>DiD</a:t>
          </a:r>
          <a:r>
            <a:rPr lang="en-US"/>
            <a:t> enables causal policy evaluation moving forward</a:t>
          </a:r>
        </a:p>
      </dgm:t>
    </dgm:pt>
    <dgm:pt modelId="{172C8D57-6DDB-4169-BE54-412FF7879B63}" type="parTrans" cxnId="{6AD61D34-32CF-40A4-BF26-EED6FC5C837C}">
      <dgm:prSet/>
      <dgm:spPr/>
      <dgm:t>
        <a:bodyPr/>
        <a:lstStyle/>
        <a:p>
          <a:endParaRPr lang="en-US"/>
        </a:p>
      </dgm:t>
    </dgm:pt>
    <dgm:pt modelId="{1340B18C-3F73-46FB-A83A-503F39F4846C}" type="sibTrans" cxnId="{6AD61D34-32CF-40A4-BF26-EED6FC5C837C}">
      <dgm:prSet/>
      <dgm:spPr/>
      <dgm:t>
        <a:bodyPr/>
        <a:lstStyle/>
        <a:p>
          <a:endParaRPr lang="en-US"/>
        </a:p>
      </dgm:t>
    </dgm:pt>
    <dgm:pt modelId="{DA3E0C20-A159-4CCB-86EF-30C98995582C}" type="pres">
      <dgm:prSet presAssocID="{EA71C1E9-3774-4D4A-9D8D-17EDF1AA535E}" presName="root" presStyleCnt="0">
        <dgm:presLayoutVars>
          <dgm:dir/>
          <dgm:resizeHandles val="exact"/>
        </dgm:presLayoutVars>
      </dgm:prSet>
      <dgm:spPr/>
    </dgm:pt>
    <dgm:pt modelId="{145BF247-CF1F-482F-9E21-D3FB0106C638}" type="pres">
      <dgm:prSet presAssocID="{1B90AF9C-0480-4893-857A-C0009E81442D}" presName="compNode" presStyleCnt="0"/>
      <dgm:spPr/>
    </dgm:pt>
    <dgm:pt modelId="{A2ED14A4-0046-4071-9921-32FA92E8542D}" type="pres">
      <dgm:prSet presAssocID="{1B90AF9C-0480-4893-857A-C0009E8144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C25514EC-35B1-47AB-8056-BC1685B7C856}" type="pres">
      <dgm:prSet presAssocID="{1B90AF9C-0480-4893-857A-C0009E81442D}" presName="spaceRect" presStyleCnt="0"/>
      <dgm:spPr/>
    </dgm:pt>
    <dgm:pt modelId="{2F41B361-56FC-43B0-ABBC-5190B753B562}" type="pres">
      <dgm:prSet presAssocID="{1B90AF9C-0480-4893-857A-C0009E81442D}" presName="textRect" presStyleLbl="revTx" presStyleIdx="0" presStyleCnt="4">
        <dgm:presLayoutVars>
          <dgm:chMax val="1"/>
          <dgm:chPref val="1"/>
        </dgm:presLayoutVars>
      </dgm:prSet>
      <dgm:spPr/>
    </dgm:pt>
    <dgm:pt modelId="{699AA3A8-7992-43F8-B030-8D55FC0FAF95}" type="pres">
      <dgm:prSet presAssocID="{5093F5DB-0219-4D4E-ACD4-8715C82DD77E}" presName="sibTrans" presStyleCnt="0"/>
      <dgm:spPr/>
    </dgm:pt>
    <dgm:pt modelId="{03ED40DF-3EE2-46AA-97BA-13ACA324C173}" type="pres">
      <dgm:prSet presAssocID="{5EA54EA9-F6AF-456B-B97F-2E71E37F71DB}" presName="compNode" presStyleCnt="0"/>
      <dgm:spPr/>
    </dgm:pt>
    <dgm:pt modelId="{9B3B1F64-6418-4B0E-A84B-C878C48C27E7}" type="pres">
      <dgm:prSet presAssocID="{5EA54EA9-F6AF-456B-B97F-2E71E37F71D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0B0F39D0-BC43-49E7-9A97-E90B84819E00}" type="pres">
      <dgm:prSet presAssocID="{5EA54EA9-F6AF-456B-B97F-2E71E37F71DB}" presName="spaceRect" presStyleCnt="0"/>
      <dgm:spPr/>
    </dgm:pt>
    <dgm:pt modelId="{A594BC36-2C7D-479A-A6BC-D8C6FCF68555}" type="pres">
      <dgm:prSet presAssocID="{5EA54EA9-F6AF-456B-B97F-2E71E37F71DB}" presName="textRect" presStyleLbl="revTx" presStyleIdx="1" presStyleCnt="4">
        <dgm:presLayoutVars>
          <dgm:chMax val="1"/>
          <dgm:chPref val="1"/>
        </dgm:presLayoutVars>
      </dgm:prSet>
      <dgm:spPr/>
    </dgm:pt>
    <dgm:pt modelId="{35E56BA2-CAF6-4A2E-AF9A-B11146C02E58}" type="pres">
      <dgm:prSet presAssocID="{E9708920-EB19-4875-989F-024297EE7D1F}" presName="sibTrans" presStyleCnt="0"/>
      <dgm:spPr/>
    </dgm:pt>
    <dgm:pt modelId="{560597DD-690A-4B2D-9F41-5B5075F7EE4A}" type="pres">
      <dgm:prSet presAssocID="{4D978AC0-AF5F-472E-A721-786BCAF27196}" presName="compNode" presStyleCnt="0"/>
      <dgm:spPr/>
    </dgm:pt>
    <dgm:pt modelId="{5FE994A9-C47C-4337-B31E-B3DBEBB4DC81}" type="pres">
      <dgm:prSet presAssocID="{4D978AC0-AF5F-472E-A721-786BCAF2719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9CE8A74B-7A14-4041-A92E-AAD20617A264}" type="pres">
      <dgm:prSet presAssocID="{4D978AC0-AF5F-472E-A721-786BCAF27196}" presName="spaceRect" presStyleCnt="0"/>
      <dgm:spPr/>
    </dgm:pt>
    <dgm:pt modelId="{10A64836-3EB7-4E70-9B76-3DCE769A2CBA}" type="pres">
      <dgm:prSet presAssocID="{4D978AC0-AF5F-472E-A721-786BCAF27196}" presName="textRect" presStyleLbl="revTx" presStyleIdx="2" presStyleCnt="4">
        <dgm:presLayoutVars>
          <dgm:chMax val="1"/>
          <dgm:chPref val="1"/>
        </dgm:presLayoutVars>
      </dgm:prSet>
      <dgm:spPr/>
    </dgm:pt>
    <dgm:pt modelId="{6454065B-C1B8-4345-A6D7-7DA97E81F8B2}" type="pres">
      <dgm:prSet presAssocID="{F5AFE963-43F9-4C71-AC5F-14E269C9F0D9}" presName="sibTrans" presStyleCnt="0"/>
      <dgm:spPr/>
    </dgm:pt>
    <dgm:pt modelId="{25CB4EC8-831A-4EF1-9705-4C847ED39638}" type="pres">
      <dgm:prSet presAssocID="{47A8C0A0-48E5-4246-AEDA-514D9127D402}" presName="compNode" presStyleCnt="0"/>
      <dgm:spPr/>
    </dgm:pt>
    <dgm:pt modelId="{189E9A09-4486-440B-A36A-2F1176FC99A5}" type="pres">
      <dgm:prSet presAssocID="{47A8C0A0-48E5-4246-AEDA-514D9127D40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F7D3DA7-5A34-4077-92AA-9E94D0E434F2}" type="pres">
      <dgm:prSet presAssocID="{47A8C0A0-48E5-4246-AEDA-514D9127D402}" presName="spaceRect" presStyleCnt="0"/>
      <dgm:spPr/>
    </dgm:pt>
    <dgm:pt modelId="{A0C9A36F-12A2-4EA9-B6BA-F253EC917F3D}" type="pres">
      <dgm:prSet presAssocID="{47A8C0A0-48E5-4246-AEDA-514D9127D40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B8B2D20-ACFD-4C4A-955C-1756EBFE3D24}" srcId="{EA71C1E9-3774-4D4A-9D8D-17EDF1AA535E}" destId="{1B90AF9C-0480-4893-857A-C0009E81442D}" srcOrd="0" destOrd="0" parTransId="{45032854-1649-4169-80E2-8E2AC1ED8C12}" sibTransId="{5093F5DB-0219-4D4E-ACD4-8715C82DD77E}"/>
    <dgm:cxn modelId="{6AD61D34-32CF-40A4-BF26-EED6FC5C837C}" srcId="{EA71C1E9-3774-4D4A-9D8D-17EDF1AA535E}" destId="{47A8C0A0-48E5-4246-AEDA-514D9127D402}" srcOrd="3" destOrd="0" parTransId="{172C8D57-6DDB-4169-BE54-412FF7879B63}" sibTransId="{1340B18C-3F73-46FB-A83A-503F39F4846C}"/>
    <dgm:cxn modelId="{5BFDF48F-0FDA-493E-B1D7-2D80ABC98E6E}" type="presOf" srcId="{5EA54EA9-F6AF-456B-B97F-2E71E37F71DB}" destId="{A594BC36-2C7D-479A-A6BC-D8C6FCF68555}" srcOrd="0" destOrd="0" presId="urn:microsoft.com/office/officeart/2018/2/layout/IconLabelList"/>
    <dgm:cxn modelId="{65D61D90-D78B-4C32-83BB-D65DF0456203}" type="presOf" srcId="{4D978AC0-AF5F-472E-A721-786BCAF27196}" destId="{10A64836-3EB7-4E70-9B76-3DCE769A2CBA}" srcOrd="0" destOrd="0" presId="urn:microsoft.com/office/officeart/2018/2/layout/IconLabelList"/>
    <dgm:cxn modelId="{A74F4C9E-971B-4F04-BC33-830D628F39B3}" srcId="{EA71C1E9-3774-4D4A-9D8D-17EDF1AA535E}" destId="{4D978AC0-AF5F-472E-A721-786BCAF27196}" srcOrd="2" destOrd="0" parTransId="{BC1A0064-4DD8-4351-AF62-AC42D936414F}" sibTransId="{F5AFE963-43F9-4C71-AC5F-14E269C9F0D9}"/>
    <dgm:cxn modelId="{8C36209F-545F-427B-9138-A58BE58D3B8F}" type="presOf" srcId="{1B90AF9C-0480-4893-857A-C0009E81442D}" destId="{2F41B361-56FC-43B0-ABBC-5190B753B562}" srcOrd="0" destOrd="0" presId="urn:microsoft.com/office/officeart/2018/2/layout/IconLabelList"/>
    <dgm:cxn modelId="{A40B70A6-493F-4529-947A-13E16E4F8472}" type="presOf" srcId="{EA71C1E9-3774-4D4A-9D8D-17EDF1AA535E}" destId="{DA3E0C20-A159-4CCB-86EF-30C98995582C}" srcOrd="0" destOrd="0" presId="urn:microsoft.com/office/officeart/2018/2/layout/IconLabelList"/>
    <dgm:cxn modelId="{65038CA9-3A7D-400D-89C2-8B4730C737D0}" type="presOf" srcId="{47A8C0A0-48E5-4246-AEDA-514D9127D402}" destId="{A0C9A36F-12A2-4EA9-B6BA-F253EC917F3D}" srcOrd="0" destOrd="0" presId="urn:microsoft.com/office/officeart/2018/2/layout/IconLabelList"/>
    <dgm:cxn modelId="{8271E7FD-3D55-41BC-B1A7-B7DEFB0AAAB6}" srcId="{EA71C1E9-3774-4D4A-9D8D-17EDF1AA535E}" destId="{5EA54EA9-F6AF-456B-B97F-2E71E37F71DB}" srcOrd="1" destOrd="0" parTransId="{BBF030D3-F048-442B-BFE0-D8CC223B8CF1}" sibTransId="{E9708920-EB19-4875-989F-024297EE7D1F}"/>
    <dgm:cxn modelId="{DFDB0612-7354-4B83-8E7F-91CC6AA3653A}" type="presParOf" srcId="{DA3E0C20-A159-4CCB-86EF-30C98995582C}" destId="{145BF247-CF1F-482F-9E21-D3FB0106C638}" srcOrd="0" destOrd="0" presId="urn:microsoft.com/office/officeart/2018/2/layout/IconLabelList"/>
    <dgm:cxn modelId="{91ABD9D6-3998-4F0D-B13B-692A0E55D3B2}" type="presParOf" srcId="{145BF247-CF1F-482F-9E21-D3FB0106C638}" destId="{A2ED14A4-0046-4071-9921-32FA92E8542D}" srcOrd="0" destOrd="0" presId="urn:microsoft.com/office/officeart/2018/2/layout/IconLabelList"/>
    <dgm:cxn modelId="{4816F60E-8367-4ADE-B23F-06FE742E69B1}" type="presParOf" srcId="{145BF247-CF1F-482F-9E21-D3FB0106C638}" destId="{C25514EC-35B1-47AB-8056-BC1685B7C856}" srcOrd="1" destOrd="0" presId="urn:microsoft.com/office/officeart/2018/2/layout/IconLabelList"/>
    <dgm:cxn modelId="{44D60FC1-E032-4A7A-9493-50C023CE06A5}" type="presParOf" srcId="{145BF247-CF1F-482F-9E21-D3FB0106C638}" destId="{2F41B361-56FC-43B0-ABBC-5190B753B562}" srcOrd="2" destOrd="0" presId="urn:microsoft.com/office/officeart/2018/2/layout/IconLabelList"/>
    <dgm:cxn modelId="{315E2C5B-903A-472E-B103-4368E2013DEF}" type="presParOf" srcId="{DA3E0C20-A159-4CCB-86EF-30C98995582C}" destId="{699AA3A8-7992-43F8-B030-8D55FC0FAF95}" srcOrd="1" destOrd="0" presId="urn:microsoft.com/office/officeart/2018/2/layout/IconLabelList"/>
    <dgm:cxn modelId="{FD8202B7-80DF-4186-A6F3-288CF3D48B64}" type="presParOf" srcId="{DA3E0C20-A159-4CCB-86EF-30C98995582C}" destId="{03ED40DF-3EE2-46AA-97BA-13ACA324C173}" srcOrd="2" destOrd="0" presId="urn:microsoft.com/office/officeart/2018/2/layout/IconLabelList"/>
    <dgm:cxn modelId="{3400B9B9-EBBE-4436-BD6A-B9A164E124D5}" type="presParOf" srcId="{03ED40DF-3EE2-46AA-97BA-13ACA324C173}" destId="{9B3B1F64-6418-4B0E-A84B-C878C48C27E7}" srcOrd="0" destOrd="0" presId="urn:microsoft.com/office/officeart/2018/2/layout/IconLabelList"/>
    <dgm:cxn modelId="{7641EE79-192D-4349-820D-CD7673537D55}" type="presParOf" srcId="{03ED40DF-3EE2-46AA-97BA-13ACA324C173}" destId="{0B0F39D0-BC43-49E7-9A97-E90B84819E00}" srcOrd="1" destOrd="0" presId="urn:microsoft.com/office/officeart/2018/2/layout/IconLabelList"/>
    <dgm:cxn modelId="{A0F7953B-F785-4CCC-9D5F-BFBA6A7E68AC}" type="presParOf" srcId="{03ED40DF-3EE2-46AA-97BA-13ACA324C173}" destId="{A594BC36-2C7D-479A-A6BC-D8C6FCF68555}" srcOrd="2" destOrd="0" presId="urn:microsoft.com/office/officeart/2018/2/layout/IconLabelList"/>
    <dgm:cxn modelId="{80E83DFA-C5EE-40D9-AC36-39710435E582}" type="presParOf" srcId="{DA3E0C20-A159-4CCB-86EF-30C98995582C}" destId="{35E56BA2-CAF6-4A2E-AF9A-B11146C02E58}" srcOrd="3" destOrd="0" presId="urn:microsoft.com/office/officeart/2018/2/layout/IconLabelList"/>
    <dgm:cxn modelId="{25E044C7-9DDC-4EF5-9487-7427244D517B}" type="presParOf" srcId="{DA3E0C20-A159-4CCB-86EF-30C98995582C}" destId="{560597DD-690A-4B2D-9F41-5B5075F7EE4A}" srcOrd="4" destOrd="0" presId="urn:microsoft.com/office/officeart/2018/2/layout/IconLabelList"/>
    <dgm:cxn modelId="{BB6B8B55-89A2-4CD8-8289-885EC98B32BC}" type="presParOf" srcId="{560597DD-690A-4B2D-9F41-5B5075F7EE4A}" destId="{5FE994A9-C47C-4337-B31E-B3DBEBB4DC81}" srcOrd="0" destOrd="0" presId="urn:microsoft.com/office/officeart/2018/2/layout/IconLabelList"/>
    <dgm:cxn modelId="{DD2327D6-D821-4B8A-83B6-2A7087F5C7C5}" type="presParOf" srcId="{560597DD-690A-4B2D-9F41-5B5075F7EE4A}" destId="{9CE8A74B-7A14-4041-A92E-AAD20617A264}" srcOrd="1" destOrd="0" presId="urn:microsoft.com/office/officeart/2018/2/layout/IconLabelList"/>
    <dgm:cxn modelId="{EBED2EC6-922C-4E2C-993E-32643797F9B1}" type="presParOf" srcId="{560597DD-690A-4B2D-9F41-5B5075F7EE4A}" destId="{10A64836-3EB7-4E70-9B76-3DCE769A2CBA}" srcOrd="2" destOrd="0" presId="urn:microsoft.com/office/officeart/2018/2/layout/IconLabelList"/>
    <dgm:cxn modelId="{A9B7FEBD-2DE2-4D56-A4F4-03F3C67D4E10}" type="presParOf" srcId="{DA3E0C20-A159-4CCB-86EF-30C98995582C}" destId="{6454065B-C1B8-4345-A6D7-7DA97E81F8B2}" srcOrd="5" destOrd="0" presId="urn:microsoft.com/office/officeart/2018/2/layout/IconLabelList"/>
    <dgm:cxn modelId="{1B511CA9-B89E-49E7-BCF1-D3C97A764C80}" type="presParOf" srcId="{DA3E0C20-A159-4CCB-86EF-30C98995582C}" destId="{25CB4EC8-831A-4EF1-9705-4C847ED39638}" srcOrd="6" destOrd="0" presId="urn:microsoft.com/office/officeart/2018/2/layout/IconLabelList"/>
    <dgm:cxn modelId="{D331B7B5-4112-47A7-9D21-BEDF1A430217}" type="presParOf" srcId="{25CB4EC8-831A-4EF1-9705-4C847ED39638}" destId="{189E9A09-4486-440B-A36A-2F1176FC99A5}" srcOrd="0" destOrd="0" presId="urn:microsoft.com/office/officeart/2018/2/layout/IconLabelList"/>
    <dgm:cxn modelId="{F626DAB6-58DC-4A58-951D-8E66C9C0BAD3}" type="presParOf" srcId="{25CB4EC8-831A-4EF1-9705-4C847ED39638}" destId="{AF7D3DA7-5A34-4077-92AA-9E94D0E434F2}" srcOrd="1" destOrd="0" presId="urn:microsoft.com/office/officeart/2018/2/layout/IconLabelList"/>
    <dgm:cxn modelId="{72F0E1D7-F656-46BF-8EAD-AAD8526992A1}" type="presParOf" srcId="{25CB4EC8-831A-4EF1-9705-4C847ED39638}" destId="{A0C9A36F-12A2-4EA9-B6BA-F253EC917F3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53EC96-8F36-4175-9B4B-E5FEDA16F179}" type="doc">
      <dgm:prSet loTypeId="urn:microsoft.com/office/officeart/2005/8/layout/matrix2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27FCAD7-89F0-48A2-BE53-21E9C769F6F8}">
      <dgm:prSet/>
      <dgm:spPr/>
      <dgm:t>
        <a:bodyPr/>
        <a:lstStyle/>
        <a:p>
          <a:r>
            <a:rPr lang="en-US" b="1"/>
            <a:t>Operations:</a:t>
          </a:r>
          <a:br>
            <a:rPr lang="en-US"/>
          </a:br>
          <a:r>
            <a:rPr lang="en-US"/>
            <a:t>→ Helps with bike </a:t>
          </a:r>
          <a:r>
            <a:rPr lang="en-US" b="1"/>
            <a:t>redistribution</a:t>
          </a:r>
          <a:r>
            <a:rPr lang="en-US"/>
            <a:t>, </a:t>
          </a:r>
          <a:r>
            <a:rPr lang="en-US" b="1"/>
            <a:t>maintenance</a:t>
          </a:r>
          <a:r>
            <a:rPr lang="en-US"/>
            <a:t>, and </a:t>
          </a:r>
          <a:r>
            <a:rPr lang="en-US" b="1"/>
            <a:t>staffing</a:t>
          </a:r>
          <a:endParaRPr lang="en-US"/>
        </a:p>
      </dgm:t>
    </dgm:pt>
    <dgm:pt modelId="{21B05A5B-8973-4B6D-B91F-E2D1F30220FC}" type="parTrans" cxnId="{A38A5A3C-C6A9-4881-8800-47EB0E595A8E}">
      <dgm:prSet/>
      <dgm:spPr/>
      <dgm:t>
        <a:bodyPr/>
        <a:lstStyle/>
        <a:p>
          <a:endParaRPr lang="en-US"/>
        </a:p>
      </dgm:t>
    </dgm:pt>
    <dgm:pt modelId="{8B044CDF-1487-4CFE-8BE2-BD8725AF3DE8}" type="sibTrans" cxnId="{A38A5A3C-C6A9-4881-8800-47EB0E595A8E}">
      <dgm:prSet/>
      <dgm:spPr/>
      <dgm:t>
        <a:bodyPr/>
        <a:lstStyle/>
        <a:p>
          <a:endParaRPr lang="en-US"/>
        </a:p>
      </dgm:t>
    </dgm:pt>
    <dgm:pt modelId="{403F34C1-4567-4A0C-A992-2F901FD9014D}">
      <dgm:prSet/>
      <dgm:spPr/>
      <dgm:t>
        <a:bodyPr/>
        <a:lstStyle/>
        <a:p>
          <a:r>
            <a:rPr lang="en-US" b="1"/>
            <a:t>Planning:</a:t>
          </a:r>
          <a:br>
            <a:rPr lang="en-US"/>
          </a:br>
          <a:r>
            <a:rPr lang="en-US"/>
            <a:t>→ Guides </a:t>
          </a:r>
          <a:r>
            <a:rPr lang="en-US" b="1"/>
            <a:t>expansion</a:t>
          </a:r>
          <a:r>
            <a:rPr lang="en-US"/>
            <a:t>, </a:t>
          </a:r>
          <a:r>
            <a:rPr lang="en-US" b="1"/>
            <a:t>dock placement</a:t>
          </a:r>
          <a:r>
            <a:rPr lang="en-US"/>
            <a:t>, and </a:t>
          </a:r>
          <a:r>
            <a:rPr lang="en-US" b="1"/>
            <a:t>bike stock levels</a:t>
          </a:r>
          <a:endParaRPr lang="en-US"/>
        </a:p>
      </dgm:t>
    </dgm:pt>
    <dgm:pt modelId="{DE2192E3-6BE2-41A4-9552-D129A2C19BF7}" type="parTrans" cxnId="{6788E63A-7EEA-4A52-AC6F-02280C5AC4C9}">
      <dgm:prSet/>
      <dgm:spPr/>
      <dgm:t>
        <a:bodyPr/>
        <a:lstStyle/>
        <a:p>
          <a:endParaRPr lang="en-US"/>
        </a:p>
      </dgm:t>
    </dgm:pt>
    <dgm:pt modelId="{AB024940-F484-4382-88C4-7D5055AAA1DE}" type="sibTrans" cxnId="{6788E63A-7EEA-4A52-AC6F-02280C5AC4C9}">
      <dgm:prSet/>
      <dgm:spPr/>
      <dgm:t>
        <a:bodyPr/>
        <a:lstStyle/>
        <a:p>
          <a:endParaRPr lang="en-US"/>
        </a:p>
      </dgm:t>
    </dgm:pt>
    <dgm:pt modelId="{03C49750-62DA-4699-968D-596930BD41D9}">
      <dgm:prSet/>
      <dgm:spPr/>
      <dgm:t>
        <a:bodyPr/>
        <a:lstStyle/>
        <a:p>
          <a:r>
            <a:rPr lang="en-US" b="1"/>
            <a:t>Policy:</a:t>
          </a:r>
          <a:br>
            <a:rPr lang="en-US"/>
          </a:br>
          <a:r>
            <a:rPr lang="en-US"/>
            <a:t>→ Tracks impact of </a:t>
          </a:r>
          <a:r>
            <a:rPr lang="en-US" b="1"/>
            <a:t>congestion pricing</a:t>
          </a:r>
          <a:r>
            <a:rPr lang="en-US"/>
            <a:t> and other city changes</a:t>
          </a:r>
        </a:p>
      </dgm:t>
    </dgm:pt>
    <dgm:pt modelId="{D6CB1597-A9D3-4840-BA5B-E2A7BEF17042}" type="parTrans" cxnId="{21AC30D2-CF5B-43C8-82D4-7E153B497DDB}">
      <dgm:prSet/>
      <dgm:spPr/>
      <dgm:t>
        <a:bodyPr/>
        <a:lstStyle/>
        <a:p>
          <a:endParaRPr lang="en-US"/>
        </a:p>
      </dgm:t>
    </dgm:pt>
    <dgm:pt modelId="{9FD7CAB6-84DD-4716-AB8B-5FE2F3244624}" type="sibTrans" cxnId="{21AC30D2-CF5B-43C8-82D4-7E153B497DDB}">
      <dgm:prSet/>
      <dgm:spPr/>
      <dgm:t>
        <a:bodyPr/>
        <a:lstStyle/>
        <a:p>
          <a:endParaRPr lang="en-US"/>
        </a:p>
      </dgm:t>
    </dgm:pt>
    <dgm:pt modelId="{07F937D4-925C-4ED6-AA6D-D4E4E11FA953}">
      <dgm:prSet/>
      <dgm:spPr/>
      <dgm:t>
        <a:bodyPr/>
        <a:lstStyle/>
        <a:p>
          <a:r>
            <a:rPr lang="en-US" b="1"/>
            <a:t>Risks of No Forecasting:</a:t>
          </a:r>
          <a:br>
            <a:rPr lang="en-US"/>
          </a:br>
          <a:r>
            <a:rPr lang="en-US"/>
            <a:t>→ </a:t>
          </a:r>
          <a:r>
            <a:rPr lang="en-US" b="1"/>
            <a:t>Overcrowded stations</a:t>
          </a:r>
          <a:r>
            <a:rPr lang="en-US"/>
            <a:t>, </a:t>
          </a:r>
          <a:r>
            <a:rPr lang="en-US" b="1"/>
            <a:t>bike shortages</a:t>
          </a:r>
          <a:r>
            <a:rPr lang="en-US"/>
            <a:t>, and </a:t>
          </a:r>
          <a:r>
            <a:rPr lang="en-US" b="1"/>
            <a:t>poor access</a:t>
          </a:r>
          <a:br>
            <a:rPr lang="en-US"/>
          </a:br>
          <a:r>
            <a:rPr lang="en-US"/>
            <a:t>→ Leads to </a:t>
          </a:r>
          <a:r>
            <a:rPr lang="en-US" b="1"/>
            <a:t>user frustration</a:t>
          </a:r>
          <a:r>
            <a:rPr lang="en-US"/>
            <a:t> and </a:t>
          </a:r>
          <a:r>
            <a:rPr lang="en-US" b="1"/>
            <a:t>inequity</a:t>
          </a:r>
          <a:endParaRPr lang="en-US"/>
        </a:p>
      </dgm:t>
    </dgm:pt>
    <dgm:pt modelId="{354E71D6-38F5-45FF-8354-2495A4320EFD}" type="parTrans" cxnId="{41207ECD-D84B-4DF3-8899-D8FD71A627F9}">
      <dgm:prSet/>
      <dgm:spPr/>
      <dgm:t>
        <a:bodyPr/>
        <a:lstStyle/>
        <a:p>
          <a:endParaRPr lang="en-US"/>
        </a:p>
      </dgm:t>
    </dgm:pt>
    <dgm:pt modelId="{BBC0CD28-FF74-4489-870C-15C8CDD04E43}" type="sibTrans" cxnId="{41207ECD-D84B-4DF3-8899-D8FD71A627F9}">
      <dgm:prSet/>
      <dgm:spPr/>
      <dgm:t>
        <a:bodyPr/>
        <a:lstStyle/>
        <a:p>
          <a:endParaRPr lang="en-US"/>
        </a:p>
      </dgm:t>
    </dgm:pt>
    <dgm:pt modelId="{5694D3EE-F03E-3240-8C8B-A9C60542E62B}" type="pres">
      <dgm:prSet presAssocID="{F553EC96-8F36-4175-9B4B-E5FEDA16F179}" presName="matrix" presStyleCnt="0">
        <dgm:presLayoutVars>
          <dgm:chMax val="1"/>
          <dgm:dir/>
          <dgm:resizeHandles val="exact"/>
        </dgm:presLayoutVars>
      </dgm:prSet>
      <dgm:spPr/>
    </dgm:pt>
    <dgm:pt modelId="{C11F1946-4A2C-2048-A93D-0EDC7BF8703F}" type="pres">
      <dgm:prSet presAssocID="{F553EC96-8F36-4175-9B4B-E5FEDA16F179}" presName="axisShape" presStyleLbl="bgShp" presStyleIdx="0" presStyleCnt="1"/>
      <dgm:spPr/>
    </dgm:pt>
    <dgm:pt modelId="{3E63662A-828A-C840-81B3-BF0870E2FA00}" type="pres">
      <dgm:prSet presAssocID="{F553EC96-8F36-4175-9B4B-E5FEDA16F179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04B2E63-0BFB-3A47-B652-261AA61A5A23}" type="pres">
      <dgm:prSet presAssocID="{F553EC96-8F36-4175-9B4B-E5FEDA16F179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A4824F3-18B9-894B-A434-F7C0041664D2}" type="pres">
      <dgm:prSet presAssocID="{F553EC96-8F36-4175-9B4B-E5FEDA16F179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433700-E073-EA4B-897D-3FD6E637438E}" type="pres">
      <dgm:prSet presAssocID="{F553EC96-8F36-4175-9B4B-E5FEDA16F179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788E63A-7EEA-4A52-AC6F-02280C5AC4C9}" srcId="{F553EC96-8F36-4175-9B4B-E5FEDA16F179}" destId="{403F34C1-4567-4A0C-A992-2F901FD9014D}" srcOrd="1" destOrd="0" parTransId="{DE2192E3-6BE2-41A4-9552-D129A2C19BF7}" sibTransId="{AB024940-F484-4382-88C4-7D5055AAA1DE}"/>
    <dgm:cxn modelId="{A38A5A3C-C6A9-4881-8800-47EB0E595A8E}" srcId="{F553EC96-8F36-4175-9B4B-E5FEDA16F179}" destId="{427FCAD7-89F0-48A2-BE53-21E9C769F6F8}" srcOrd="0" destOrd="0" parTransId="{21B05A5B-8973-4B6D-B91F-E2D1F30220FC}" sibTransId="{8B044CDF-1487-4CFE-8BE2-BD8725AF3DE8}"/>
    <dgm:cxn modelId="{1CA09747-1687-0F4D-9080-4BB0070C471C}" type="presOf" srcId="{F553EC96-8F36-4175-9B4B-E5FEDA16F179}" destId="{5694D3EE-F03E-3240-8C8B-A9C60542E62B}" srcOrd="0" destOrd="0" presId="urn:microsoft.com/office/officeart/2005/8/layout/matrix2"/>
    <dgm:cxn modelId="{16147B6A-5B6F-2844-856D-A2472CB7824A}" type="presOf" srcId="{07F937D4-925C-4ED6-AA6D-D4E4E11FA953}" destId="{72433700-E073-EA4B-897D-3FD6E637438E}" srcOrd="0" destOrd="0" presId="urn:microsoft.com/office/officeart/2005/8/layout/matrix2"/>
    <dgm:cxn modelId="{8D37AD83-7742-D34F-898D-208EF863C431}" type="presOf" srcId="{03C49750-62DA-4699-968D-596930BD41D9}" destId="{0A4824F3-18B9-894B-A434-F7C0041664D2}" srcOrd="0" destOrd="0" presId="urn:microsoft.com/office/officeart/2005/8/layout/matrix2"/>
    <dgm:cxn modelId="{464995B7-3291-B44E-85FB-06F20E77403D}" type="presOf" srcId="{403F34C1-4567-4A0C-A992-2F901FD9014D}" destId="{304B2E63-0BFB-3A47-B652-261AA61A5A23}" srcOrd="0" destOrd="0" presId="urn:microsoft.com/office/officeart/2005/8/layout/matrix2"/>
    <dgm:cxn modelId="{41207ECD-D84B-4DF3-8899-D8FD71A627F9}" srcId="{F553EC96-8F36-4175-9B4B-E5FEDA16F179}" destId="{07F937D4-925C-4ED6-AA6D-D4E4E11FA953}" srcOrd="3" destOrd="0" parTransId="{354E71D6-38F5-45FF-8354-2495A4320EFD}" sibTransId="{BBC0CD28-FF74-4489-870C-15C8CDD04E43}"/>
    <dgm:cxn modelId="{21AC30D2-CF5B-43C8-82D4-7E153B497DDB}" srcId="{F553EC96-8F36-4175-9B4B-E5FEDA16F179}" destId="{03C49750-62DA-4699-968D-596930BD41D9}" srcOrd="2" destOrd="0" parTransId="{D6CB1597-A9D3-4840-BA5B-E2A7BEF17042}" sibTransId="{9FD7CAB6-84DD-4716-AB8B-5FE2F3244624}"/>
    <dgm:cxn modelId="{E00BE6D4-F59B-FE4E-8403-BC544B502911}" type="presOf" srcId="{427FCAD7-89F0-48A2-BE53-21E9C769F6F8}" destId="{3E63662A-828A-C840-81B3-BF0870E2FA00}" srcOrd="0" destOrd="0" presId="urn:microsoft.com/office/officeart/2005/8/layout/matrix2"/>
    <dgm:cxn modelId="{2B3671C7-D843-074D-9241-434105A840EF}" type="presParOf" srcId="{5694D3EE-F03E-3240-8C8B-A9C60542E62B}" destId="{C11F1946-4A2C-2048-A93D-0EDC7BF8703F}" srcOrd="0" destOrd="0" presId="urn:microsoft.com/office/officeart/2005/8/layout/matrix2"/>
    <dgm:cxn modelId="{98B8CC64-56CF-5340-AA7F-D889947591C9}" type="presParOf" srcId="{5694D3EE-F03E-3240-8C8B-A9C60542E62B}" destId="{3E63662A-828A-C840-81B3-BF0870E2FA00}" srcOrd="1" destOrd="0" presId="urn:microsoft.com/office/officeart/2005/8/layout/matrix2"/>
    <dgm:cxn modelId="{9021B32C-903E-9047-8DF2-D337B5AF1534}" type="presParOf" srcId="{5694D3EE-F03E-3240-8C8B-A9C60542E62B}" destId="{304B2E63-0BFB-3A47-B652-261AA61A5A23}" srcOrd="2" destOrd="0" presId="urn:microsoft.com/office/officeart/2005/8/layout/matrix2"/>
    <dgm:cxn modelId="{A5472445-2DFA-4440-ADA8-2DA7F8BD8C79}" type="presParOf" srcId="{5694D3EE-F03E-3240-8C8B-A9C60542E62B}" destId="{0A4824F3-18B9-894B-A434-F7C0041664D2}" srcOrd="3" destOrd="0" presId="urn:microsoft.com/office/officeart/2005/8/layout/matrix2"/>
    <dgm:cxn modelId="{7C6BA490-D5DD-F54A-87CD-9D2C0C0DBB72}" type="presParOf" srcId="{5694D3EE-F03E-3240-8C8B-A9C60542E62B}" destId="{72433700-E073-EA4B-897D-3FD6E637438E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6A60C3-9209-4EDA-A4CF-BBFB547CC2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58DF1C5-4FB2-42FD-9E5B-1A7E5ABECEA9}">
      <dgm:prSet/>
      <dgm:spPr/>
      <dgm:t>
        <a:bodyPr/>
        <a:lstStyle/>
        <a:p>
          <a:r>
            <a:rPr lang="en-US" b="1"/>
            <a:t>What are Urban Features?</a:t>
          </a:r>
          <a:br>
            <a:rPr lang="en-US"/>
          </a:br>
          <a:r>
            <a:rPr lang="en-US"/>
            <a:t>→ Nearby </a:t>
          </a:r>
          <a:r>
            <a:rPr lang="en-US" b="1"/>
            <a:t>transit stops</a:t>
          </a:r>
          <a:r>
            <a:rPr lang="en-US"/>
            <a:t>, </a:t>
          </a:r>
          <a:r>
            <a:rPr lang="en-US" b="1"/>
            <a:t>parks</a:t>
          </a:r>
          <a:r>
            <a:rPr lang="en-US"/>
            <a:t>, </a:t>
          </a:r>
          <a:r>
            <a:rPr lang="en-US" b="1"/>
            <a:t>malls</a:t>
          </a:r>
          <a:r>
            <a:rPr lang="en-US"/>
            <a:t>, </a:t>
          </a:r>
          <a:r>
            <a:rPr lang="en-US" b="1"/>
            <a:t>restaurants</a:t>
          </a:r>
          <a:r>
            <a:rPr lang="en-US"/>
            <a:t>, </a:t>
          </a:r>
          <a:r>
            <a:rPr lang="en-US" b="1"/>
            <a:t>residential buildings</a:t>
          </a:r>
          <a:r>
            <a:rPr lang="en-US"/>
            <a:t>, etc.</a:t>
          </a:r>
          <a:br>
            <a:rPr lang="en-US"/>
          </a:br>
          <a:r>
            <a:rPr lang="en-US"/>
            <a:t>→ Extracted within </a:t>
          </a:r>
          <a:r>
            <a:rPr lang="en-US" b="1"/>
            <a:t>500m radius</a:t>
          </a:r>
          <a:r>
            <a:rPr lang="en-US"/>
            <a:t> of each station</a:t>
          </a:r>
        </a:p>
      </dgm:t>
    </dgm:pt>
    <dgm:pt modelId="{4278C511-E03C-4EA9-81C1-E9696A222743}" type="parTrans" cxnId="{13BDD33C-C5FC-47EB-B0C6-3686146BB077}">
      <dgm:prSet/>
      <dgm:spPr/>
      <dgm:t>
        <a:bodyPr/>
        <a:lstStyle/>
        <a:p>
          <a:endParaRPr lang="en-US"/>
        </a:p>
      </dgm:t>
    </dgm:pt>
    <dgm:pt modelId="{EAC38DF9-9F35-4FAE-BCEF-A08BC53430E4}" type="sibTrans" cxnId="{13BDD33C-C5FC-47EB-B0C6-3686146BB077}">
      <dgm:prSet/>
      <dgm:spPr/>
      <dgm:t>
        <a:bodyPr/>
        <a:lstStyle/>
        <a:p>
          <a:endParaRPr lang="en-US"/>
        </a:p>
      </dgm:t>
    </dgm:pt>
    <dgm:pt modelId="{BC9D31EB-0985-42D5-93B0-3DBBB05ACACE}">
      <dgm:prSet/>
      <dgm:spPr/>
      <dgm:t>
        <a:bodyPr/>
        <a:lstStyle/>
        <a:p>
          <a:r>
            <a:rPr lang="en-US" b="1"/>
            <a:t>Why They Matter:</a:t>
          </a:r>
          <a:br>
            <a:rPr lang="en-US"/>
          </a:br>
          <a:r>
            <a:rPr lang="en-US"/>
            <a:t>→ Explain </a:t>
          </a:r>
          <a:r>
            <a:rPr lang="en-US" b="1"/>
            <a:t>why some stations are busier</a:t>
          </a:r>
          <a:r>
            <a:rPr lang="en-US"/>
            <a:t> than others</a:t>
          </a:r>
          <a:br>
            <a:rPr lang="en-US"/>
          </a:br>
          <a:r>
            <a:rPr lang="en-US"/>
            <a:t>→ Capture </a:t>
          </a:r>
          <a:r>
            <a:rPr lang="en-US" b="1"/>
            <a:t>spatial variation</a:t>
          </a:r>
          <a:r>
            <a:rPr lang="en-US"/>
            <a:t> in bike demand</a:t>
          </a:r>
        </a:p>
      </dgm:t>
    </dgm:pt>
    <dgm:pt modelId="{BEA4FE2E-E247-4488-8AA2-3864A1CC3508}" type="parTrans" cxnId="{61244201-E0A7-4051-BCA9-49F603960C16}">
      <dgm:prSet/>
      <dgm:spPr/>
      <dgm:t>
        <a:bodyPr/>
        <a:lstStyle/>
        <a:p>
          <a:endParaRPr lang="en-US"/>
        </a:p>
      </dgm:t>
    </dgm:pt>
    <dgm:pt modelId="{DE80EEC9-ABE4-4068-A6ED-F4C2C34A2947}" type="sibTrans" cxnId="{61244201-E0A7-4051-BCA9-49F603960C16}">
      <dgm:prSet/>
      <dgm:spPr/>
      <dgm:t>
        <a:bodyPr/>
        <a:lstStyle/>
        <a:p>
          <a:endParaRPr lang="en-US"/>
        </a:p>
      </dgm:t>
    </dgm:pt>
    <dgm:pt modelId="{F4F4410F-7B9F-4676-A6FB-83FAB325365E}">
      <dgm:prSet/>
      <dgm:spPr/>
      <dgm:t>
        <a:bodyPr/>
        <a:lstStyle/>
        <a:p>
          <a:r>
            <a:rPr lang="en-US" b="1"/>
            <a:t>Key Insight:</a:t>
          </a:r>
          <a:br>
            <a:rPr lang="en-US"/>
          </a:br>
          <a:r>
            <a:rPr lang="en-US"/>
            <a:t>→ High </a:t>
          </a:r>
          <a:r>
            <a:rPr lang="en-US" b="1"/>
            <a:t>urban density</a:t>
          </a:r>
          <a:r>
            <a:rPr lang="en-US"/>
            <a:t> doesn’t always mean high demand</a:t>
          </a:r>
          <a:br>
            <a:rPr lang="en-US"/>
          </a:br>
          <a:r>
            <a:rPr lang="en-US"/>
            <a:t>→ Depends on </a:t>
          </a:r>
          <a:r>
            <a:rPr lang="en-US" b="1"/>
            <a:t>land use mix</a:t>
          </a:r>
          <a:r>
            <a:rPr lang="en-US"/>
            <a:t> (e.g., offices vs. nightlife)</a:t>
          </a:r>
        </a:p>
      </dgm:t>
    </dgm:pt>
    <dgm:pt modelId="{B0E6B5DC-E2F1-4F9A-B0A5-D656EEB2EEFC}" type="parTrans" cxnId="{144882FA-16D8-44A4-9F91-C35A55619B9C}">
      <dgm:prSet/>
      <dgm:spPr/>
      <dgm:t>
        <a:bodyPr/>
        <a:lstStyle/>
        <a:p>
          <a:endParaRPr lang="en-US"/>
        </a:p>
      </dgm:t>
    </dgm:pt>
    <dgm:pt modelId="{01AEE7A9-7AB9-48D3-9D6C-CA3B95D180D4}" type="sibTrans" cxnId="{144882FA-16D8-44A4-9F91-C35A55619B9C}">
      <dgm:prSet/>
      <dgm:spPr/>
      <dgm:t>
        <a:bodyPr/>
        <a:lstStyle/>
        <a:p>
          <a:endParaRPr lang="en-US"/>
        </a:p>
      </dgm:t>
    </dgm:pt>
    <dgm:pt modelId="{CA03F3AD-CEE9-4434-B353-1CCBE1BE2863}" type="pres">
      <dgm:prSet presAssocID="{756A60C3-9209-4EDA-A4CF-BBFB547CC2C6}" presName="root" presStyleCnt="0">
        <dgm:presLayoutVars>
          <dgm:dir/>
          <dgm:resizeHandles val="exact"/>
        </dgm:presLayoutVars>
      </dgm:prSet>
      <dgm:spPr/>
    </dgm:pt>
    <dgm:pt modelId="{BA423787-6102-4BBD-99BF-7E7FC795BC89}" type="pres">
      <dgm:prSet presAssocID="{D58DF1C5-4FB2-42FD-9E5B-1A7E5ABECEA9}" presName="compNode" presStyleCnt="0"/>
      <dgm:spPr/>
    </dgm:pt>
    <dgm:pt modelId="{0D168C60-E217-4C84-AFAC-7553283E3763}" type="pres">
      <dgm:prSet presAssocID="{D58DF1C5-4FB2-42FD-9E5B-1A7E5ABECEA9}" presName="bgRect" presStyleLbl="bgShp" presStyleIdx="0" presStyleCnt="3"/>
      <dgm:spPr/>
    </dgm:pt>
    <dgm:pt modelId="{92FB9527-A884-4584-9D32-9B3713FC3728}" type="pres">
      <dgm:prSet presAssocID="{D58DF1C5-4FB2-42FD-9E5B-1A7E5ABECE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1858BC59-DF65-4FAE-ADCC-CE5A901CA652}" type="pres">
      <dgm:prSet presAssocID="{D58DF1C5-4FB2-42FD-9E5B-1A7E5ABECEA9}" presName="spaceRect" presStyleCnt="0"/>
      <dgm:spPr/>
    </dgm:pt>
    <dgm:pt modelId="{F7382267-4EC9-4ED8-8689-64D5B32CB577}" type="pres">
      <dgm:prSet presAssocID="{D58DF1C5-4FB2-42FD-9E5B-1A7E5ABECEA9}" presName="parTx" presStyleLbl="revTx" presStyleIdx="0" presStyleCnt="3">
        <dgm:presLayoutVars>
          <dgm:chMax val="0"/>
          <dgm:chPref val="0"/>
        </dgm:presLayoutVars>
      </dgm:prSet>
      <dgm:spPr/>
    </dgm:pt>
    <dgm:pt modelId="{A3717B66-B6C0-4263-ACB3-69194CC98FA6}" type="pres">
      <dgm:prSet presAssocID="{EAC38DF9-9F35-4FAE-BCEF-A08BC53430E4}" presName="sibTrans" presStyleCnt="0"/>
      <dgm:spPr/>
    </dgm:pt>
    <dgm:pt modelId="{B2F06012-6CB8-46C6-BA93-5BD98533D41C}" type="pres">
      <dgm:prSet presAssocID="{BC9D31EB-0985-42D5-93B0-3DBBB05ACACE}" presName="compNode" presStyleCnt="0"/>
      <dgm:spPr/>
    </dgm:pt>
    <dgm:pt modelId="{A5502420-8254-4E76-8036-DC974B205C8B}" type="pres">
      <dgm:prSet presAssocID="{BC9D31EB-0985-42D5-93B0-3DBBB05ACACE}" presName="bgRect" presStyleLbl="bgShp" presStyleIdx="1" presStyleCnt="3"/>
      <dgm:spPr/>
    </dgm:pt>
    <dgm:pt modelId="{2DEB5135-AFC1-48AD-A216-2CE11B34F973}" type="pres">
      <dgm:prSet presAssocID="{BC9D31EB-0985-42D5-93B0-3DBBB05ACA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2C30917D-8ED5-4598-8F6E-0E6E1275AF22}" type="pres">
      <dgm:prSet presAssocID="{BC9D31EB-0985-42D5-93B0-3DBBB05ACACE}" presName="spaceRect" presStyleCnt="0"/>
      <dgm:spPr/>
    </dgm:pt>
    <dgm:pt modelId="{EABEBB54-DD4D-499E-AF74-43256CE793E2}" type="pres">
      <dgm:prSet presAssocID="{BC9D31EB-0985-42D5-93B0-3DBBB05ACACE}" presName="parTx" presStyleLbl="revTx" presStyleIdx="1" presStyleCnt="3">
        <dgm:presLayoutVars>
          <dgm:chMax val="0"/>
          <dgm:chPref val="0"/>
        </dgm:presLayoutVars>
      </dgm:prSet>
      <dgm:spPr/>
    </dgm:pt>
    <dgm:pt modelId="{E14A2FDF-77D8-40E2-8F5E-AF577F2B7896}" type="pres">
      <dgm:prSet presAssocID="{DE80EEC9-ABE4-4068-A6ED-F4C2C34A2947}" presName="sibTrans" presStyleCnt="0"/>
      <dgm:spPr/>
    </dgm:pt>
    <dgm:pt modelId="{A3A35539-A3B1-4F4A-A70C-60529E544312}" type="pres">
      <dgm:prSet presAssocID="{F4F4410F-7B9F-4676-A6FB-83FAB325365E}" presName="compNode" presStyleCnt="0"/>
      <dgm:spPr/>
    </dgm:pt>
    <dgm:pt modelId="{A3B9BE22-AF47-4636-AE74-3B2325E9EFE9}" type="pres">
      <dgm:prSet presAssocID="{F4F4410F-7B9F-4676-A6FB-83FAB325365E}" presName="bgRect" presStyleLbl="bgShp" presStyleIdx="2" presStyleCnt="3"/>
      <dgm:spPr/>
    </dgm:pt>
    <dgm:pt modelId="{DC856905-7406-49F5-9A5A-CDDD11BA3019}" type="pres">
      <dgm:prSet presAssocID="{F4F4410F-7B9F-4676-A6FB-83FAB325365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DBD951FF-5299-4FC0-8B6E-95EC447EAA09}" type="pres">
      <dgm:prSet presAssocID="{F4F4410F-7B9F-4676-A6FB-83FAB325365E}" presName="spaceRect" presStyleCnt="0"/>
      <dgm:spPr/>
    </dgm:pt>
    <dgm:pt modelId="{CE3FD180-C62B-4863-A596-B06C71B177B7}" type="pres">
      <dgm:prSet presAssocID="{F4F4410F-7B9F-4676-A6FB-83FAB325365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1244201-E0A7-4051-BCA9-49F603960C16}" srcId="{756A60C3-9209-4EDA-A4CF-BBFB547CC2C6}" destId="{BC9D31EB-0985-42D5-93B0-3DBBB05ACACE}" srcOrd="1" destOrd="0" parTransId="{BEA4FE2E-E247-4488-8AA2-3864A1CC3508}" sibTransId="{DE80EEC9-ABE4-4068-A6ED-F4C2C34A2947}"/>
    <dgm:cxn modelId="{C92C0232-B646-46E2-8224-A25AD180A9A2}" type="presOf" srcId="{D58DF1C5-4FB2-42FD-9E5B-1A7E5ABECEA9}" destId="{F7382267-4EC9-4ED8-8689-64D5B32CB577}" srcOrd="0" destOrd="0" presId="urn:microsoft.com/office/officeart/2018/2/layout/IconVerticalSolidList"/>
    <dgm:cxn modelId="{13BDD33C-C5FC-47EB-B0C6-3686146BB077}" srcId="{756A60C3-9209-4EDA-A4CF-BBFB547CC2C6}" destId="{D58DF1C5-4FB2-42FD-9E5B-1A7E5ABECEA9}" srcOrd="0" destOrd="0" parTransId="{4278C511-E03C-4EA9-81C1-E9696A222743}" sibTransId="{EAC38DF9-9F35-4FAE-BCEF-A08BC53430E4}"/>
    <dgm:cxn modelId="{7BF02A85-BDF8-4D0C-8CB9-5EE9B2414393}" type="presOf" srcId="{F4F4410F-7B9F-4676-A6FB-83FAB325365E}" destId="{CE3FD180-C62B-4863-A596-B06C71B177B7}" srcOrd="0" destOrd="0" presId="urn:microsoft.com/office/officeart/2018/2/layout/IconVerticalSolidList"/>
    <dgm:cxn modelId="{B9B7D7B8-09E4-4431-981E-A7EB8E155520}" type="presOf" srcId="{BC9D31EB-0985-42D5-93B0-3DBBB05ACACE}" destId="{EABEBB54-DD4D-499E-AF74-43256CE793E2}" srcOrd="0" destOrd="0" presId="urn:microsoft.com/office/officeart/2018/2/layout/IconVerticalSolidList"/>
    <dgm:cxn modelId="{5903CDC6-0E7D-4CE2-A9D2-411248359695}" type="presOf" srcId="{756A60C3-9209-4EDA-A4CF-BBFB547CC2C6}" destId="{CA03F3AD-CEE9-4434-B353-1CCBE1BE2863}" srcOrd="0" destOrd="0" presId="urn:microsoft.com/office/officeart/2018/2/layout/IconVerticalSolidList"/>
    <dgm:cxn modelId="{144882FA-16D8-44A4-9F91-C35A55619B9C}" srcId="{756A60C3-9209-4EDA-A4CF-BBFB547CC2C6}" destId="{F4F4410F-7B9F-4676-A6FB-83FAB325365E}" srcOrd="2" destOrd="0" parTransId="{B0E6B5DC-E2F1-4F9A-B0A5-D656EEB2EEFC}" sibTransId="{01AEE7A9-7AB9-48D3-9D6C-CA3B95D180D4}"/>
    <dgm:cxn modelId="{FC396A97-B822-48F6-9482-D2F43124A211}" type="presParOf" srcId="{CA03F3AD-CEE9-4434-B353-1CCBE1BE2863}" destId="{BA423787-6102-4BBD-99BF-7E7FC795BC89}" srcOrd="0" destOrd="0" presId="urn:microsoft.com/office/officeart/2018/2/layout/IconVerticalSolidList"/>
    <dgm:cxn modelId="{1589FB41-5FC3-4714-B949-3AB32ACD5C4E}" type="presParOf" srcId="{BA423787-6102-4BBD-99BF-7E7FC795BC89}" destId="{0D168C60-E217-4C84-AFAC-7553283E3763}" srcOrd="0" destOrd="0" presId="urn:microsoft.com/office/officeart/2018/2/layout/IconVerticalSolidList"/>
    <dgm:cxn modelId="{5DFD240B-846F-4039-8258-6A21567575CB}" type="presParOf" srcId="{BA423787-6102-4BBD-99BF-7E7FC795BC89}" destId="{92FB9527-A884-4584-9D32-9B3713FC3728}" srcOrd="1" destOrd="0" presId="urn:microsoft.com/office/officeart/2018/2/layout/IconVerticalSolidList"/>
    <dgm:cxn modelId="{EB959ED1-D5D8-4F6B-8094-D90B53E61FDB}" type="presParOf" srcId="{BA423787-6102-4BBD-99BF-7E7FC795BC89}" destId="{1858BC59-DF65-4FAE-ADCC-CE5A901CA652}" srcOrd="2" destOrd="0" presId="urn:microsoft.com/office/officeart/2018/2/layout/IconVerticalSolidList"/>
    <dgm:cxn modelId="{E2D13EBE-370A-4EDC-A234-AB58E2AFECCC}" type="presParOf" srcId="{BA423787-6102-4BBD-99BF-7E7FC795BC89}" destId="{F7382267-4EC9-4ED8-8689-64D5B32CB577}" srcOrd="3" destOrd="0" presId="urn:microsoft.com/office/officeart/2018/2/layout/IconVerticalSolidList"/>
    <dgm:cxn modelId="{CEBE1986-37D5-4DC0-8BAA-727DD86190C0}" type="presParOf" srcId="{CA03F3AD-CEE9-4434-B353-1CCBE1BE2863}" destId="{A3717B66-B6C0-4263-ACB3-69194CC98FA6}" srcOrd="1" destOrd="0" presId="urn:microsoft.com/office/officeart/2018/2/layout/IconVerticalSolidList"/>
    <dgm:cxn modelId="{86CBCE83-1749-437A-AFD7-7125ADE259BE}" type="presParOf" srcId="{CA03F3AD-CEE9-4434-B353-1CCBE1BE2863}" destId="{B2F06012-6CB8-46C6-BA93-5BD98533D41C}" srcOrd="2" destOrd="0" presId="urn:microsoft.com/office/officeart/2018/2/layout/IconVerticalSolidList"/>
    <dgm:cxn modelId="{B5B8F248-48D3-4039-9DFB-32670439A986}" type="presParOf" srcId="{B2F06012-6CB8-46C6-BA93-5BD98533D41C}" destId="{A5502420-8254-4E76-8036-DC974B205C8B}" srcOrd="0" destOrd="0" presId="urn:microsoft.com/office/officeart/2018/2/layout/IconVerticalSolidList"/>
    <dgm:cxn modelId="{5E920313-10FF-4419-AF83-CBF0F9B01E80}" type="presParOf" srcId="{B2F06012-6CB8-46C6-BA93-5BD98533D41C}" destId="{2DEB5135-AFC1-48AD-A216-2CE11B34F973}" srcOrd="1" destOrd="0" presId="urn:microsoft.com/office/officeart/2018/2/layout/IconVerticalSolidList"/>
    <dgm:cxn modelId="{D4D78203-A05C-45EC-B10F-2653F74804B7}" type="presParOf" srcId="{B2F06012-6CB8-46C6-BA93-5BD98533D41C}" destId="{2C30917D-8ED5-4598-8F6E-0E6E1275AF22}" srcOrd="2" destOrd="0" presId="urn:microsoft.com/office/officeart/2018/2/layout/IconVerticalSolidList"/>
    <dgm:cxn modelId="{B86AB524-FF8B-4E4A-BB31-7F63C682B54D}" type="presParOf" srcId="{B2F06012-6CB8-46C6-BA93-5BD98533D41C}" destId="{EABEBB54-DD4D-499E-AF74-43256CE793E2}" srcOrd="3" destOrd="0" presId="urn:microsoft.com/office/officeart/2018/2/layout/IconVerticalSolidList"/>
    <dgm:cxn modelId="{64A19EE4-3BB8-44F4-8D08-67FE32CA4319}" type="presParOf" srcId="{CA03F3AD-CEE9-4434-B353-1CCBE1BE2863}" destId="{E14A2FDF-77D8-40E2-8F5E-AF577F2B7896}" srcOrd="3" destOrd="0" presId="urn:microsoft.com/office/officeart/2018/2/layout/IconVerticalSolidList"/>
    <dgm:cxn modelId="{E6200B0C-235F-4869-AD07-3D8552DC57C7}" type="presParOf" srcId="{CA03F3AD-CEE9-4434-B353-1CCBE1BE2863}" destId="{A3A35539-A3B1-4F4A-A70C-60529E544312}" srcOrd="4" destOrd="0" presId="urn:microsoft.com/office/officeart/2018/2/layout/IconVerticalSolidList"/>
    <dgm:cxn modelId="{60F9C129-97CF-4428-8CF8-EC9DC8BED322}" type="presParOf" srcId="{A3A35539-A3B1-4F4A-A70C-60529E544312}" destId="{A3B9BE22-AF47-4636-AE74-3B2325E9EFE9}" srcOrd="0" destOrd="0" presId="urn:microsoft.com/office/officeart/2018/2/layout/IconVerticalSolidList"/>
    <dgm:cxn modelId="{46AC4C59-5A93-4C35-8B0C-43FBE73372DC}" type="presParOf" srcId="{A3A35539-A3B1-4F4A-A70C-60529E544312}" destId="{DC856905-7406-49F5-9A5A-CDDD11BA3019}" srcOrd="1" destOrd="0" presId="urn:microsoft.com/office/officeart/2018/2/layout/IconVerticalSolidList"/>
    <dgm:cxn modelId="{E5D6489E-0613-4BDD-8CE5-5F1D06C263C6}" type="presParOf" srcId="{A3A35539-A3B1-4F4A-A70C-60529E544312}" destId="{DBD951FF-5299-4FC0-8B6E-95EC447EAA09}" srcOrd="2" destOrd="0" presId="urn:microsoft.com/office/officeart/2018/2/layout/IconVerticalSolidList"/>
    <dgm:cxn modelId="{19C7995C-54FC-418D-9194-78F461CE94C0}" type="presParOf" srcId="{A3A35539-A3B1-4F4A-A70C-60529E544312}" destId="{CE3FD180-C62B-4863-A596-B06C71B177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296730-CFDD-40F1-8E1B-42A416A3E88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9ED68839-E6B3-450B-B73A-9D238DF5BB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Citi Bike Trips:</a:t>
          </a:r>
          <a:r>
            <a:rPr lang="en-US"/>
            <a:t> 2021–2024, daily station-level counts</a:t>
          </a:r>
        </a:p>
      </dgm:t>
    </dgm:pt>
    <dgm:pt modelId="{26A396C8-DBA7-4464-82AD-F0D5A05D59FE}" type="parTrans" cxnId="{FD21EC24-BB95-4D06-9E49-1A41EC7625EC}">
      <dgm:prSet/>
      <dgm:spPr/>
      <dgm:t>
        <a:bodyPr/>
        <a:lstStyle/>
        <a:p>
          <a:endParaRPr lang="en-US"/>
        </a:p>
      </dgm:t>
    </dgm:pt>
    <dgm:pt modelId="{314978C7-6E92-4B2C-87EE-FD1F49D65881}" type="sibTrans" cxnId="{FD21EC24-BB95-4D06-9E49-1A41EC7625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531E2AD-A940-4068-A639-1015DDA1AB4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Weather:</a:t>
          </a:r>
          <a:r>
            <a:rPr lang="en-US"/>
            <a:t> Daily temperature &amp; conditions from </a:t>
          </a:r>
          <a:r>
            <a:rPr lang="en-US" b="1"/>
            <a:t>NOAA</a:t>
          </a:r>
          <a:endParaRPr lang="en-US"/>
        </a:p>
      </dgm:t>
    </dgm:pt>
    <dgm:pt modelId="{CE4AF6A0-CBC8-4E85-A9AB-C5D28A0FFDEF}" type="parTrans" cxnId="{C21879A3-BCB6-4F89-8FC7-195F8E268499}">
      <dgm:prSet/>
      <dgm:spPr/>
      <dgm:t>
        <a:bodyPr/>
        <a:lstStyle/>
        <a:p>
          <a:endParaRPr lang="en-US"/>
        </a:p>
      </dgm:t>
    </dgm:pt>
    <dgm:pt modelId="{703D1022-186E-419A-8D6C-6DCB8002DBA3}" type="sibTrans" cxnId="{C21879A3-BCB6-4F89-8FC7-195F8E2684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483AB7E-EF41-46D7-A56B-8B1E4D88B52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Urban Features:</a:t>
          </a:r>
          <a:r>
            <a:rPr lang="en-US"/>
            <a:t> Extracted from </a:t>
          </a:r>
          <a:r>
            <a:rPr lang="en-US" b="1"/>
            <a:t>OpenStreetMap</a:t>
          </a:r>
          <a:endParaRPr lang="en-US"/>
        </a:p>
      </dgm:t>
    </dgm:pt>
    <dgm:pt modelId="{CF191727-C0C4-43BC-AA70-2B5913A871FC}" type="parTrans" cxnId="{3FD8D5B2-4C49-4F7F-86C9-9B455655B1FE}">
      <dgm:prSet/>
      <dgm:spPr/>
      <dgm:t>
        <a:bodyPr/>
        <a:lstStyle/>
        <a:p>
          <a:endParaRPr lang="en-US"/>
        </a:p>
      </dgm:t>
    </dgm:pt>
    <dgm:pt modelId="{561C11A2-9F99-4999-AB6E-961BB8CACB22}" type="sibTrans" cxnId="{3FD8D5B2-4C49-4F7F-86C9-9B455655B1F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FE8381-611D-4B43-87AA-7FE7C61D07F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Station Profiles:</a:t>
          </a:r>
          <a:r>
            <a:rPr lang="en-US"/>
            <a:t> Count of nearby amenities within </a:t>
          </a:r>
          <a:r>
            <a:rPr lang="en-US" b="1"/>
            <a:t>500m</a:t>
          </a:r>
          <a:r>
            <a:rPr lang="en-US"/>
            <a:t> (e.g., metro, parks, malls)</a:t>
          </a:r>
        </a:p>
      </dgm:t>
    </dgm:pt>
    <dgm:pt modelId="{7E251F47-B7ED-4D09-80B4-A5047DFA0A0D}" type="parTrans" cxnId="{9ED81C5B-6DD5-4BDF-A623-29D2C1E92C0B}">
      <dgm:prSet/>
      <dgm:spPr/>
      <dgm:t>
        <a:bodyPr/>
        <a:lstStyle/>
        <a:p>
          <a:endParaRPr lang="en-US"/>
        </a:p>
      </dgm:t>
    </dgm:pt>
    <dgm:pt modelId="{0E92604E-18E2-47BB-8041-CF4F4609D274}" type="sibTrans" cxnId="{9ED81C5B-6DD5-4BDF-A623-29D2C1E92C0B}">
      <dgm:prSet/>
      <dgm:spPr/>
      <dgm:t>
        <a:bodyPr/>
        <a:lstStyle/>
        <a:p>
          <a:endParaRPr lang="en-US"/>
        </a:p>
      </dgm:t>
    </dgm:pt>
    <dgm:pt modelId="{8EF305AC-727D-4CE0-A3FB-1940A333D6F2}" type="pres">
      <dgm:prSet presAssocID="{39296730-CFDD-40F1-8E1B-42A416A3E887}" presName="root" presStyleCnt="0">
        <dgm:presLayoutVars>
          <dgm:dir/>
          <dgm:resizeHandles val="exact"/>
        </dgm:presLayoutVars>
      </dgm:prSet>
      <dgm:spPr/>
    </dgm:pt>
    <dgm:pt modelId="{E5D03760-F282-48EE-A583-8F9427CD59EE}" type="pres">
      <dgm:prSet presAssocID="{9ED68839-E6B3-450B-B73A-9D238DF5BB90}" presName="compNode" presStyleCnt="0"/>
      <dgm:spPr/>
    </dgm:pt>
    <dgm:pt modelId="{3AE129F9-F833-4CA0-A233-FC566046C1D9}" type="pres">
      <dgm:prSet presAssocID="{9ED68839-E6B3-450B-B73A-9D238DF5BB90}" presName="iconBgRect" presStyleLbl="bgShp" presStyleIdx="0" presStyleCnt="4"/>
      <dgm:spPr/>
    </dgm:pt>
    <dgm:pt modelId="{A4EC7376-6223-45BA-AFC2-4256643EADBB}" type="pres">
      <dgm:prSet presAssocID="{9ED68839-E6B3-450B-B73A-9D238DF5BB9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45DA062C-D545-4145-A098-E8F1164A3BCD}" type="pres">
      <dgm:prSet presAssocID="{9ED68839-E6B3-450B-B73A-9D238DF5BB90}" presName="spaceRect" presStyleCnt="0"/>
      <dgm:spPr/>
    </dgm:pt>
    <dgm:pt modelId="{F2FC173D-07E1-41D2-A130-4A2C18E21766}" type="pres">
      <dgm:prSet presAssocID="{9ED68839-E6B3-450B-B73A-9D238DF5BB90}" presName="textRect" presStyleLbl="revTx" presStyleIdx="0" presStyleCnt="4">
        <dgm:presLayoutVars>
          <dgm:chMax val="1"/>
          <dgm:chPref val="1"/>
        </dgm:presLayoutVars>
      </dgm:prSet>
      <dgm:spPr/>
    </dgm:pt>
    <dgm:pt modelId="{95C69F6C-872B-45E3-89B5-C78C715F9F24}" type="pres">
      <dgm:prSet presAssocID="{314978C7-6E92-4B2C-87EE-FD1F49D65881}" presName="sibTrans" presStyleCnt="0"/>
      <dgm:spPr/>
    </dgm:pt>
    <dgm:pt modelId="{36C5DD16-AD05-4D97-B035-4E7D0F9572B6}" type="pres">
      <dgm:prSet presAssocID="{E531E2AD-A940-4068-A639-1015DDA1AB4F}" presName="compNode" presStyleCnt="0"/>
      <dgm:spPr/>
    </dgm:pt>
    <dgm:pt modelId="{13CABA0B-DD5B-41FA-B6B3-038565FA96F3}" type="pres">
      <dgm:prSet presAssocID="{E531E2AD-A940-4068-A639-1015DDA1AB4F}" presName="iconBgRect" presStyleLbl="bgShp" presStyleIdx="1" presStyleCnt="4"/>
      <dgm:spPr/>
    </dgm:pt>
    <dgm:pt modelId="{FB2AE4ED-E0B4-454A-95AB-1B9A3A3F7510}" type="pres">
      <dgm:prSet presAssocID="{E531E2AD-A940-4068-A639-1015DDA1AB4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328B1BAF-5C28-40C3-9322-CD0A726CA205}" type="pres">
      <dgm:prSet presAssocID="{E531E2AD-A940-4068-A639-1015DDA1AB4F}" presName="spaceRect" presStyleCnt="0"/>
      <dgm:spPr/>
    </dgm:pt>
    <dgm:pt modelId="{79A33ABB-9C8B-45F5-A007-9FC28C575C1E}" type="pres">
      <dgm:prSet presAssocID="{E531E2AD-A940-4068-A639-1015DDA1AB4F}" presName="textRect" presStyleLbl="revTx" presStyleIdx="1" presStyleCnt="4">
        <dgm:presLayoutVars>
          <dgm:chMax val="1"/>
          <dgm:chPref val="1"/>
        </dgm:presLayoutVars>
      </dgm:prSet>
      <dgm:spPr/>
    </dgm:pt>
    <dgm:pt modelId="{D832249E-29B0-4AD6-83DD-9F6AE5705E3C}" type="pres">
      <dgm:prSet presAssocID="{703D1022-186E-419A-8D6C-6DCB8002DBA3}" presName="sibTrans" presStyleCnt="0"/>
      <dgm:spPr/>
    </dgm:pt>
    <dgm:pt modelId="{A44356E2-C35E-4B09-8DAD-CCD539E433C7}" type="pres">
      <dgm:prSet presAssocID="{1483AB7E-EF41-46D7-A56B-8B1E4D88B524}" presName="compNode" presStyleCnt="0"/>
      <dgm:spPr/>
    </dgm:pt>
    <dgm:pt modelId="{7EDE7263-7312-42D1-A47C-9E365F84E28B}" type="pres">
      <dgm:prSet presAssocID="{1483AB7E-EF41-46D7-A56B-8B1E4D88B524}" presName="iconBgRect" presStyleLbl="bgShp" presStyleIdx="2" presStyleCnt="4"/>
      <dgm:spPr/>
    </dgm:pt>
    <dgm:pt modelId="{C742697C-A104-4007-8A95-D19E3F0AB3B9}" type="pres">
      <dgm:prSet presAssocID="{1483AB7E-EF41-46D7-A56B-8B1E4D88B52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D0BE2CFF-214A-4734-9DA9-223686B4930E}" type="pres">
      <dgm:prSet presAssocID="{1483AB7E-EF41-46D7-A56B-8B1E4D88B524}" presName="spaceRect" presStyleCnt="0"/>
      <dgm:spPr/>
    </dgm:pt>
    <dgm:pt modelId="{596E259F-F3E7-4493-96FD-09F3A9479FDE}" type="pres">
      <dgm:prSet presAssocID="{1483AB7E-EF41-46D7-A56B-8B1E4D88B524}" presName="textRect" presStyleLbl="revTx" presStyleIdx="2" presStyleCnt="4">
        <dgm:presLayoutVars>
          <dgm:chMax val="1"/>
          <dgm:chPref val="1"/>
        </dgm:presLayoutVars>
      </dgm:prSet>
      <dgm:spPr/>
    </dgm:pt>
    <dgm:pt modelId="{6856F3A5-E073-4CC6-875E-75F08E98BBC7}" type="pres">
      <dgm:prSet presAssocID="{561C11A2-9F99-4999-AB6E-961BB8CACB22}" presName="sibTrans" presStyleCnt="0"/>
      <dgm:spPr/>
    </dgm:pt>
    <dgm:pt modelId="{9DD181E1-F01A-4824-B689-D285BAC1E7E8}" type="pres">
      <dgm:prSet presAssocID="{0AFE8381-611D-4B43-87AA-7FE7C61D07F1}" presName="compNode" presStyleCnt="0"/>
      <dgm:spPr/>
    </dgm:pt>
    <dgm:pt modelId="{1EB1FF84-39EA-4056-A832-8563F2C9CCEB}" type="pres">
      <dgm:prSet presAssocID="{0AFE8381-611D-4B43-87AA-7FE7C61D07F1}" presName="iconBgRect" presStyleLbl="bgShp" presStyleIdx="3" presStyleCnt="4"/>
      <dgm:spPr/>
    </dgm:pt>
    <dgm:pt modelId="{C00E7A70-30FB-4A21-B4B8-AEF09D91D8AF}" type="pres">
      <dgm:prSet presAssocID="{0AFE8381-611D-4B43-87AA-7FE7C61D07F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k scene"/>
        </a:ext>
      </dgm:extLst>
    </dgm:pt>
    <dgm:pt modelId="{E74EF07E-3A7E-40EA-A996-03E6FCA9EEA8}" type="pres">
      <dgm:prSet presAssocID="{0AFE8381-611D-4B43-87AA-7FE7C61D07F1}" presName="spaceRect" presStyleCnt="0"/>
      <dgm:spPr/>
    </dgm:pt>
    <dgm:pt modelId="{51D6338D-B2EC-4E5E-85DA-7B8025CE2068}" type="pres">
      <dgm:prSet presAssocID="{0AFE8381-611D-4B43-87AA-7FE7C61D07F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CCA7B22-5D5F-E247-873C-12BE6D8BF526}" type="presOf" srcId="{1483AB7E-EF41-46D7-A56B-8B1E4D88B524}" destId="{596E259F-F3E7-4493-96FD-09F3A9479FDE}" srcOrd="0" destOrd="0" presId="urn:microsoft.com/office/officeart/2018/5/layout/IconCircleLabelList"/>
    <dgm:cxn modelId="{FD21EC24-BB95-4D06-9E49-1A41EC7625EC}" srcId="{39296730-CFDD-40F1-8E1B-42A416A3E887}" destId="{9ED68839-E6B3-450B-B73A-9D238DF5BB90}" srcOrd="0" destOrd="0" parTransId="{26A396C8-DBA7-4464-82AD-F0D5A05D59FE}" sibTransId="{314978C7-6E92-4B2C-87EE-FD1F49D65881}"/>
    <dgm:cxn modelId="{76230B59-445F-9244-BAB4-2A4B085F7AEB}" type="presOf" srcId="{39296730-CFDD-40F1-8E1B-42A416A3E887}" destId="{8EF305AC-727D-4CE0-A3FB-1940A333D6F2}" srcOrd="0" destOrd="0" presId="urn:microsoft.com/office/officeart/2018/5/layout/IconCircleLabelList"/>
    <dgm:cxn modelId="{9ED81C5B-6DD5-4BDF-A623-29D2C1E92C0B}" srcId="{39296730-CFDD-40F1-8E1B-42A416A3E887}" destId="{0AFE8381-611D-4B43-87AA-7FE7C61D07F1}" srcOrd="3" destOrd="0" parTransId="{7E251F47-B7ED-4D09-80B4-A5047DFA0A0D}" sibTransId="{0E92604E-18E2-47BB-8041-CF4F4609D274}"/>
    <dgm:cxn modelId="{1D30C27F-E73B-E64C-B158-B108AB7AFB22}" type="presOf" srcId="{E531E2AD-A940-4068-A639-1015DDA1AB4F}" destId="{79A33ABB-9C8B-45F5-A007-9FC28C575C1E}" srcOrd="0" destOrd="0" presId="urn:microsoft.com/office/officeart/2018/5/layout/IconCircleLabelList"/>
    <dgm:cxn modelId="{73BE8683-D722-A64B-AD3E-18FA24005A2D}" type="presOf" srcId="{0AFE8381-611D-4B43-87AA-7FE7C61D07F1}" destId="{51D6338D-B2EC-4E5E-85DA-7B8025CE2068}" srcOrd="0" destOrd="0" presId="urn:microsoft.com/office/officeart/2018/5/layout/IconCircleLabelList"/>
    <dgm:cxn modelId="{C21879A3-BCB6-4F89-8FC7-195F8E268499}" srcId="{39296730-CFDD-40F1-8E1B-42A416A3E887}" destId="{E531E2AD-A940-4068-A639-1015DDA1AB4F}" srcOrd="1" destOrd="0" parTransId="{CE4AF6A0-CBC8-4E85-A9AB-C5D28A0FFDEF}" sibTransId="{703D1022-186E-419A-8D6C-6DCB8002DBA3}"/>
    <dgm:cxn modelId="{3FD8D5B2-4C49-4F7F-86C9-9B455655B1FE}" srcId="{39296730-CFDD-40F1-8E1B-42A416A3E887}" destId="{1483AB7E-EF41-46D7-A56B-8B1E4D88B524}" srcOrd="2" destOrd="0" parTransId="{CF191727-C0C4-43BC-AA70-2B5913A871FC}" sibTransId="{561C11A2-9F99-4999-AB6E-961BB8CACB22}"/>
    <dgm:cxn modelId="{809BCED1-5A9B-D84E-B478-01BB86C0F5B5}" type="presOf" srcId="{9ED68839-E6B3-450B-B73A-9D238DF5BB90}" destId="{F2FC173D-07E1-41D2-A130-4A2C18E21766}" srcOrd="0" destOrd="0" presId="urn:microsoft.com/office/officeart/2018/5/layout/IconCircleLabelList"/>
    <dgm:cxn modelId="{14B6EEAD-EA86-6A4E-827F-95DFBA594212}" type="presParOf" srcId="{8EF305AC-727D-4CE0-A3FB-1940A333D6F2}" destId="{E5D03760-F282-48EE-A583-8F9427CD59EE}" srcOrd="0" destOrd="0" presId="urn:microsoft.com/office/officeart/2018/5/layout/IconCircleLabelList"/>
    <dgm:cxn modelId="{0A452078-A941-204F-9B8E-B9243A5A6D48}" type="presParOf" srcId="{E5D03760-F282-48EE-A583-8F9427CD59EE}" destId="{3AE129F9-F833-4CA0-A233-FC566046C1D9}" srcOrd="0" destOrd="0" presId="urn:microsoft.com/office/officeart/2018/5/layout/IconCircleLabelList"/>
    <dgm:cxn modelId="{C9B65B2D-0513-9D48-911F-C8BA9C804466}" type="presParOf" srcId="{E5D03760-F282-48EE-A583-8F9427CD59EE}" destId="{A4EC7376-6223-45BA-AFC2-4256643EADBB}" srcOrd="1" destOrd="0" presId="urn:microsoft.com/office/officeart/2018/5/layout/IconCircleLabelList"/>
    <dgm:cxn modelId="{32721CA0-03C1-A841-9E3C-934707A0D4C3}" type="presParOf" srcId="{E5D03760-F282-48EE-A583-8F9427CD59EE}" destId="{45DA062C-D545-4145-A098-E8F1164A3BCD}" srcOrd="2" destOrd="0" presId="urn:microsoft.com/office/officeart/2018/5/layout/IconCircleLabelList"/>
    <dgm:cxn modelId="{FCDE5E09-9046-9442-9BC1-EA4FEA88B5CA}" type="presParOf" srcId="{E5D03760-F282-48EE-A583-8F9427CD59EE}" destId="{F2FC173D-07E1-41D2-A130-4A2C18E21766}" srcOrd="3" destOrd="0" presId="urn:microsoft.com/office/officeart/2018/5/layout/IconCircleLabelList"/>
    <dgm:cxn modelId="{5839E860-AB58-C548-8F5B-1340828939AD}" type="presParOf" srcId="{8EF305AC-727D-4CE0-A3FB-1940A333D6F2}" destId="{95C69F6C-872B-45E3-89B5-C78C715F9F24}" srcOrd="1" destOrd="0" presId="urn:microsoft.com/office/officeart/2018/5/layout/IconCircleLabelList"/>
    <dgm:cxn modelId="{7DB5C4D8-1948-CE46-BCE2-37C7CFC5D4B2}" type="presParOf" srcId="{8EF305AC-727D-4CE0-A3FB-1940A333D6F2}" destId="{36C5DD16-AD05-4D97-B035-4E7D0F9572B6}" srcOrd="2" destOrd="0" presId="urn:microsoft.com/office/officeart/2018/5/layout/IconCircleLabelList"/>
    <dgm:cxn modelId="{8DBF7BAA-28BB-E140-8425-F841B6547E25}" type="presParOf" srcId="{36C5DD16-AD05-4D97-B035-4E7D0F9572B6}" destId="{13CABA0B-DD5B-41FA-B6B3-038565FA96F3}" srcOrd="0" destOrd="0" presId="urn:microsoft.com/office/officeart/2018/5/layout/IconCircleLabelList"/>
    <dgm:cxn modelId="{C9D0BE22-461D-7142-94A8-ABF064E1975B}" type="presParOf" srcId="{36C5DD16-AD05-4D97-B035-4E7D0F9572B6}" destId="{FB2AE4ED-E0B4-454A-95AB-1B9A3A3F7510}" srcOrd="1" destOrd="0" presId="urn:microsoft.com/office/officeart/2018/5/layout/IconCircleLabelList"/>
    <dgm:cxn modelId="{F2384190-8255-8344-B63C-44D7DF9D3A08}" type="presParOf" srcId="{36C5DD16-AD05-4D97-B035-4E7D0F9572B6}" destId="{328B1BAF-5C28-40C3-9322-CD0A726CA205}" srcOrd="2" destOrd="0" presId="urn:microsoft.com/office/officeart/2018/5/layout/IconCircleLabelList"/>
    <dgm:cxn modelId="{6464A058-D548-C441-BC7F-0A97A5490BEB}" type="presParOf" srcId="{36C5DD16-AD05-4D97-B035-4E7D0F9572B6}" destId="{79A33ABB-9C8B-45F5-A007-9FC28C575C1E}" srcOrd="3" destOrd="0" presId="urn:microsoft.com/office/officeart/2018/5/layout/IconCircleLabelList"/>
    <dgm:cxn modelId="{BF41704B-64EB-C040-93F6-1A6D362C1411}" type="presParOf" srcId="{8EF305AC-727D-4CE0-A3FB-1940A333D6F2}" destId="{D832249E-29B0-4AD6-83DD-9F6AE5705E3C}" srcOrd="3" destOrd="0" presId="urn:microsoft.com/office/officeart/2018/5/layout/IconCircleLabelList"/>
    <dgm:cxn modelId="{3EC76813-75C4-414E-905A-DC0E595D5EC0}" type="presParOf" srcId="{8EF305AC-727D-4CE0-A3FB-1940A333D6F2}" destId="{A44356E2-C35E-4B09-8DAD-CCD539E433C7}" srcOrd="4" destOrd="0" presId="urn:microsoft.com/office/officeart/2018/5/layout/IconCircleLabelList"/>
    <dgm:cxn modelId="{0EADC51E-03B1-3543-9EA8-EDA8640919BB}" type="presParOf" srcId="{A44356E2-C35E-4B09-8DAD-CCD539E433C7}" destId="{7EDE7263-7312-42D1-A47C-9E365F84E28B}" srcOrd="0" destOrd="0" presId="urn:microsoft.com/office/officeart/2018/5/layout/IconCircleLabelList"/>
    <dgm:cxn modelId="{F87751EA-CE4D-7C48-AA99-9D375C40F12C}" type="presParOf" srcId="{A44356E2-C35E-4B09-8DAD-CCD539E433C7}" destId="{C742697C-A104-4007-8A95-D19E3F0AB3B9}" srcOrd="1" destOrd="0" presId="urn:microsoft.com/office/officeart/2018/5/layout/IconCircleLabelList"/>
    <dgm:cxn modelId="{BFDA7D56-74A6-C94F-A245-7F85B16829C1}" type="presParOf" srcId="{A44356E2-C35E-4B09-8DAD-CCD539E433C7}" destId="{D0BE2CFF-214A-4734-9DA9-223686B4930E}" srcOrd="2" destOrd="0" presId="urn:microsoft.com/office/officeart/2018/5/layout/IconCircleLabelList"/>
    <dgm:cxn modelId="{74BDE8FD-140D-7347-88AB-4292CA490003}" type="presParOf" srcId="{A44356E2-C35E-4B09-8DAD-CCD539E433C7}" destId="{596E259F-F3E7-4493-96FD-09F3A9479FDE}" srcOrd="3" destOrd="0" presId="urn:microsoft.com/office/officeart/2018/5/layout/IconCircleLabelList"/>
    <dgm:cxn modelId="{719FB51C-A250-4547-B54D-F4E082CE7CCF}" type="presParOf" srcId="{8EF305AC-727D-4CE0-A3FB-1940A333D6F2}" destId="{6856F3A5-E073-4CC6-875E-75F08E98BBC7}" srcOrd="5" destOrd="0" presId="urn:microsoft.com/office/officeart/2018/5/layout/IconCircleLabelList"/>
    <dgm:cxn modelId="{A174D663-3CF1-D744-AA76-CBDAD0420DB3}" type="presParOf" srcId="{8EF305AC-727D-4CE0-A3FB-1940A333D6F2}" destId="{9DD181E1-F01A-4824-B689-D285BAC1E7E8}" srcOrd="6" destOrd="0" presId="urn:microsoft.com/office/officeart/2018/5/layout/IconCircleLabelList"/>
    <dgm:cxn modelId="{6E5D0E84-6799-4048-9336-0ECF4D63CA53}" type="presParOf" srcId="{9DD181E1-F01A-4824-B689-D285BAC1E7E8}" destId="{1EB1FF84-39EA-4056-A832-8563F2C9CCEB}" srcOrd="0" destOrd="0" presId="urn:microsoft.com/office/officeart/2018/5/layout/IconCircleLabelList"/>
    <dgm:cxn modelId="{503F8CBC-EC53-8749-8CA5-8170A9E0CA6A}" type="presParOf" srcId="{9DD181E1-F01A-4824-B689-D285BAC1E7E8}" destId="{C00E7A70-30FB-4A21-B4B8-AEF09D91D8AF}" srcOrd="1" destOrd="0" presId="urn:microsoft.com/office/officeart/2018/5/layout/IconCircleLabelList"/>
    <dgm:cxn modelId="{93814B92-EBA1-484C-9DC0-8D3A7E831560}" type="presParOf" srcId="{9DD181E1-F01A-4824-B689-D285BAC1E7E8}" destId="{E74EF07E-3A7E-40EA-A996-03E6FCA9EEA8}" srcOrd="2" destOrd="0" presId="urn:microsoft.com/office/officeart/2018/5/layout/IconCircleLabelList"/>
    <dgm:cxn modelId="{60548C28-661E-9344-8CD8-B53C916ED55B}" type="presParOf" srcId="{9DD181E1-F01A-4824-B689-D285BAC1E7E8}" destId="{51D6338D-B2EC-4E5E-85DA-7B8025CE206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C1FECB-E076-4B55-9555-5CA75BF0C245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EE4AFF9-B734-4060-B01B-FEA2E813310C}">
      <dgm:prSet/>
      <dgm:spPr/>
      <dgm:t>
        <a:bodyPr/>
        <a:lstStyle/>
        <a:p>
          <a:r>
            <a:rPr lang="en-US" b="1"/>
            <a:t>Temporal Features:</a:t>
          </a:r>
          <a:br>
            <a:rPr lang="en-US"/>
          </a:br>
          <a:r>
            <a:rPr lang="en-US"/>
            <a:t>→ Lag variables: </a:t>
          </a:r>
          <a:r>
            <a:rPr lang="en-US" b="1"/>
            <a:t>previous day (t-1)</a:t>
          </a:r>
          <a:r>
            <a:rPr lang="en-US"/>
            <a:t>, </a:t>
          </a:r>
          <a:r>
            <a:rPr lang="en-US" b="1"/>
            <a:t>previous week (t-7)</a:t>
          </a:r>
          <a:br>
            <a:rPr lang="en-US"/>
          </a:br>
          <a:r>
            <a:rPr lang="en-US"/>
            <a:t>→ Flags: </a:t>
          </a:r>
          <a:r>
            <a:rPr lang="en-US" b="1"/>
            <a:t>weekday/weekend</a:t>
          </a:r>
          <a:r>
            <a:rPr lang="en-US"/>
            <a:t>, </a:t>
          </a:r>
          <a:r>
            <a:rPr lang="en-US" b="1"/>
            <a:t>holidays</a:t>
          </a:r>
          <a:endParaRPr lang="en-US"/>
        </a:p>
      </dgm:t>
    </dgm:pt>
    <dgm:pt modelId="{22AE213D-BF51-4AF8-95FD-40BADC6CF005}" type="parTrans" cxnId="{381408A9-E4EC-4584-B97A-16C4E93A674A}">
      <dgm:prSet/>
      <dgm:spPr/>
      <dgm:t>
        <a:bodyPr/>
        <a:lstStyle/>
        <a:p>
          <a:endParaRPr lang="en-US"/>
        </a:p>
      </dgm:t>
    </dgm:pt>
    <dgm:pt modelId="{19F9ED9D-0AC1-4AE2-AE52-11608D678513}" type="sibTrans" cxnId="{381408A9-E4EC-4584-B97A-16C4E93A674A}">
      <dgm:prSet/>
      <dgm:spPr/>
      <dgm:t>
        <a:bodyPr/>
        <a:lstStyle/>
        <a:p>
          <a:endParaRPr lang="en-US"/>
        </a:p>
      </dgm:t>
    </dgm:pt>
    <dgm:pt modelId="{3D3CCF85-3F70-4B42-B928-43C2DD86E751}">
      <dgm:prSet/>
      <dgm:spPr/>
      <dgm:t>
        <a:bodyPr/>
        <a:lstStyle/>
        <a:p>
          <a:r>
            <a:rPr lang="en-US" b="1"/>
            <a:t>Spatial Features:</a:t>
          </a:r>
          <a:br>
            <a:rPr lang="en-US"/>
          </a:br>
          <a:r>
            <a:rPr lang="en-US"/>
            <a:t>→ ~15 types (transit stops, retail, civic buildings, etc.)</a:t>
          </a:r>
        </a:p>
      </dgm:t>
    </dgm:pt>
    <dgm:pt modelId="{D31E40D8-964B-453D-A93C-62786500CBFA}" type="parTrans" cxnId="{9395BEBD-83E7-4AB7-90B6-AB7A503AAF67}">
      <dgm:prSet/>
      <dgm:spPr/>
      <dgm:t>
        <a:bodyPr/>
        <a:lstStyle/>
        <a:p>
          <a:endParaRPr lang="en-US"/>
        </a:p>
      </dgm:t>
    </dgm:pt>
    <dgm:pt modelId="{33588A2E-0F52-4932-800D-24AD2C5FC632}" type="sibTrans" cxnId="{9395BEBD-83E7-4AB7-90B6-AB7A503AAF67}">
      <dgm:prSet/>
      <dgm:spPr/>
      <dgm:t>
        <a:bodyPr/>
        <a:lstStyle/>
        <a:p>
          <a:endParaRPr lang="en-US"/>
        </a:p>
      </dgm:t>
    </dgm:pt>
    <dgm:pt modelId="{C8003044-B5C9-4580-B995-EE2C2D4BE7CA}">
      <dgm:prSet/>
      <dgm:spPr/>
      <dgm:t>
        <a:bodyPr/>
        <a:lstStyle/>
        <a:p>
          <a:r>
            <a:rPr lang="en-US" b="1"/>
            <a:t>Handling Gaps:</a:t>
          </a:r>
          <a:br>
            <a:rPr lang="en-US"/>
          </a:br>
          <a:r>
            <a:rPr lang="en-US"/>
            <a:t>→ Missing values: </a:t>
          </a:r>
          <a:r>
            <a:rPr lang="en-US" b="1"/>
            <a:t>dropped or imputed</a:t>
          </a:r>
          <a:r>
            <a:rPr lang="en-US"/>
            <a:t> using rolling mean</a:t>
          </a:r>
          <a:br>
            <a:rPr lang="en-US"/>
          </a:br>
          <a:r>
            <a:rPr lang="en-US"/>
            <a:t>→ Outliers: </a:t>
          </a:r>
          <a:r>
            <a:rPr lang="en-US" b="1"/>
            <a:t>flagged &amp; removed</a:t>
          </a:r>
          <a:br>
            <a:rPr lang="en-US"/>
          </a:br>
          <a:r>
            <a:rPr lang="en-US"/>
            <a:t>→ Applied </a:t>
          </a:r>
          <a:r>
            <a:rPr lang="en-US" b="1"/>
            <a:t>log(1+x) + MinMax scaling</a:t>
          </a:r>
          <a:r>
            <a:rPr lang="en-US"/>
            <a:t> for stability</a:t>
          </a:r>
        </a:p>
      </dgm:t>
    </dgm:pt>
    <dgm:pt modelId="{D781CDD6-3BEE-4304-92E5-D17597220B50}" type="parTrans" cxnId="{4F5BFE0F-B5BC-4E7C-8DDB-D5FDD8C8DE36}">
      <dgm:prSet/>
      <dgm:spPr/>
      <dgm:t>
        <a:bodyPr/>
        <a:lstStyle/>
        <a:p>
          <a:endParaRPr lang="en-US"/>
        </a:p>
      </dgm:t>
    </dgm:pt>
    <dgm:pt modelId="{1A74807F-866C-4070-8B1A-635755C63FCE}" type="sibTrans" cxnId="{4F5BFE0F-B5BC-4E7C-8DDB-D5FDD8C8DE36}">
      <dgm:prSet/>
      <dgm:spPr/>
      <dgm:t>
        <a:bodyPr/>
        <a:lstStyle/>
        <a:p>
          <a:endParaRPr lang="en-US"/>
        </a:p>
      </dgm:t>
    </dgm:pt>
    <dgm:pt modelId="{B34B73E6-003C-154E-A13C-1254B41E90E7}" type="pres">
      <dgm:prSet presAssocID="{74C1FECB-E076-4B55-9555-5CA75BF0C245}" presName="vert0" presStyleCnt="0">
        <dgm:presLayoutVars>
          <dgm:dir/>
          <dgm:animOne val="branch"/>
          <dgm:animLvl val="lvl"/>
        </dgm:presLayoutVars>
      </dgm:prSet>
      <dgm:spPr/>
    </dgm:pt>
    <dgm:pt modelId="{CE1988B1-859B-2D49-A7B7-0BDFC92AD27B}" type="pres">
      <dgm:prSet presAssocID="{AEE4AFF9-B734-4060-B01B-FEA2E813310C}" presName="thickLine" presStyleLbl="alignNode1" presStyleIdx="0" presStyleCnt="3"/>
      <dgm:spPr/>
    </dgm:pt>
    <dgm:pt modelId="{EE15263D-EEE7-F448-8FE6-DAF6353DC4EC}" type="pres">
      <dgm:prSet presAssocID="{AEE4AFF9-B734-4060-B01B-FEA2E813310C}" presName="horz1" presStyleCnt="0"/>
      <dgm:spPr/>
    </dgm:pt>
    <dgm:pt modelId="{8661186F-0899-6845-90FC-EEFF84476FC6}" type="pres">
      <dgm:prSet presAssocID="{AEE4AFF9-B734-4060-B01B-FEA2E813310C}" presName="tx1" presStyleLbl="revTx" presStyleIdx="0" presStyleCnt="3"/>
      <dgm:spPr/>
    </dgm:pt>
    <dgm:pt modelId="{8968B615-11A6-7243-8A92-901125079241}" type="pres">
      <dgm:prSet presAssocID="{AEE4AFF9-B734-4060-B01B-FEA2E813310C}" presName="vert1" presStyleCnt="0"/>
      <dgm:spPr/>
    </dgm:pt>
    <dgm:pt modelId="{6C742A00-D8E2-4140-B2DC-645C0AB15BA4}" type="pres">
      <dgm:prSet presAssocID="{3D3CCF85-3F70-4B42-B928-43C2DD86E751}" presName="thickLine" presStyleLbl="alignNode1" presStyleIdx="1" presStyleCnt="3"/>
      <dgm:spPr/>
    </dgm:pt>
    <dgm:pt modelId="{48F58646-BC6D-C748-8E3F-60506A47A1E6}" type="pres">
      <dgm:prSet presAssocID="{3D3CCF85-3F70-4B42-B928-43C2DD86E751}" presName="horz1" presStyleCnt="0"/>
      <dgm:spPr/>
    </dgm:pt>
    <dgm:pt modelId="{3FD44BC6-54CC-FE42-AC56-1C9F4028642B}" type="pres">
      <dgm:prSet presAssocID="{3D3CCF85-3F70-4B42-B928-43C2DD86E751}" presName="tx1" presStyleLbl="revTx" presStyleIdx="1" presStyleCnt="3"/>
      <dgm:spPr/>
    </dgm:pt>
    <dgm:pt modelId="{898C635D-9EA6-C64E-B6F7-07CAAAA86600}" type="pres">
      <dgm:prSet presAssocID="{3D3CCF85-3F70-4B42-B928-43C2DD86E751}" presName="vert1" presStyleCnt="0"/>
      <dgm:spPr/>
    </dgm:pt>
    <dgm:pt modelId="{026103B9-BAE9-EF43-A0F5-C00B8319AC8B}" type="pres">
      <dgm:prSet presAssocID="{C8003044-B5C9-4580-B995-EE2C2D4BE7CA}" presName="thickLine" presStyleLbl="alignNode1" presStyleIdx="2" presStyleCnt="3"/>
      <dgm:spPr/>
    </dgm:pt>
    <dgm:pt modelId="{8358258C-67B7-B446-99D3-E97BC9E1A906}" type="pres">
      <dgm:prSet presAssocID="{C8003044-B5C9-4580-B995-EE2C2D4BE7CA}" presName="horz1" presStyleCnt="0"/>
      <dgm:spPr/>
    </dgm:pt>
    <dgm:pt modelId="{9B0942EF-F46B-184E-8AD3-EAF7D513732E}" type="pres">
      <dgm:prSet presAssocID="{C8003044-B5C9-4580-B995-EE2C2D4BE7CA}" presName="tx1" presStyleLbl="revTx" presStyleIdx="2" presStyleCnt="3"/>
      <dgm:spPr/>
    </dgm:pt>
    <dgm:pt modelId="{48218F1F-15D1-614D-863A-3E1A9FBCF939}" type="pres">
      <dgm:prSet presAssocID="{C8003044-B5C9-4580-B995-EE2C2D4BE7CA}" presName="vert1" presStyleCnt="0"/>
      <dgm:spPr/>
    </dgm:pt>
  </dgm:ptLst>
  <dgm:cxnLst>
    <dgm:cxn modelId="{4F5BFE0F-B5BC-4E7C-8DDB-D5FDD8C8DE36}" srcId="{74C1FECB-E076-4B55-9555-5CA75BF0C245}" destId="{C8003044-B5C9-4580-B995-EE2C2D4BE7CA}" srcOrd="2" destOrd="0" parTransId="{D781CDD6-3BEE-4304-92E5-D17597220B50}" sibTransId="{1A74807F-866C-4070-8B1A-635755C63FCE}"/>
    <dgm:cxn modelId="{24F7462A-3D3D-4245-B019-70795673895E}" type="presOf" srcId="{C8003044-B5C9-4580-B995-EE2C2D4BE7CA}" destId="{9B0942EF-F46B-184E-8AD3-EAF7D513732E}" srcOrd="0" destOrd="0" presId="urn:microsoft.com/office/officeart/2008/layout/LinedList"/>
    <dgm:cxn modelId="{9811CC7A-A25C-774D-B39D-8E6CBEB49063}" type="presOf" srcId="{3D3CCF85-3F70-4B42-B928-43C2DD86E751}" destId="{3FD44BC6-54CC-FE42-AC56-1C9F4028642B}" srcOrd="0" destOrd="0" presId="urn:microsoft.com/office/officeart/2008/layout/LinedList"/>
    <dgm:cxn modelId="{4615D18B-1780-EC48-B76B-CD08E37D171F}" type="presOf" srcId="{74C1FECB-E076-4B55-9555-5CA75BF0C245}" destId="{B34B73E6-003C-154E-A13C-1254B41E90E7}" srcOrd="0" destOrd="0" presId="urn:microsoft.com/office/officeart/2008/layout/LinedList"/>
    <dgm:cxn modelId="{381408A9-E4EC-4584-B97A-16C4E93A674A}" srcId="{74C1FECB-E076-4B55-9555-5CA75BF0C245}" destId="{AEE4AFF9-B734-4060-B01B-FEA2E813310C}" srcOrd="0" destOrd="0" parTransId="{22AE213D-BF51-4AF8-95FD-40BADC6CF005}" sibTransId="{19F9ED9D-0AC1-4AE2-AE52-11608D678513}"/>
    <dgm:cxn modelId="{9395BEBD-83E7-4AB7-90B6-AB7A503AAF67}" srcId="{74C1FECB-E076-4B55-9555-5CA75BF0C245}" destId="{3D3CCF85-3F70-4B42-B928-43C2DD86E751}" srcOrd="1" destOrd="0" parTransId="{D31E40D8-964B-453D-A93C-62786500CBFA}" sibTransId="{33588A2E-0F52-4932-800D-24AD2C5FC632}"/>
    <dgm:cxn modelId="{D97498CF-865D-E646-B28B-095F8184077C}" type="presOf" srcId="{AEE4AFF9-B734-4060-B01B-FEA2E813310C}" destId="{8661186F-0899-6845-90FC-EEFF84476FC6}" srcOrd="0" destOrd="0" presId="urn:microsoft.com/office/officeart/2008/layout/LinedList"/>
    <dgm:cxn modelId="{04D069C3-926D-A549-8688-35B5335ED910}" type="presParOf" srcId="{B34B73E6-003C-154E-A13C-1254B41E90E7}" destId="{CE1988B1-859B-2D49-A7B7-0BDFC92AD27B}" srcOrd="0" destOrd="0" presId="urn:microsoft.com/office/officeart/2008/layout/LinedList"/>
    <dgm:cxn modelId="{83D93672-1B37-F54D-8007-E2C4BC662241}" type="presParOf" srcId="{B34B73E6-003C-154E-A13C-1254B41E90E7}" destId="{EE15263D-EEE7-F448-8FE6-DAF6353DC4EC}" srcOrd="1" destOrd="0" presId="urn:microsoft.com/office/officeart/2008/layout/LinedList"/>
    <dgm:cxn modelId="{2125FC96-F1F6-F046-8F13-F414E7BF486A}" type="presParOf" srcId="{EE15263D-EEE7-F448-8FE6-DAF6353DC4EC}" destId="{8661186F-0899-6845-90FC-EEFF84476FC6}" srcOrd="0" destOrd="0" presId="urn:microsoft.com/office/officeart/2008/layout/LinedList"/>
    <dgm:cxn modelId="{AC652E4A-8A94-754C-97B2-8A677F0425C8}" type="presParOf" srcId="{EE15263D-EEE7-F448-8FE6-DAF6353DC4EC}" destId="{8968B615-11A6-7243-8A92-901125079241}" srcOrd="1" destOrd="0" presId="urn:microsoft.com/office/officeart/2008/layout/LinedList"/>
    <dgm:cxn modelId="{F0CA468C-FCED-2E45-AEBB-DDB01AE2468F}" type="presParOf" srcId="{B34B73E6-003C-154E-A13C-1254B41E90E7}" destId="{6C742A00-D8E2-4140-B2DC-645C0AB15BA4}" srcOrd="2" destOrd="0" presId="urn:microsoft.com/office/officeart/2008/layout/LinedList"/>
    <dgm:cxn modelId="{AFB3BFAD-BA8B-5843-BC12-DC39D1468428}" type="presParOf" srcId="{B34B73E6-003C-154E-A13C-1254B41E90E7}" destId="{48F58646-BC6D-C748-8E3F-60506A47A1E6}" srcOrd="3" destOrd="0" presId="urn:microsoft.com/office/officeart/2008/layout/LinedList"/>
    <dgm:cxn modelId="{D892308C-89EC-F945-BB5A-FF856B96F6D9}" type="presParOf" srcId="{48F58646-BC6D-C748-8E3F-60506A47A1E6}" destId="{3FD44BC6-54CC-FE42-AC56-1C9F4028642B}" srcOrd="0" destOrd="0" presId="urn:microsoft.com/office/officeart/2008/layout/LinedList"/>
    <dgm:cxn modelId="{FE515C82-89E1-F245-BE3E-DD344178BC09}" type="presParOf" srcId="{48F58646-BC6D-C748-8E3F-60506A47A1E6}" destId="{898C635D-9EA6-C64E-B6F7-07CAAAA86600}" srcOrd="1" destOrd="0" presId="urn:microsoft.com/office/officeart/2008/layout/LinedList"/>
    <dgm:cxn modelId="{08EBDAE6-5ED6-5340-A169-E5A8F43EC15C}" type="presParOf" srcId="{B34B73E6-003C-154E-A13C-1254B41E90E7}" destId="{026103B9-BAE9-EF43-A0F5-C00B8319AC8B}" srcOrd="4" destOrd="0" presId="urn:microsoft.com/office/officeart/2008/layout/LinedList"/>
    <dgm:cxn modelId="{E42A5A80-23D0-7F43-BE22-EAAAFFEA5F6E}" type="presParOf" srcId="{B34B73E6-003C-154E-A13C-1254B41E90E7}" destId="{8358258C-67B7-B446-99D3-E97BC9E1A906}" srcOrd="5" destOrd="0" presId="urn:microsoft.com/office/officeart/2008/layout/LinedList"/>
    <dgm:cxn modelId="{8985C87A-AC0D-1447-974B-4DFD13A50AF4}" type="presParOf" srcId="{8358258C-67B7-B446-99D3-E97BC9E1A906}" destId="{9B0942EF-F46B-184E-8AD3-EAF7D513732E}" srcOrd="0" destOrd="0" presId="urn:microsoft.com/office/officeart/2008/layout/LinedList"/>
    <dgm:cxn modelId="{3A930FEE-7B84-8B4F-BAF9-BCF98571AFA7}" type="presParOf" srcId="{8358258C-67B7-B446-99D3-E97BC9E1A906}" destId="{48218F1F-15D1-614D-863A-3E1A9FBCF9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E576909-2544-45B4-9766-B1C2860FEBA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5DFD68-A673-4DED-A287-6AE21835AA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Trend Analysis:</a:t>
          </a:r>
          <a:br>
            <a:rPr lang="en-US"/>
          </a:br>
          <a:r>
            <a:rPr lang="en-US"/>
            <a:t>→ Clear </a:t>
          </a:r>
          <a:r>
            <a:rPr lang="en-US" b="1"/>
            <a:t>seasonal patterns</a:t>
          </a:r>
          <a:r>
            <a:rPr lang="en-US"/>
            <a:t> and </a:t>
          </a:r>
          <a:r>
            <a:rPr lang="en-US" b="1"/>
            <a:t>holiday/weekend spikes</a:t>
          </a:r>
          <a:endParaRPr lang="en-US"/>
        </a:p>
      </dgm:t>
    </dgm:pt>
    <dgm:pt modelId="{799B6C0D-FB8D-48C5-BE0B-C0C5130A8B66}" type="parTrans" cxnId="{F8B97C0C-FD00-4E97-8476-9B0A81CAB56E}">
      <dgm:prSet/>
      <dgm:spPr/>
      <dgm:t>
        <a:bodyPr/>
        <a:lstStyle/>
        <a:p>
          <a:endParaRPr lang="en-US"/>
        </a:p>
      </dgm:t>
    </dgm:pt>
    <dgm:pt modelId="{2E84F18B-CDDD-48AA-B031-A8F5956EF625}" type="sibTrans" cxnId="{F8B97C0C-FD00-4E97-8476-9B0A81CAB56E}">
      <dgm:prSet/>
      <dgm:spPr/>
      <dgm:t>
        <a:bodyPr/>
        <a:lstStyle/>
        <a:p>
          <a:endParaRPr lang="en-US"/>
        </a:p>
      </dgm:t>
    </dgm:pt>
    <dgm:pt modelId="{CD7DBBCF-B890-4C18-9CA9-DF6367FD7B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Spatial Visualization:</a:t>
          </a:r>
          <a:br>
            <a:rPr lang="en-US"/>
          </a:br>
          <a:r>
            <a:rPr lang="en-US"/>
            <a:t>→ </a:t>
          </a:r>
          <a:r>
            <a:rPr lang="en-US" b="1"/>
            <a:t>Map/heatmap</a:t>
          </a:r>
          <a:r>
            <a:rPr lang="en-US"/>
            <a:t> shows demand concentrated in </a:t>
          </a:r>
          <a:r>
            <a:rPr lang="en-US" b="1"/>
            <a:t>dense, transit-rich zones</a:t>
          </a:r>
          <a:endParaRPr lang="en-US"/>
        </a:p>
      </dgm:t>
    </dgm:pt>
    <dgm:pt modelId="{94CF2A90-58F4-4937-B33D-BBC05F1F7300}" type="parTrans" cxnId="{6087EEBE-32FB-494A-BADB-181D203F6A0B}">
      <dgm:prSet/>
      <dgm:spPr/>
      <dgm:t>
        <a:bodyPr/>
        <a:lstStyle/>
        <a:p>
          <a:endParaRPr lang="en-US"/>
        </a:p>
      </dgm:t>
    </dgm:pt>
    <dgm:pt modelId="{80DCE9F3-FBAA-4850-8512-F4CF28269CA3}" type="sibTrans" cxnId="{6087EEBE-32FB-494A-BADB-181D203F6A0B}">
      <dgm:prSet/>
      <dgm:spPr/>
      <dgm:t>
        <a:bodyPr/>
        <a:lstStyle/>
        <a:p>
          <a:endParaRPr lang="en-US"/>
        </a:p>
      </dgm:t>
    </dgm:pt>
    <dgm:pt modelId="{DEE934B5-652B-49F3-BC0C-711B052D96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Feature Correlation:</a:t>
          </a:r>
          <a:br>
            <a:rPr lang="en-US"/>
          </a:br>
          <a:r>
            <a:rPr lang="en-US"/>
            <a:t>→ Strong links with </a:t>
          </a:r>
          <a:r>
            <a:rPr lang="en-US" b="1"/>
            <a:t>temperature</a:t>
          </a:r>
          <a:r>
            <a:rPr lang="en-US"/>
            <a:t>, </a:t>
          </a:r>
          <a:r>
            <a:rPr lang="en-US" b="1"/>
            <a:t>transit access</a:t>
          </a:r>
          <a:r>
            <a:rPr lang="en-US"/>
            <a:t>, </a:t>
          </a:r>
          <a:r>
            <a:rPr lang="en-US" b="1"/>
            <a:t>urban activity</a:t>
          </a:r>
          <a:endParaRPr lang="en-US"/>
        </a:p>
      </dgm:t>
    </dgm:pt>
    <dgm:pt modelId="{FB79FBC4-AF60-47A3-9078-B54A180C66DA}" type="parTrans" cxnId="{5EC5A788-7EF2-4F28-A742-9830798AD0B1}">
      <dgm:prSet/>
      <dgm:spPr/>
      <dgm:t>
        <a:bodyPr/>
        <a:lstStyle/>
        <a:p>
          <a:endParaRPr lang="en-US"/>
        </a:p>
      </dgm:t>
    </dgm:pt>
    <dgm:pt modelId="{D48E30E8-70DC-4D44-8A47-2AC3AA05D5B2}" type="sibTrans" cxnId="{5EC5A788-7EF2-4F28-A742-9830798AD0B1}">
      <dgm:prSet/>
      <dgm:spPr/>
      <dgm:t>
        <a:bodyPr/>
        <a:lstStyle/>
        <a:p>
          <a:endParaRPr lang="en-US"/>
        </a:p>
      </dgm:t>
    </dgm:pt>
    <dgm:pt modelId="{DCC39076-33CE-42A1-A00F-ED4218608E89}" type="pres">
      <dgm:prSet presAssocID="{FE576909-2544-45B4-9766-B1C2860FEBA6}" presName="root" presStyleCnt="0">
        <dgm:presLayoutVars>
          <dgm:dir/>
          <dgm:resizeHandles val="exact"/>
        </dgm:presLayoutVars>
      </dgm:prSet>
      <dgm:spPr/>
    </dgm:pt>
    <dgm:pt modelId="{9E368A1F-AEBE-45B1-B535-F4812B9EC270}" type="pres">
      <dgm:prSet presAssocID="{DB5DFD68-A673-4DED-A287-6AE21835AAF6}" presName="compNode" presStyleCnt="0"/>
      <dgm:spPr/>
    </dgm:pt>
    <dgm:pt modelId="{FA3498D2-0A8D-4160-8615-D33CC3DA2BB2}" type="pres">
      <dgm:prSet presAssocID="{DB5DFD68-A673-4DED-A287-6AE21835AAF6}" presName="bgRect" presStyleLbl="bgShp" presStyleIdx="0" presStyleCnt="3"/>
      <dgm:spPr/>
    </dgm:pt>
    <dgm:pt modelId="{D698F0C1-4766-4D2F-8B89-D6EDE4175DAC}" type="pres">
      <dgm:prSet presAssocID="{DB5DFD68-A673-4DED-A287-6AE21835AA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pical scene"/>
        </a:ext>
      </dgm:extLst>
    </dgm:pt>
    <dgm:pt modelId="{F0D348F4-95A5-4F94-83D4-A6D448E73E9E}" type="pres">
      <dgm:prSet presAssocID="{DB5DFD68-A673-4DED-A287-6AE21835AAF6}" presName="spaceRect" presStyleCnt="0"/>
      <dgm:spPr/>
    </dgm:pt>
    <dgm:pt modelId="{664427AE-ECF2-4B5A-A3CF-707E819EA774}" type="pres">
      <dgm:prSet presAssocID="{DB5DFD68-A673-4DED-A287-6AE21835AAF6}" presName="parTx" presStyleLbl="revTx" presStyleIdx="0" presStyleCnt="3">
        <dgm:presLayoutVars>
          <dgm:chMax val="0"/>
          <dgm:chPref val="0"/>
        </dgm:presLayoutVars>
      </dgm:prSet>
      <dgm:spPr/>
    </dgm:pt>
    <dgm:pt modelId="{8571D4BF-A07D-4875-983C-4DBF4465D178}" type="pres">
      <dgm:prSet presAssocID="{2E84F18B-CDDD-48AA-B031-A8F5956EF625}" presName="sibTrans" presStyleCnt="0"/>
      <dgm:spPr/>
    </dgm:pt>
    <dgm:pt modelId="{4E4CB1CA-A0F9-4A1C-8C31-8212A6C4B0A0}" type="pres">
      <dgm:prSet presAssocID="{CD7DBBCF-B890-4C18-9CA9-DF6367FD7B4E}" presName="compNode" presStyleCnt="0"/>
      <dgm:spPr/>
    </dgm:pt>
    <dgm:pt modelId="{0DCA3E28-3E98-4B62-BEC6-E4B82AAF2A98}" type="pres">
      <dgm:prSet presAssocID="{CD7DBBCF-B890-4C18-9CA9-DF6367FD7B4E}" presName="bgRect" presStyleLbl="bgShp" presStyleIdx="1" presStyleCnt="3"/>
      <dgm:spPr/>
    </dgm:pt>
    <dgm:pt modelId="{DBE15FA7-BB0D-4552-9355-547B1F48DE95}" type="pres">
      <dgm:prSet presAssocID="{CD7DBBCF-B890-4C18-9CA9-DF6367FD7B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271FA0F7-D097-4BB3-A166-976503D09234}" type="pres">
      <dgm:prSet presAssocID="{CD7DBBCF-B890-4C18-9CA9-DF6367FD7B4E}" presName="spaceRect" presStyleCnt="0"/>
      <dgm:spPr/>
    </dgm:pt>
    <dgm:pt modelId="{DC14AAFB-F37E-4720-8CF2-1E1BE3D10E01}" type="pres">
      <dgm:prSet presAssocID="{CD7DBBCF-B890-4C18-9CA9-DF6367FD7B4E}" presName="parTx" presStyleLbl="revTx" presStyleIdx="1" presStyleCnt="3">
        <dgm:presLayoutVars>
          <dgm:chMax val="0"/>
          <dgm:chPref val="0"/>
        </dgm:presLayoutVars>
      </dgm:prSet>
      <dgm:spPr/>
    </dgm:pt>
    <dgm:pt modelId="{BB43B427-0D60-48B3-9055-9DFBD2E821F0}" type="pres">
      <dgm:prSet presAssocID="{80DCE9F3-FBAA-4850-8512-F4CF28269CA3}" presName="sibTrans" presStyleCnt="0"/>
      <dgm:spPr/>
    </dgm:pt>
    <dgm:pt modelId="{EAC0A571-7621-4FA9-B06C-2DBA324EFBFD}" type="pres">
      <dgm:prSet presAssocID="{DEE934B5-652B-49F3-BC0C-711B052D964C}" presName="compNode" presStyleCnt="0"/>
      <dgm:spPr/>
    </dgm:pt>
    <dgm:pt modelId="{718111E0-9B96-4D24-B879-81FD4BE817BB}" type="pres">
      <dgm:prSet presAssocID="{DEE934B5-652B-49F3-BC0C-711B052D964C}" presName="bgRect" presStyleLbl="bgShp" presStyleIdx="2" presStyleCnt="3"/>
      <dgm:spPr/>
    </dgm:pt>
    <dgm:pt modelId="{57C0A69C-E208-4A19-AC19-3CC8D6827D88}" type="pres">
      <dgm:prSet presAssocID="{DEE934B5-652B-49F3-BC0C-711B052D96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A3DF1256-C5B9-4C60-9457-AE5BB5FE0D36}" type="pres">
      <dgm:prSet presAssocID="{DEE934B5-652B-49F3-BC0C-711B052D964C}" presName="spaceRect" presStyleCnt="0"/>
      <dgm:spPr/>
    </dgm:pt>
    <dgm:pt modelId="{657EE64C-5D8A-4870-B478-009882B05A79}" type="pres">
      <dgm:prSet presAssocID="{DEE934B5-652B-49F3-BC0C-711B052D964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8B97C0C-FD00-4E97-8476-9B0A81CAB56E}" srcId="{FE576909-2544-45B4-9766-B1C2860FEBA6}" destId="{DB5DFD68-A673-4DED-A287-6AE21835AAF6}" srcOrd="0" destOrd="0" parTransId="{799B6C0D-FB8D-48C5-BE0B-C0C5130A8B66}" sibTransId="{2E84F18B-CDDD-48AA-B031-A8F5956EF625}"/>
    <dgm:cxn modelId="{4870DD2C-D924-4940-A9B2-0C04728D9BEB}" type="presOf" srcId="{DEE934B5-652B-49F3-BC0C-711B052D964C}" destId="{657EE64C-5D8A-4870-B478-009882B05A79}" srcOrd="0" destOrd="0" presId="urn:microsoft.com/office/officeart/2018/2/layout/IconVerticalSolidList"/>
    <dgm:cxn modelId="{5EC5A788-7EF2-4F28-A742-9830798AD0B1}" srcId="{FE576909-2544-45B4-9766-B1C2860FEBA6}" destId="{DEE934B5-652B-49F3-BC0C-711B052D964C}" srcOrd="2" destOrd="0" parTransId="{FB79FBC4-AF60-47A3-9078-B54A180C66DA}" sibTransId="{D48E30E8-70DC-4D44-8A47-2AC3AA05D5B2}"/>
    <dgm:cxn modelId="{3491C894-E8A7-49A4-8D4F-BA5036F6DCB2}" type="presOf" srcId="{DB5DFD68-A673-4DED-A287-6AE21835AAF6}" destId="{664427AE-ECF2-4B5A-A3CF-707E819EA774}" srcOrd="0" destOrd="0" presId="urn:microsoft.com/office/officeart/2018/2/layout/IconVerticalSolidList"/>
    <dgm:cxn modelId="{2D9708B5-F6B7-49B1-B92A-F02D114725B8}" type="presOf" srcId="{CD7DBBCF-B890-4C18-9CA9-DF6367FD7B4E}" destId="{DC14AAFB-F37E-4720-8CF2-1E1BE3D10E01}" srcOrd="0" destOrd="0" presId="urn:microsoft.com/office/officeart/2018/2/layout/IconVerticalSolidList"/>
    <dgm:cxn modelId="{6087EEBE-32FB-494A-BADB-181D203F6A0B}" srcId="{FE576909-2544-45B4-9766-B1C2860FEBA6}" destId="{CD7DBBCF-B890-4C18-9CA9-DF6367FD7B4E}" srcOrd="1" destOrd="0" parTransId="{94CF2A90-58F4-4937-B33D-BBC05F1F7300}" sibTransId="{80DCE9F3-FBAA-4850-8512-F4CF28269CA3}"/>
    <dgm:cxn modelId="{D20C81E7-60B4-494E-83C3-AE8F42A857AD}" type="presOf" srcId="{FE576909-2544-45B4-9766-B1C2860FEBA6}" destId="{DCC39076-33CE-42A1-A00F-ED4218608E89}" srcOrd="0" destOrd="0" presId="urn:microsoft.com/office/officeart/2018/2/layout/IconVerticalSolidList"/>
    <dgm:cxn modelId="{B732E5B0-9363-4964-8345-E1192286A25C}" type="presParOf" srcId="{DCC39076-33CE-42A1-A00F-ED4218608E89}" destId="{9E368A1F-AEBE-45B1-B535-F4812B9EC270}" srcOrd="0" destOrd="0" presId="urn:microsoft.com/office/officeart/2018/2/layout/IconVerticalSolidList"/>
    <dgm:cxn modelId="{410C2ADD-5608-4268-9E5F-7574EAFA7B0C}" type="presParOf" srcId="{9E368A1F-AEBE-45B1-B535-F4812B9EC270}" destId="{FA3498D2-0A8D-4160-8615-D33CC3DA2BB2}" srcOrd="0" destOrd="0" presId="urn:microsoft.com/office/officeart/2018/2/layout/IconVerticalSolidList"/>
    <dgm:cxn modelId="{670D949F-9B48-4772-9499-510F946420B4}" type="presParOf" srcId="{9E368A1F-AEBE-45B1-B535-F4812B9EC270}" destId="{D698F0C1-4766-4D2F-8B89-D6EDE4175DAC}" srcOrd="1" destOrd="0" presId="urn:microsoft.com/office/officeart/2018/2/layout/IconVerticalSolidList"/>
    <dgm:cxn modelId="{91766EB4-77E5-498D-8B5C-F9AA79DA0C36}" type="presParOf" srcId="{9E368A1F-AEBE-45B1-B535-F4812B9EC270}" destId="{F0D348F4-95A5-4F94-83D4-A6D448E73E9E}" srcOrd="2" destOrd="0" presId="urn:microsoft.com/office/officeart/2018/2/layout/IconVerticalSolidList"/>
    <dgm:cxn modelId="{552E16A5-3B7A-4CBF-B939-E39F51F5819E}" type="presParOf" srcId="{9E368A1F-AEBE-45B1-B535-F4812B9EC270}" destId="{664427AE-ECF2-4B5A-A3CF-707E819EA774}" srcOrd="3" destOrd="0" presId="urn:microsoft.com/office/officeart/2018/2/layout/IconVerticalSolidList"/>
    <dgm:cxn modelId="{AF8DA117-09A6-4B8E-8CCB-68D1FF5C882E}" type="presParOf" srcId="{DCC39076-33CE-42A1-A00F-ED4218608E89}" destId="{8571D4BF-A07D-4875-983C-4DBF4465D178}" srcOrd="1" destOrd="0" presId="urn:microsoft.com/office/officeart/2018/2/layout/IconVerticalSolidList"/>
    <dgm:cxn modelId="{5EC547E7-E858-4959-8D19-AF0B35060E20}" type="presParOf" srcId="{DCC39076-33CE-42A1-A00F-ED4218608E89}" destId="{4E4CB1CA-A0F9-4A1C-8C31-8212A6C4B0A0}" srcOrd="2" destOrd="0" presId="urn:microsoft.com/office/officeart/2018/2/layout/IconVerticalSolidList"/>
    <dgm:cxn modelId="{F7AD90DF-A843-4C53-953D-2508222C70DE}" type="presParOf" srcId="{4E4CB1CA-A0F9-4A1C-8C31-8212A6C4B0A0}" destId="{0DCA3E28-3E98-4B62-BEC6-E4B82AAF2A98}" srcOrd="0" destOrd="0" presId="urn:microsoft.com/office/officeart/2018/2/layout/IconVerticalSolidList"/>
    <dgm:cxn modelId="{A4048941-0D88-492F-8367-1901F71CA6A9}" type="presParOf" srcId="{4E4CB1CA-A0F9-4A1C-8C31-8212A6C4B0A0}" destId="{DBE15FA7-BB0D-4552-9355-547B1F48DE95}" srcOrd="1" destOrd="0" presId="urn:microsoft.com/office/officeart/2018/2/layout/IconVerticalSolidList"/>
    <dgm:cxn modelId="{C618752C-DC6B-4657-AABE-ACB0519F1326}" type="presParOf" srcId="{4E4CB1CA-A0F9-4A1C-8C31-8212A6C4B0A0}" destId="{271FA0F7-D097-4BB3-A166-976503D09234}" srcOrd="2" destOrd="0" presId="urn:microsoft.com/office/officeart/2018/2/layout/IconVerticalSolidList"/>
    <dgm:cxn modelId="{CAA8BADF-C674-4AFA-A74F-E94BA105353B}" type="presParOf" srcId="{4E4CB1CA-A0F9-4A1C-8C31-8212A6C4B0A0}" destId="{DC14AAFB-F37E-4720-8CF2-1E1BE3D10E01}" srcOrd="3" destOrd="0" presId="urn:microsoft.com/office/officeart/2018/2/layout/IconVerticalSolidList"/>
    <dgm:cxn modelId="{5B4BA04B-2661-4EEB-87A3-7D477AAFC503}" type="presParOf" srcId="{DCC39076-33CE-42A1-A00F-ED4218608E89}" destId="{BB43B427-0D60-48B3-9055-9DFBD2E821F0}" srcOrd="3" destOrd="0" presId="urn:microsoft.com/office/officeart/2018/2/layout/IconVerticalSolidList"/>
    <dgm:cxn modelId="{16808BB0-2C60-4945-95BE-A4985924CD6A}" type="presParOf" srcId="{DCC39076-33CE-42A1-A00F-ED4218608E89}" destId="{EAC0A571-7621-4FA9-B06C-2DBA324EFBFD}" srcOrd="4" destOrd="0" presId="urn:microsoft.com/office/officeart/2018/2/layout/IconVerticalSolidList"/>
    <dgm:cxn modelId="{7CF8CEAE-3F42-428C-A4E3-69CFA5BE9AF2}" type="presParOf" srcId="{EAC0A571-7621-4FA9-B06C-2DBA324EFBFD}" destId="{718111E0-9B96-4D24-B879-81FD4BE817BB}" srcOrd="0" destOrd="0" presId="urn:microsoft.com/office/officeart/2018/2/layout/IconVerticalSolidList"/>
    <dgm:cxn modelId="{9C6680D6-2B26-4D24-ABC9-2EFC3BE9E71C}" type="presParOf" srcId="{EAC0A571-7621-4FA9-B06C-2DBA324EFBFD}" destId="{57C0A69C-E208-4A19-AC19-3CC8D6827D88}" srcOrd="1" destOrd="0" presId="urn:microsoft.com/office/officeart/2018/2/layout/IconVerticalSolidList"/>
    <dgm:cxn modelId="{42A80AFC-756F-43DD-9C75-7B8600862694}" type="presParOf" srcId="{EAC0A571-7621-4FA9-B06C-2DBA324EFBFD}" destId="{A3DF1256-C5B9-4C60-9457-AE5BB5FE0D36}" srcOrd="2" destOrd="0" presId="urn:microsoft.com/office/officeart/2018/2/layout/IconVerticalSolidList"/>
    <dgm:cxn modelId="{1E44F6FC-6A1B-43AE-9B10-608A5286D9CE}" type="presParOf" srcId="{EAC0A571-7621-4FA9-B06C-2DBA324EFBFD}" destId="{657EE64C-5D8A-4870-B478-009882B05A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7B542F1-C788-4ECC-A2B0-A4F720B7380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22F30A3-6A4B-4173-B69F-F0240F6363D0}">
      <dgm:prSet/>
      <dgm:spPr/>
      <dgm:t>
        <a:bodyPr/>
        <a:lstStyle/>
        <a:p>
          <a:pPr>
            <a:defRPr cap="all"/>
          </a:pPr>
          <a:r>
            <a:rPr lang="en-US" b="1"/>
            <a:t>Target:</a:t>
          </a:r>
          <a:r>
            <a:rPr lang="en-US"/>
            <a:t> Next-day </a:t>
          </a:r>
          <a:r>
            <a:rPr lang="en-US" b="1"/>
            <a:t>bike bookings</a:t>
          </a:r>
          <a:r>
            <a:rPr lang="en-US"/>
            <a:t> at </a:t>
          </a:r>
          <a:r>
            <a:rPr lang="en-US" b="1"/>
            <a:t>Station 4818.03</a:t>
          </a:r>
          <a:endParaRPr lang="en-US"/>
        </a:p>
      </dgm:t>
    </dgm:pt>
    <dgm:pt modelId="{F0FEECE4-6D70-4553-B726-7B35B9125C06}" type="parTrans" cxnId="{A9DE366B-DC34-463D-9B7E-733A365446E2}">
      <dgm:prSet/>
      <dgm:spPr/>
      <dgm:t>
        <a:bodyPr/>
        <a:lstStyle/>
        <a:p>
          <a:endParaRPr lang="en-US"/>
        </a:p>
      </dgm:t>
    </dgm:pt>
    <dgm:pt modelId="{AB30A8A6-4406-42D9-879F-D878DD5710FE}" type="sibTrans" cxnId="{A9DE366B-DC34-463D-9B7E-733A365446E2}">
      <dgm:prSet/>
      <dgm:spPr/>
      <dgm:t>
        <a:bodyPr/>
        <a:lstStyle/>
        <a:p>
          <a:endParaRPr lang="en-US"/>
        </a:p>
      </dgm:t>
    </dgm:pt>
    <dgm:pt modelId="{1A5A3075-2DD3-4A02-8D01-6438D6401AE3}">
      <dgm:prSet/>
      <dgm:spPr/>
      <dgm:t>
        <a:bodyPr/>
        <a:lstStyle/>
        <a:p>
          <a:pPr>
            <a:defRPr cap="all"/>
          </a:pPr>
          <a:r>
            <a:rPr lang="en-US" b="1"/>
            <a:t>Type:</a:t>
          </a:r>
          <a:r>
            <a:rPr lang="en-US"/>
            <a:t> Univariate time series + external variables</a:t>
          </a:r>
        </a:p>
      </dgm:t>
    </dgm:pt>
    <dgm:pt modelId="{78E701C4-2EBE-4E5E-A3FB-E33C9568228B}" type="parTrans" cxnId="{966693E3-4B60-401E-93D5-1A13D19DDB88}">
      <dgm:prSet/>
      <dgm:spPr/>
      <dgm:t>
        <a:bodyPr/>
        <a:lstStyle/>
        <a:p>
          <a:endParaRPr lang="en-US"/>
        </a:p>
      </dgm:t>
    </dgm:pt>
    <dgm:pt modelId="{449AEFD6-5D51-4A0F-9F64-6F10343715BE}" type="sibTrans" cxnId="{966693E3-4B60-401E-93D5-1A13D19DDB88}">
      <dgm:prSet/>
      <dgm:spPr/>
      <dgm:t>
        <a:bodyPr/>
        <a:lstStyle/>
        <a:p>
          <a:endParaRPr lang="en-US"/>
        </a:p>
      </dgm:t>
    </dgm:pt>
    <dgm:pt modelId="{5CDD5379-A2A1-4E1D-BB23-B79B98D56829}">
      <dgm:prSet/>
      <dgm:spPr/>
      <dgm:t>
        <a:bodyPr/>
        <a:lstStyle/>
        <a:p>
          <a:pPr>
            <a:defRPr cap="all"/>
          </a:pPr>
          <a:r>
            <a:rPr lang="en-US" b="1"/>
            <a:t>Granularity:</a:t>
          </a:r>
          <a:r>
            <a:rPr lang="en-US"/>
            <a:t> Daily, station-level</a:t>
          </a:r>
        </a:p>
      </dgm:t>
    </dgm:pt>
    <dgm:pt modelId="{0FE2FF2F-67B6-4D0B-BD75-CF514A88C160}" type="parTrans" cxnId="{8B4A99DE-54B5-4BF2-A236-724D110912B0}">
      <dgm:prSet/>
      <dgm:spPr/>
      <dgm:t>
        <a:bodyPr/>
        <a:lstStyle/>
        <a:p>
          <a:endParaRPr lang="en-US"/>
        </a:p>
      </dgm:t>
    </dgm:pt>
    <dgm:pt modelId="{85EE96F2-BD4C-4B8D-BBE2-7275F0F37F44}" type="sibTrans" cxnId="{8B4A99DE-54B5-4BF2-A236-724D110912B0}">
      <dgm:prSet/>
      <dgm:spPr/>
      <dgm:t>
        <a:bodyPr/>
        <a:lstStyle/>
        <a:p>
          <a:endParaRPr lang="en-US"/>
        </a:p>
      </dgm:t>
    </dgm:pt>
    <dgm:pt modelId="{AC52E32C-5049-4C5A-B7C2-092CFED16A61}">
      <dgm:prSet/>
      <dgm:spPr/>
      <dgm:t>
        <a:bodyPr/>
        <a:lstStyle/>
        <a:p>
          <a:pPr>
            <a:defRPr cap="all"/>
          </a:pPr>
          <a:r>
            <a:rPr lang="en-US" b="1"/>
            <a:t>Focus:</a:t>
          </a:r>
          <a:r>
            <a:rPr lang="en-US"/>
            <a:t> Post-2023 test window to evaluate </a:t>
          </a:r>
          <a:r>
            <a:rPr lang="en-US" b="1"/>
            <a:t>congestion pricing impact</a:t>
          </a:r>
          <a:endParaRPr lang="en-US"/>
        </a:p>
      </dgm:t>
    </dgm:pt>
    <dgm:pt modelId="{9F573E19-672C-4FCB-8C2D-3A3A0B812682}" type="parTrans" cxnId="{8CE37482-1F30-47D7-8314-A99C69067CDF}">
      <dgm:prSet/>
      <dgm:spPr/>
      <dgm:t>
        <a:bodyPr/>
        <a:lstStyle/>
        <a:p>
          <a:endParaRPr lang="en-US"/>
        </a:p>
      </dgm:t>
    </dgm:pt>
    <dgm:pt modelId="{5C7B93EE-747C-4A79-A269-51A717C5DBFB}" type="sibTrans" cxnId="{8CE37482-1F30-47D7-8314-A99C69067CDF}">
      <dgm:prSet/>
      <dgm:spPr/>
      <dgm:t>
        <a:bodyPr/>
        <a:lstStyle/>
        <a:p>
          <a:endParaRPr lang="en-US"/>
        </a:p>
      </dgm:t>
    </dgm:pt>
    <dgm:pt modelId="{3CD87900-7210-4340-8C2F-18BBBEE1240A}" type="pres">
      <dgm:prSet presAssocID="{C7B542F1-C788-4ECC-A2B0-A4F720B7380A}" presName="root" presStyleCnt="0">
        <dgm:presLayoutVars>
          <dgm:dir/>
          <dgm:resizeHandles val="exact"/>
        </dgm:presLayoutVars>
      </dgm:prSet>
      <dgm:spPr/>
    </dgm:pt>
    <dgm:pt modelId="{93DA426F-D58A-4223-95D2-95F4540E2E32}" type="pres">
      <dgm:prSet presAssocID="{F22F30A3-6A4B-4173-B69F-F0240F6363D0}" presName="compNode" presStyleCnt="0"/>
      <dgm:spPr/>
    </dgm:pt>
    <dgm:pt modelId="{77A95726-000F-4C2E-B675-15F5476DF512}" type="pres">
      <dgm:prSet presAssocID="{F22F30A3-6A4B-4173-B69F-F0240F6363D0}" presName="iconBgRect" presStyleLbl="bgShp" presStyleIdx="0" presStyleCnt="4"/>
      <dgm:spPr/>
    </dgm:pt>
    <dgm:pt modelId="{1B6B4960-E590-494B-BFEB-9B6E65AF6BBC}" type="pres">
      <dgm:prSet presAssocID="{F22F30A3-6A4B-4173-B69F-F0240F6363D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0E4817FE-21DC-469F-BFD6-BC5CE368566C}" type="pres">
      <dgm:prSet presAssocID="{F22F30A3-6A4B-4173-B69F-F0240F6363D0}" presName="spaceRect" presStyleCnt="0"/>
      <dgm:spPr/>
    </dgm:pt>
    <dgm:pt modelId="{DAE018E8-72D0-4D7B-B874-2C88E0052A2A}" type="pres">
      <dgm:prSet presAssocID="{F22F30A3-6A4B-4173-B69F-F0240F6363D0}" presName="textRect" presStyleLbl="revTx" presStyleIdx="0" presStyleCnt="4">
        <dgm:presLayoutVars>
          <dgm:chMax val="1"/>
          <dgm:chPref val="1"/>
        </dgm:presLayoutVars>
      </dgm:prSet>
      <dgm:spPr/>
    </dgm:pt>
    <dgm:pt modelId="{0F5CB21B-554C-49B0-ADB8-F78020A35D53}" type="pres">
      <dgm:prSet presAssocID="{AB30A8A6-4406-42D9-879F-D878DD5710FE}" presName="sibTrans" presStyleCnt="0"/>
      <dgm:spPr/>
    </dgm:pt>
    <dgm:pt modelId="{D9569FA3-4649-4EE2-9374-B25C51FDC08A}" type="pres">
      <dgm:prSet presAssocID="{1A5A3075-2DD3-4A02-8D01-6438D6401AE3}" presName="compNode" presStyleCnt="0"/>
      <dgm:spPr/>
    </dgm:pt>
    <dgm:pt modelId="{AFBF6BB6-EBE2-4099-B756-124131A7835F}" type="pres">
      <dgm:prSet presAssocID="{1A5A3075-2DD3-4A02-8D01-6438D6401AE3}" presName="iconBgRect" presStyleLbl="bgShp" presStyleIdx="1" presStyleCnt="4"/>
      <dgm:spPr/>
    </dgm:pt>
    <dgm:pt modelId="{561F4C8B-AEB1-4186-B7C5-FEB8F65C6397}" type="pres">
      <dgm:prSet presAssocID="{1A5A3075-2DD3-4A02-8D01-6438D6401AE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1880634-7F6E-45F0-8819-5B7D821E2653}" type="pres">
      <dgm:prSet presAssocID="{1A5A3075-2DD3-4A02-8D01-6438D6401AE3}" presName="spaceRect" presStyleCnt="0"/>
      <dgm:spPr/>
    </dgm:pt>
    <dgm:pt modelId="{1FD960FF-7FA3-4515-A77A-45FCBE08E85D}" type="pres">
      <dgm:prSet presAssocID="{1A5A3075-2DD3-4A02-8D01-6438D6401AE3}" presName="textRect" presStyleLbl="revTx" presStyleIdx="1" presStyleCnt="4">
        <dgm:presLayoutVars>
          <dgm:chMax val="1"/>
          <dgm:chPref val="1"/>
        </dgm:presLayoutVars>
      </dgm:prSet>
      <dgm:spPr/>
    </dgm:pt>
    <dgm:pt modelId="{D4DD2908-5604-4F8A-9F12-5C1D366FE21D}" type="pres">
      <dgm:prSet presAssocID="{449AEFD6-5D51-4A0F-9F64-6F10343715BE}" presName="sibTrans" presStyleCnt="0"/>
      <dgm:spPr/>
    </dgm:pt>
    <dgm:pt modelId="{FD5895FB-2FE2-49A2-88D8-262284215BF9}" type="pres">
      <dgm:prSet presAssocID="{5CDD5379-A2A1-4E1D-BB23-B79B98D56829}" presName="compNode" presStyleCnt="0"/>
      <dgm:spPr/>
    </dgm:pt>
    <dgm:pt modelId="{B1272DC2-A5AF-45B0-ACC2-EE4AEF7ED146}" type="pres">
      <dgm:prSet presAssocID="{5CDD5379-A2A1-4E1D-BB23-B79B98D56829}" presName="iconBgRect" presStyleLbl="bgShp" presStyleIdx="2" presStyleCnt="4"/>
      <dgm:spPr/>
    </dgm:pt>
    <dgm:pt modelId="{E8DA8251-AF9C-4085-BC06-374C1C075803}" type="pres">
      <dgm:prSet presAssocID="{5CDD5379-A2A1-4E1D-BB23-B79B98D5682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4F9F2FC-935B-4A7B-9D37-A55DE7682B90}" type="pres">
      <dgm:prSet presAssocID="{5CDD5379-A2A1-4E1D-BB23-B79B98D56829}" presName="spaceRect" presStyleCnt="0"/>
      <dgm:spPr/>
    </dgm:pt>
    <dgm:pt modelId="{CB795E8F-27F5-4C08-8DBA-E759A0386833}" type="pres">
      <dgm:prSet presAssocID="{5CDD5379-A2A1-4E1D-BB23-B79B98D56829}" presName="textRect" presStyleLbl="revTx" presStyleIdx="2" presStyleCnt="4">
        <dgm:presLayoutVars>
          <dgm:chMax val="1"/>
          <dgm:chPref val="1"/>
        </dgm:presLayoutVars>
      </dgm:prSet>
      <dgm:spPr/>
    </dgm:pt>
    <dgm:pt modelId="{61709450-5F97-4780-AD36-CD6A742C23BE}" type="pres">
      <dgm:prSet presAssocID="{85EE96F2-BD4C-4B8D-BBE2-7275F0F37F44}" presName="sibTrans" presStyleCnt="0"/>
      <dgm:spPr/>
    </dgm:pt>
    <dgm:pt modelId="{052685A6-C673-4CBA-9F18-4B6315A29C16}" type="pres">
      <dgm:prSet presAssocID="{AC52E32C-5049-4C5A-B7C2-092CFED16A61}" presName="compNode" presStyleCnt="0"/>
      <dgm:spPr/>
    </dgm:pt>
    <dgm:pt modelId="{4D1467BA-143A-4E8E-AEEB-8AA65A0D0746}" type="pres">
      <dgm:prSet presAssocID="{AC52E32C-5049-4C5A-B7C2-092CFED16A61}" presName="iconBgRect" presStyleLbl="bgShp" presStyleIdx="3" presStyleCnt="4"/>
      <dgm:spPr/>
    </dgm:pt>
    <dgm:pt modelId="{03B70126-2F49-4E8D-A6EE-6046483AA575}" type="pres">
      <dgm:prSet presAssocID="{AC52E32C-5049-4C5A-B7C2-092CFED16A6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E1128BF-17BB-45FE-8F51-A958B81D980C}" type="pres">
      <dgm:prSet presAssocID="{AC52E32C-5049-4C5A-B7C2-092CFED16A61}" presName="spaceRect" presStyleCnt="0"/>
      <dgm:spPr/>
    </dgm:pt>
    <dgm:pt modelId="{A169D632-252B-4C9B-B725-B54FEC190416}" type="pres">
      <dgm:prSet presAssocID="{AC52E32C-5049-4C5A-B7C2-092CFED16A6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1B32D01-3B82-4C7F-BABF-44120D31CCA8}" type="presOf" srcId="{AC52E32C-5049-4C5A-B7C2-092CFED16A61}" destId="{A169D632-252B-4C9B-B725-B54FEC190416}" srcOrd="0" destOrd="0" presId="urn:microsoft.com/office/officeart/2018/5/layout/IconCircleLabelList"/>
    <dgm:cxn modelId="{6AD97C2C-684D-4A8B-A44D-664C4033E488}" type="presOf" srcId="{5CDD5379-A2A1-4E1D-BB23-B79B98D56829}" destId="{CB795E8F-27F5-4C08-8DBA-E759A0386833}" srcOrd="0" destOrd="0" presId="urn:microsoft.com/office/officeart/2018/5/layout/IconCircleLabelList"/>
    <dgm:cxn modelId="{273DD339-8D3E-413A-9682-D1ABDEBEB27C}" type="presOf" srcId="{F22F30A3-6A4B-4173-B69F-F0240F6363D0}" destId="{DAE018E8-72D0-4D7B-B874-2C88E0052A2A}" srcOrd="0" destOrd="0" presId="urn:microsoft.com/office/officeart/2018/5/layout/IconCircleLabelList"/>
    <dgm:cxn modelId="{62365E63-415A-47A1-BA55-740C8013C90A}" type="presOf" srcId="{C7B542F1-C788-4ECC-A2B0-A4F720B7380A}" destId="{3CD87900-7210-4340-8C2F-18BBBEE1240A}" srcOrd="0" destOrd="0" presId="urn:microsoft.com/office/officeart/2018/5/layout/IconCircleLabelList"/>
    <dgm:cxn modelId="{A9DE366B-DC34-463D-9B7E-733A365446E2}" srcId="{C7B542F1-C788-4ECC-A2B0-A4F720B7380A}" destId="{F22F30A3-6A4B-4173-B69F-F0240F6363D0}" srcOrd="0" destOrd="0" parTransId="{F0FEECE4-6D70-4553-B726-7B35B9125C06}" sibTransId="{AB30A8A6-4406-42D9-879F-D878DD5710FE}"/>
    <dgm:cxn modelId="{8CE37482-1F30-47D7-8314-A99C69067CDF}" srcId="{C7B542F1-C788-4ECC-A2B0-A4F720B7380A}" destId="{AC52E32C-5049-4C5A-B7C2-092CFED16A61}" srcOrd="3" destOrd="0" parTransId="{9F573E19-672C-4FCB-8C2D-3A3A0B812682}" sibTransId="{5C7B93EE-747C-4A79-A269-51A717C5DBFB}"/>
    <dgm:cxn modelId="{348B0DCB-C5A0-4132-A649-F0148478F661}" type="presOf" srcId="{1A5A3075-2DD3-4A02-8D01-6438D6401AE3}" destId="{1FD960FF-7FA3-4515-A77A-45FCBE08E85D}" srcOrd="0" destOrd="0" presId="urn:microsoft.com/office/officeart/2018/5/layout/IconCircleLabelList"/>
    <dgm:cxn modelId="{8B4A99DE-54B5-4BF2-A236-724D110912B0}" srcId="{C7B542F1-C788-4ECC-A2B0-A4F720B7380A}" destId="{5CDD5379-A2A1-4E1D-BB23-B79B98D56829}" srcOrd="2" destOrd="0" parTransId="{0FE2FF2F-67B6-4D0B-BD75-CF514A88C160}" sibTransId="{85EE96F2-BD4C-4B8D-BBE2-7275F0F37F44}"/>
    <dgm:cxn modelId="{966693E3-4B60-401E-93D5-1A13D19DDB88}" srcId="{C7B542F1-C788-4ECC-A2B0-A4F720B7380A}" destId="{1A5A3075-2DD3-4A02-8D01-6438D6401AE3}" srcOrd="1" destOrd="0" parTransId="{78E701C4-2EBE-4E5E-A3FB-E33C9568228B}" sibTransId="{449AEFD6-5D51-4A0F-9F64-6F10343715BE}"/>
    <dgm:cxn modelId="{7BA1951B-412A-46A6-81C7-F99905E35D16}" type="presParOf" srcId="{3CD87900-7210-4340-8C2F-18BBBEE1240A}" destId="{93DA426F-D58A-4223-95D2-95F4540E2E32}" srcOrd="0" destOrd="0" presId="urn:microsoft.com/office/officeart/2018/5/layout/IconCircleLabelList"/>
    <dgm:cxn modelId="{6EEA5DC1-55B7-4FCB-82D3-E6398EFD6D32}" type="presParOf" srcId="{93DA426F-D58A-4223-95D2-95F4540E2E32}" destId="{77A95726-000F-4C2E-B675-15F5476DF512}" srcOrd="0" destOrd="0" presId="urn:microsoft.com/office/officeart/2018/5/layout/IconCircleLabelList"/>
    <dgm:cxn modelId="{CB1517D2-ED9C-443A-87A5-E5135948AC21}" type="presParOf" srcId="{93DA426F-D58A-4223-95D2-95F4540E2E32}" destId="{1B6B4960-E590-494B-BFEB-9B6E65AF6BBC}" srcOrd="1" destOrd="0" presId="urn:microsoft.com/office/officeart/2018/5/layout/IconCircleLabelList"/>
    <dgm:cxn modelId="{9E068522-8DE5-4426-87FC-28399756AB4B}" type="presParOf" srcId="{93DA426F-D58A-4223-95D2-95F4540E2E32}" destId="{0E4817FE-21DC-469F-BFD6-BC5CE368566C}" srcOrd="2" destOrd="0" presId="urn:microsoft.com/office/officeart/2018/5/layout/IconCircleLabelList"/>
    <dgm:cxn modelId="{C5BC66D4-42D8-470E-9AF5-D27EE584F136}" type="presParOf" srcId="{93DA426F-D58A-4223-95D2-95F4540E2E32}" destId="{DAE018E8-72D0-4D7B-B874-2C88E0052A2A}" srcOrd="3" destOrd="0" presId="urn:microsoft.com/office/officeart/2018/5/layout/IconCircleLabelList"/>
    <dgm:cxn modelId="{E0F894CD-2CC1-488B-AC07-6670A31B13B7}" type="presParOf" srcId="{3CD87900-7210-4340-8C2F-18BBBEE1240A}" destId="{0F5CB21B-554C-49B0-ADB8-F78020A35D53}" srcOrd="1" destOrd="0" presId="urn:microsoft.com/office/officeart/2018/5/layout/IconCircleLabelList"/>
    <dgm:cxn modelId="{C80DF565-7155-49CD-9020-D2D0C1693CDA}" type="presParOf" srcId="{3CD87900-7210-4340-8C2F-18BBBEE1240A}" destId="{D9569FA3-4649-4EE2-9374-B25C51FDC08A}" srcOrd="2" destOrd="0" presId="urn:microsoft.com/office/officeart/2018/5/layout/IconCircleLabelList"/>
    <dgm:cxn modelId="{F571D18A-D413-4980-A5E1-06063419AD5C}" type="presParOf" srcId="{D9569FA3-4649-4EE2-9374-B25C51FDC08A}" destId="{AFBF6BB6-EBE2-4099-B756-124131A7835F}" srcOrd="0" destOrd="0" presId="urn:microsoft.com/office/officeart/2018/5/layout/IconCircleLabelList"/>
    <dgm:cxn modelId="{E55E7F3D-16D6-447C-B6BF-6A17EB64604E}" type="presParOf" srcId="{D9569FA3-4649-4EE2-9374-B25C51FDC08A}" destId="{561F4C8B-AEB1-4186-B7C5-FEB8F65C6397}" srcOrd="1" destOrd="0" presId="urn:microsoft.com/office/officeart/2018/5/layout/IconCircleLabelList"/>
    <dgm:cxn modelId="{1D645A63-B42F-4256-B16E-EE9446DDB070}" type="presParOf" srcId="{D9569FA3-4649-4EE2-9374-B25C51FDC08A}" destId="{A1880634-7F6E-45F0-8819-5B7D821E2653}" srcOrd="2" destOrd="0" presId="urn:microsoft.com/office/officeart/2018/5/layout/IconCircleLabelList"/>
    <dgm:cxn modelId="{76506881-24B7-4AAB-BAAE-7457F92B3575}" type="presParOf" srcId="{D9569FA3-4649-4EE2-9374-B25C51FDC08A}" destId="{1FD960FF-7FA3-4515-A77A-45FCBE08E85D}" srcOrd="3" destOrd="0" presId="urn:microsoft.com/office/officeart/2018/5/layout/IconCircleLabelList"/>
    <dgm:cxn modelId="{2410C72D-1DD9-4E8C-8070-E35A8AEACF17}" type="presParOf" srcId="{3CD87900-7210-4340-8C2F-18BBBEE1240A}" destId="{D4DD2908-5604-4F8A-9F12-5C1D366FE21D}" srcOrd="3" destOrd="0" presId="urn:microsoft.com/office/officeart/2018/5/layout/IconCircleLabelList"/>
    <dgm:cxn modelId="{2D183228-547F-46E0-83F3-A49ECA4EE9F2}" type="presParOf" srcId="{3CD87900-7210-4340-8C2F-18BBBEE1240A}" destId="{FD5895FB-2FE2-49A2-88D8-262284215BF9}" srcOrd="4" destOrd="0" presId="urn:microsoft.com/office/officeart/2018/5/layout/IconCircleLabelList"/>
    <dgm:cxn modelId="{E6EEC6C2-AA4F-4906-B99A-EB5DC61B1A2F}" type="presParOf" srcId="{FD5895FB-2FE2-49A2-88D8-262284215BF9}" destId="{B1272DC2-A5AF-45B0-ACC2-EE4AEF7ED146}" srcOrd="0" destOrd="0" presId="urn:microsoft.com/office/officeart/2018/5/layout/IconCircleLabelList"/>
    <dgm:cxn modelId="{B5D7FD3E-F5D4-4735-A837-2C13307C5D56}" type="presParOf" srcId="{FD5895FB-2FE2-49A2-88D8-262284215BF9}" destId="{E8DA8251-AF9C-4085-BC06-374C1C075803}" srcOrd="1" destOrd="0" presId="urn:microsoft.com/office/officeart/2018/5/layout/IconCircleLabelList"/>
    <dgm:cxn modelId="{39106915-44EC-47AB-9A58-F110B86EC887}" type="presParOf" srcId="{FD5895FB-2FE2-49A2-88D8-262284215BF9}" destId="{14F9F2FC-935B-4A7B-9D37-A55DE7682B90}" srcOrd="2" destOrd="0" presId="urn:microsoft.com/office/officeart/2018/5/layout/IconCircleLabelList"/>
    <dgm:cxn modelId="{93E4E9B2-9247-4792-BECB-B23297D38E80}" type="presParOf" srcId="{FD5895FB-2FE2-49A2-88D8-262284215BF9}" destId="{CB795E8F-27F5-4C08-8DBA-E759A0386833}" srcOrd="3" destOrd="0" presId="urn:microsoft.com/office/officeart/2018/5/layout/IconCircleLabelList"/>
    <dgm:cxn modelId="{0CC7E5AF-A412-4FDE-A387-A4202198298F}" type="presParOf" srcId="{3CD87900-7210-4340-8C2F-18BBBEE1240A}" destId="{61709450-5F97-4780-AD36-CD6A742C23BE}" srcOrd="5" destOrd="0" presId="urn:microsoft.com/office/officeart/2018/5/layout/IconCircleLabelList"/>
    <dgm:cxn modelId="{07E19601-C438-480E-A39A-733DED1B6D78}" type="presParOf" srcId="{3CD87900-7210-4340-8C2F-18BBBEE1240A}" destId="{052685A6-C673-4CBA-9F18-4B6315A29C16}" srcOrd="6" destOrd="0" presId="urn:microsoft.com/office/officeart/2018/5/layout/IconCircleLabelList"/>
    <dgm:cxn modelId="{33CDB004-5D8F-4621-B522-304F02712B60}" type="presParOf" srcId="{052685A6-C673-4CBA-9F18-4B6315A29C16}" destId="{4D1467BA-143A-4E8E-AEEB-8AA65A0D0746}" srcOrd="0" destOrd="0" presId="urn:microsoft.com/office/officeart/2018/5/layout/IconCircleLabelList"/>
    <dgm:cxn modelId="{80EE00E7-9AF5-4F29-9413-D5CC6ADDD50A}" type="presParOf" srcId="{052685A6-C673-4CBA-9F18-4B6315A29C16}" destId="{03B70126-2F49-4E8D-A6EE-6046483AA575}" srcOrd="1" destOrd="0" presId="urn:microsoft.com/office/officeart/2018/5/layout/IconCircleLabelList"/>
    <dgm:cxn modelId="{F32AF959-42E6-4978-BEAC-450AE58A4BA2}" type="presParOf" srcId="{052685A6-C673-4CBA-9F18-4B6315A29C16}" destId="{DE1128BF-17BB-45FE-8F51-A958B81D980C}" srcOrd="2" destOrd="0" presId="urn:microsoft.com/office/officeart/2018/5/layout/IconCircleLabelList"/>
    <dgm:cxn modelId="{92B6FD11-F6B5-493A-9778-EFDF4371C93B}" type="presParOf" srcId="{052685A6-C673-4CBA-9F18-4B6315A29C16}" destId="{A169D632-252B-4C9B-B725-B54FEC19041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9CBC7F9-4FE4-47A9-9751-3171E2A22DF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80DD78C-C0FC-4829-9D7C-CBA9E6F40CBE}">
      <dgm:prSet/>
      <dgm:spPr/>
      <dgm:t>
        <a:bodyPr/>
        <a:lstStyle/>
        <a:p>
          <a:r>
            <a:rPr lang="en-US" b="1"/>
            <a:t>Historical Mean:</a:t>
          </a:r>
          <a:r>
            <a:rPr lang="en-US"/>
            <a:t> Simple average as a baseline</a:t>
          </a:r>
        </a:p>
      </dgm:t>
    </dgm:pt>
    <dgm:pt modelId="{395C6642-03CC-4487-A34B-DF858EF3AC3A}" type="parTrans" cxnId="{64088576-2F21-4B4C-9B55-018944518A16}">
      <dgm:prSet/>
      <dgm:spPr/>
      <dgm:t>
        <a:bodyPr/>
        <a:lstStyle/>
        <a:p>
          <a:endParaRPr lang="en-US"/>
        </a:p>
      </dgm:t>
    </dgm:pt>
    <dgm:pt modelId="{51F8AFEE-F74E-4F0D-BE4D-73E300615281}" type="sibTrans" cxnId="{64088576-2F21-4B4C-9B55-018944518A16}">
      <dgm:prSet/>
      <dgm:spPr/>
      <dgm:t>
        <a:bodyPr/>
        <a:lstStyle/>
        <a:p>
          <a:endParaRPr lang="en-US"/>
        </a:p>
      </dgm:t>
    </dgm:pt>
    <dgm:pt modelId="{B89FF7CD-E2B2-45C5-BFC7-B427A097E0D0}">
      <dgm:prSet/>
      <dgm:spPr/>
      <dgm:t>
        <a:bodyPr/>
        <a:lstStyle/>
        <a:p>
          <a:r>
            <a:rPr lang="en-US" b="1"/>
            <a:t>Extreme Case:</a:t>
          </a:r>
          <a:r>
            <a:rPr lang="en-US"/>
            <a:t> Peak day forecast</a:t>
          </a:r>
        </a:p>
      </dgm:t>
    </dgm:pt>
    <dgm:pt modelId="{4A415EAF-E6EE-42C8-85D3-CD0B8397DF8B}" type="parTrans" cxnId="{20AA66CC-881E-40F4-98BE-FA53D9AA5427}">
      <dgm:prSet/>
      <dgm:spPr/>
      <dgm:t>
        <a:bodyPr/>
        <a:lstStyle/>
        <a:p>
          <a:endParaRPr lang="en-US"/>
        </a:p>
      </dgm:t>
    </dgm:pt>
    <dgm:pt modelId="{54F631AC-3924-46B3-A528-435DE76FBC44}" type="sibTrans" cxnId="{20AA66CC-881E-40F4-98BE-FA53D9AA5427}">
      <dgm:prSet/>
      <dgm:spPr/>
      <dgm:t>
        <a:bodyPr/>
        <a:lstStyle/>
        <a:p>
          <a:endParaRPr lang="en-US"/>
        </a:p>
      </dgm:t>
    </dgm:pt>
    <dgm:pt modelId="{CDD52291-137A-4E29-9C54-E022E42AC3A6}">
      <dgm:prSet/>
      <dgm:spPr/>
      <dgm:t>
        <a:bodyPr/>
        <a:lstStyle/>
        <a:p>
          <a:r>
            <a:rPr lang="en-US" b="1"/>
            <a:t>Zero-Demand Days:</a:t>
          </a:r>
          <a:r>
            <a:rPr lang="en-US"/>
            <a:t> Treated separately</a:t>
          </a:r>
        </a:p>
      </dgm:t>
    </dgm:pt>
    <dgm:pt modelId="{03CE9794-AB86-4375-9460-3D89719E77A0}" type="parTrans" cxnId="{3B9A73CB-4744-4627-962F-6946CCF7BB9F}">
      <dgm:prSet/>
      <dgm:spPr/>
      <dgm:t>
        <a:bodyPr/>
        <a:lstStyle/>
        <a:p>
          <a:endParaRPr lang="en-US"/>
        </a:p>
      </dgm:t>
    </dgm:pt>
    <dgm:pt modelId="{F82C83D2-712F-4551-B42D-9B7DFC945C04}" type="sibTrans" cxnId="{3B9A73CB-4744-4627-962F-6946CCF7BB9F}">
      <dgm:prSet/>
      <dgm:spPr/>
      <dgm:t>
        <a:bodyPr/>
        <a:lstStyle/>
        <a:p>
          <a:endParaRPr lang="en-US"/>
        </a:p>
      </dgm:t>
    </dgm:pt>
    <dgm:pt modelId="{44808B01-1FF9-4CBA-9BD7-06E41A06C5AE}">
      <dgm:prSet/>
      <dgm:spPr/>
      <dgm:t>
        <a:bodyPr/>
        <a:lstStyle/>
        <a:p>
          <a:r>
            <a:rPr lang="en-US"/>
            <a:t>These baselines help </a:t>
          </a:r>
          <a:r>
            <a:rPr lang="en-US" b="1"/>
            <a:t>benchmark model performance</a:t>
          </a:r>
          <a:endParaRPr lang="en-US"/>
        </a:p>
      </dgm:t>
    </dgm:pt>
    <dgm:pt modelId="{6566DFB4-3E63-48AD-8EEC-3175432E1027}" type="parTrans" cxnId="{9BF06025-8ED8-4246-A23B-4DDDC6DF50C6}">
      <dgm:prSet/>
      <dgm:spPr/>
      <dgm:t>
        <a:bodyPr/>
        <a:lstStyle/>
        <a:p>
          <a:endParaRPr lang="en-US"/>
        </a:p>
      </dgm:t>
    </dgm:pt>
    <dgm:pt modelId="{7E556D22-CABD-4E70-9645-301C2CDF01BA}" type="sibTrans" cxnId="{9BF06025-8ED8-4246-A23B-4DDDC6DF50C6}">
      <dgm:prSet/>
      <dgm:spPr/>
      <dgm:t>
        <a:bodyPr/>
        <a:lstStyle/>
        <a:p>
          <a:endParaRPr lang="en-US"/>
        </a:p>
      </dgm:t>
    </dgm:pt>
    <dgm:pt modelId="{2E180A0A-D91E-4A29-8BD8-1328A41470CF}" type="pres">
      <dgm:prSet presAssocID="{39CBC7F9-4FE4-47A9-9751-3171E2A22DF6}" presName="root" presStyleCnt="0">
        <dgm:presLayoutVars>
          <dgm:dir/>
          <dgm:resizeHandles val="exact"/>
        </dgm:presLayoutVars>
      </dgm:prSet>
      <dgm:spPr/>
    </dgm:pt>
    <dgm:pt modelId="{37AA406F-03B1-4FAA-A2C9-43CB0E5CA527}" type="pres">
      <dgm:prSet presAssocID="{A80DD78C-C0FC-4829-9D7C-CBA9E6F40CBE}" presName="compNode" presStyleCnt="0"/>
      <dgm:spPr/>
    </dgm:pt>
    <dgm:pt modelId="{CE8FEE5F-2BA5-446F-9194-9EF3BF35A209}" type="pres">
      <dgm:prSet presAssocID="{A80DD78C-C0FC-4829-9D7C-CBA9E6F40CB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5B41AAF-FBCC-4DC7-9735-E6576B505385}" type="pres">
      <dgm:prSet presAssocID="{A80DD78C-C0FC-4829-9D7C-CBA9E6F40CBE}" presName="spaceRect" presStyleCnt="0"/>
      <dgm:spPr/>
    </dgm:pt>
    <dgm:pt modelId="{E8AE8FF3-20B0-41A8-B905-C644B601C889}" type="pres">
      <dgm:prSet presAssocID="{A80DD78C-C0FC-4829-9D7C-CBA9E6F40CBE}" presName="textRect" presStyleLbl="revTx" presStyleIdx="0" presStyleCnt="4">
        <dgm:presLayoutVars>
          <dgm:chMax val="1"/>
          <dgm:chPref val="1"/>
        </dgm:presLayoutVars>
      </dgm:prSet>
      <dgm:spPr/>
    </dgm:pt>
    <dgm:pt modelId="{296DFEAB-1C9A-4959-8BF1-E0190C1DB816}" type="pres">
      <dgm:prSet presAssocID="{51F8AFEE-F74E-4F0D-BE4D-73E300615281}" presName="sibTrans" presStyleCnt="0"/>
      <dgm:spPr/>
    </dgm:pt>
    <dgm:pt modelId="{3F36B375-0FDF-46C0-9DAC-6652343705F1}" type="pres">
      <dgm:prSet presAssocID="{B89FF7CD-E2B2-45C5-BFC7-B427A097E0D0}" presName="compNode" presStyleCnt="0"/>
      <dgm:spPr/>
    </dgm:pt>
    <dgm:pt modelId="{672C9C3B-0C08-4C07-A43C-BE249756E91D}" type="pres">
      <dgm:prSet presAssocID="{B89FF7CD-E2B2-45C5-BFC7-B427A097E0D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9CB4F233-9932-42E7-840C-30DDE43B4969}" type="pres">
      <dgm:prSet presAssocID="{B89FF7CD-E2B2-45C5-BFC7-B427A097E0D0}" presName="spaceRect" presStyleCnt="0"/>
      <dgm:spPr/>
    </dgm:pt>
    <dgm:pt modelId="{D4DD35AE-E4B3-4526-B5DD-4DBEF3A724F2}" type="pres">
      <dgm:prSet presAssocID="{B89FF7CD-E2B2-45C5-BFC7-B427A097E0D0}" presName="textRect" presStyleLbl="revTx" presStyleIdx="1" presStyleCnt="4">
        <dgm:presLayoutVars>
          <dgm:chMax val="1"/>
          <dgm:chPref val="1"/>
        </dgm:presLayoutVars>
      </dgm:prSet>
      <dgm:spPr/>
    </dgm:pt>
    <dgm:pt modelId="{EB3F76D7-A1C3-4072-AA17-4E8B786AC6AC}" type="pres">
      <dgm:prSet presAssocID="{54F631AC-3924-46B3-A528-435DE76FBC44}" presName="sibTrans" presStyleCnt="0"/>
      <dgm:spPr/>
    </dgm:pt>
    <dgm:pt modelId="{582C74A2-8658-470A-8C30-65288BEADC4F}" type="pres">
      <dgm:prSet presAssocID="{CDD52291-137A-4E29-9C54-E022E42AC3A6}" presName="compNode" presStyleCnt="0"/>
      <dgm:spPr/>
    </dgm:pt>
    <dgm:pt modelId="{4B790165-84F0-431F-8B5B-F97C506FE90F}" type="pres">
      <dgm:prSet presAssocID="{CDD52291-137A-4E29-9C54-E022E42AC3A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BA3C4896-A211-4C37-A2A2-E7AFE456E43C}" type="pres">
      <dgm:prSet presAssocID="{CDD52291-137A-4E29-9C54-E022E42AC3A6}" presName="spaceRect" presStyleCnt="0"/>
      <dgm:spPr/>
    </dgm:pt>
    <dgm:pt modelId="{482CBC9C-EFB1-4A2B-9584-413435C0019D}" type="pres">
      <dgm:prSet presAssocID="{CDD52291-137A-4E29-9C54-E022E42AC3A6}" presName="textRect" presStyleLbl="revTx" presStyleIdx="2" presStyleCnt="4">
        <dgm:presLayoutVars>
          <dgm:chMax val="1"/>
          <dgm:chPref val="1"/>
        </dgm:presLayoutVars>
      </dgm:prSet>
      <dgm:spPr/>
    </dgm:pt>
    <dgm:pt modelId="{9157A3BB-3BEC-47A3-9EF7-9EEB168EA2D2}" type="pres">
      <dgm:prSet presAssocID="{F82C83D2-712F-4551-B42D-9B7DFC945C04}" presName="sibTrans" presStyleCnt="0"/>
      <dgm:spPr/>
    </dgm:pt>
    <dgm:pt modelId="{E7D46CD3-E343-4DD5-82C6-FCC9A4E0424A}" type="pres">
      <dgm:prSet presAssocID="{44808B01-1FF9-4CBA-9BD7-06E41A06C5AE}" presName="compNode" presStyleCnt="0"/>
      <dgm:spPr/>
    </dgm:pt>
    <dgm:pt modelId="{6BDE9A66-A55F-44AA-BA92-E45C34085DB5}" type="pres">
      <dgm:prSet presAssocID="{44808B01-1FF9-4CBA-9BD7-06E41A06C5A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0A108F6-AE06-4214-B6E6-C31ED75DBCF8}" type="pres">
      <dgm:prSet presAssocID="{44808B01-1FF9-4CBA-9BD7-06E41A06C5AE}" presName="spaceRect" presStyleCnt="0"/>
      <dgm:spPr/>
    </dgm:pt>
    <dgm:pt modelId="{D7AB54B5-9066-452B-8941-7B9A9594F099}" type="pres">
      <dgm:prSet presAssocID="{44808B01-1FF9-4CBA-9BD7-06E41A06C5A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4213E0C-59B5-429D-8811-06485A9234D0}" type="presOf" srcId="{44808B01-1FF9-4CBA-9BD7-06E41A06C5AE}" destId="{D7AB54B5-9066-452B-8941-7B9A9594F099}" srcOrd="0" destOrd="0" presId="urn:microsoft.com/office/officeart/2018/2/layout/IconLabelList"/>
    <dgm:cxn modelId="{9BF06025-8ED8-4246-A23B-4DDDC6DF50C6}" srcId="{39CBC7F9-4FE4-47A9-9751-3171E2A22DF6}" destId="{44808B01-1FF9-4CBA-9BD7-06E41A06C5AE}" srcOrd="3" destOrd="0" parTransId="{6566DFB4-3E63-48AD-8EEC-3175432E1027}" sibTransId="{7E556D22-CABD-4E70-9645-301C2CDF01BA}"/>
    <dgm:cxn modelId="{7CB0045B-C83E-44EE-B4B4-BE2A3EA3CD2B}" type="presOf" srcId="{A80DD78C-C0FC-4829-9D7C-CBA9E6F40CBE}" destId="{E8AE8FF3-20B0-41A8-B905-C644B601C889}" srcOrd="0" destOrd="0" presId="urn:microsoft.com/office/officeart/2018/2/layout/IconLabelList"/>
    <dgm:cxn modelId="{64088576-2F21-4B4C-9B55-018944518A16}" srcId="{39CBC7F9-4FE4-47A9-9751-3171E2A22DF6}" destId="{A80DD78C-C0FC-4829-9D7C-CBA9E6F40CBE}" srcOrd="0" destOrd="0" parTransId="{395C6642-03CC-4487-A34B-DF858EF3AC3A}" sibTransId="{51F8AFEE-F74E-4F0D-BE4D-73E300615281}"/>
    <dgm:cxn modelId="{07CD7784-8242-4A89-9DBB-691030008145}" type="presOf" srcId="{B89FF7CD-E2B2-45C5-BFC7-B427A097E0D0}" destId="{D4DD35AE-E4B3-4526-B5DD-4DBEF3A724F2}" srcOrd="0" destOrd="0" presId="urn:microsoft.com/office/officeart/2018/2/layout/IconLabelList"/>
    <dgm:cxn modelId="{F7B4379A-FAD4-4452-80FA-646B23242F2D}" type="presOf" srcId="{CDD52291-137A-4E29-9C54-E022E42AC3A6}" destId="{482CBC9C-EFB1-4A2B-9584-413435C0019D}" srcOrd="0" destOrd="0" presId="urn:microsoft.com/office/officeart/2018/2/layout/IconLabelList"/>
    <dgm:cxn modelId="{8CA143B4-2B0B-4E03-8BCB-CD5BE0B98A4B}" type="presOf" srcId="{39CBC7F9-4FE4-47A9-9751-3171E2A22DF6}" destId="{2E180A0A-D91E-4A29-8BD8-1328A41470CF}" srcOrd="0" destOrd="0" presId="urn:microsoft.com/office/officeart/2018/2/layout/IconLabelList"/>
    <dgm:cxn modelId="{3B9A73CB-4744-4627-962F-6946CCF7BB9F}" srcId="{39CBC7F9-4FE4-47A9-9751-3171E2A22DF6}" destId="{CDD52291-137A-4E29-9C54-E022E42AC3A6}" srcOrd="2" destOrd="0" parTransId="{03CE9794-AB86-4375-9460-3D89719E77A0}" sibTransId="{F82C83D2-712F-4551-B42D-9B7DFC945C04}"/>
    <dgm:cxn modelId="{20AA66CC-881E-40F4-98BE-FA53D9AA5427}" srcId="{39CBC7F9-4FE4-47A9-9751-3171E2A22DF6}" destId="{B89FF7CD-E2B2-45C5-BFC7-B427A097E0D0}" srcOrd="1" destOrd="0" parTransId="{4A415EAF-E6EE-42C8-85D3-CD0B8397DF8B}" sibTransId="{54F631AC-3924-46B3-A528-435DE76FBC44}"/>
    <dgm:cxn modelId="{7DBE52CB-6198-4123-A12A-CFEE6920489B}" type="presParOf" srcId="{2E180A0A-D91E-4A29-8BD8-1328A41470CF}" destId="{37AA406F-03B1-4FAA-A2C9-43CB0E5CA527}" srcOrd="0" destOrd="0" presId="urn:microsoft.com/office/officeart/2018/2/layout/IconLabelList"/>
    <dgm:cxn modelId="{8DF9A2B2-F8D6-411C-8142-C93D9E3768A2}" type="presParOf" srcId="{37AA406F-03B1-4FAA-A2C9-43CB0E5CA527}" destId="{CE8FEE5F-2BA5-446F-9194-9EF3BF35A209}" srcOrd="0" destOrd="0" presId="urn:microsoft.com/office/officeart/2018/2/layout/IconLabelList"/>
    <dgm:cxn modelId="{25F62992-0669-44E4-8383-E7710CE1FF59}" type="presParOf" srcId="{37AA406F-03B1-4FAA-A2C9-43CB0E5CA527}" destId="{05B41AAF-FBCC-4DC7-9735-E6576B505385}" srcOrd="1" destOrd="0" presId="urn:microsoft.com/office/officeart/2018/2/layout/IconLabelList"/>
    <dgm:cxn modelId="{75F9B967-6A8F-4EFC-99FD-C0CF2BCDFEE2}" type="presParOf" srcId="{37AA406F-03B1-4FAA-A2C9-43CB0E5CA527}" destId="{E8AE8FF3-20B0-41A8-B905-C644B601C889}" srcOrd="2" destOrd="0" presId="urn:microsoft.com/office/officeart/2018/2/layout/IconLabelList"/>
    <dgm:cxn modelId="{9483AB77-AC81-48CC-BF8C-971D109BC9C1}" type="presParOf" srcId="{2E180A0A-D91E-4A29-8BD8-1328A41470CF}" destId="{296DFEAB-1C9A-4959-8BF1-E0190C1DB816}" srcOrd="1" destOrd="0" presId="urn:microsoft.com/office/officeart/2018/2/layout/IconLabelList"/>
    <dgm:cxn modelId="{B3B16B4B-9EC5-4736-ADE7-B384D02AAC21}" type="presParOf" srcId="{2E180A0A-D91E-4A29-8BD8-1328A41470CF}" destId="{3F36B375-0FDF-46C0-9DAC-6652343705F1}" srcOrd="2" destOrd="0" presId="urn:microsoft.com/office/officeart/2018/2/layout/IconLabelList"/>
    <dgm:cxn modelId="{45DEE54E-CE47-4036-A20A-3A1C1D80D46F}" type="presParOf" srcId="{3F36B375-0FDF-46C0-9DAC-6652343705F1}" destId="{672C9C3B-0C08-4C07-A43C-BE249756E91D}" srcOrd="0" destOrd="0" presId="urn:microsoft.com/office/officeart/2018/2/layout/IconLabelList"/>
    <dgm:cxn modelId="{797D2081-D1AC-4A46-BFA0-D5E1D2379FE9}" type="presParOf" srcId="{3F36B375-0FDF-46C0-9DAC-6652343705F1}" destId="{9CB4F233-9932-42E7-840C-30DDE43B4969}" srcOrd="1" destOrd="0" presId="urn:microsoft.com/office/officeart/2018/2/layout/IconLabelList"/>
    <dgm:cxn modelId="{05D12DDD-9737-4555-881E-D919AEE0227D}" type="presParOf" srcId="{3F36B375-0FDF-46C0-9DAC-6652343705F1}" destId="{D4DD35AE-E4B3-4526-B5DD-4DBEF3A724F2}" srcOrd="2" destOrd="0" presId="urn:microsoft.com/office/officeart/2018/2/layout/IconLabelList"/>
    <dgm:cxn modelId="{0E6DBFBD-8D45-4147-AA9A-C25EB04FC841}" type="presParOf" srcId="{2E180A0A-D91E-4A29-8BD8-1328A41470CF}" destId="{EB3F76D7-A1C3-4072-AA17-4E8B786AC6AC}" srcOrd="3" destOrd="0" presId="urn:microsoft.com/office/officeart/2018/2/layout/IconLabelList"/>
    <dgm:cxn modelId="{54B4BE96-8C61-44B2-A77E-6332AAF39F48}" type="presParOf" srcId="{2E180A0A-D91E-4A29-8BD8-1328A41470CF}" destId="{582C74A2-8658-470A-8C30-65288BEADC4F}" srcOrd="4" destOrd="0" presId="urn:microsoft.com/office/officeart/2018/2/layout/IconLabelList"/>
    <dgm:cxn modelId="{59DEE10B-7949-4D26-9F83-6A637025F9DB}" type="presParOf" srcId="{582C74A2-8658-470A-8C30-65288BEADC4F}" destId="{4B790165-84F0-431F-8B5B-F97C506FE90F}" srcOrd="0" destOrd="0" presId="urn:microsoft.com/office/officeart/2018/2/layout/IconLabelList"/>
    <dgm:cxn modelId="{9A44FD7B-EFB5-415B-8BF9-1151B830BAF1}" type="presParOf" srcId="{582C74A2-8658-470A-8C30-65288BEADC4F}" destId="{BA3C4896-A211-4C37-A2A2-E7AFE456E43C}" srcOrd="1" destOrd="0" presId="urn:microsoft.com/office/officeart/2018/2/layout/IconLabelList"/>
    <dgm:cxn modelId="{E8FD4080-4E19-4638-B35E-ADEF5F6B75A3}" type="presParOf" srcId="{582C74A2-8658-470A-8C30-65288BEADC4F}" destId="{482CBC9C-EFB1-4A2B-9584-413435C0019D}" srcOrd="2" destOrd="0" presId="urn:microsoft.com/office/officeart/2018/2/layout/IconLabelList"/>
    <dgm:cxn modelId="{2061EB6F-EEBD-4F68-8545-0D86E08AABDA}" type="presParOf" srcId="{2E180A0A-D91E-4A29-8BD8-1328A41470CF}" destId="{9157A3BB-3BEC-47A3-9EF7-9EEB168EA2D2}" srcOrd="5" destOrd="0" presId="urn:microsoft.com/office/officeart/2018/2/layout/IconLabelList"/>
    <dgm:cxn modelId="{20F2EFF9-239B-439B-A8E1-636121AE7D0D}" type="presParOf" srcId="{2E180A0A-D91E-4A29-8BD8-1328A41470CF}" destId="{E7D46CD3-E343-4DD5-82C6-FCC9A4E0424A}" srcOrd="6" destOrd="0" presId="urn:microsoft.com/office/officeart/2018/2/layout/IconLabelList"/>
    <dgm:cxn modelId="{39C4049E-7874-46DB-991B-2EADB9C2DADD}" type="presParOf" srcId="{E7D46CD3-E343-4DD5-82C6-FCC9A4E0424A}" destId="{6BDE9A66-A55F-44AA-BA92-E45C34085DB5}" srcOrd="0" destOrd="0" presId="urn:microsoft.com/office/officeart/2018/2/layout/IconLabelList"/>
    <dgm:cxn modelId="{4D54DB6E-9176-421E-95F3-F4A3F67551C5}" type="presParOf" srcId="{E7D46CD3-E343-4DD5-82C6-FCC9A4E0424A}" destId="{E0A108F6-AE06-4214-B6E6-C31ED75DBCF8}" srcOrd="1" destOrd="0" presId="urn:microsoft.com/office/officeart/2018/2/layout/IconLabelList"/>
    <dgm:cxn modelId="{E8CC861D-A21B-4E38-97FB-A9C96E98B020}" type="presParOf" srcId="{E7D46CD3-E343-4DD5-82C6-FCC9A4E0424A}" destId="{D7AB54B5-9066-452B-8941-7B9A9594F09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58BF8B3-DC6D-49D5-9605-C65B2466316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D22A5AA-A80E-4C15-B279-57553D84F06F}">
      <dgm:prSet/>
      <dgm:spPr/>
      <dgm:t>
        <a:bodyPr/>
        <a:lstStyle/>
        <a:p>
          <a:r>
            <a:rPr lang="en-US" b="1"/>
            <a:t>Architecture:</a:t>
          </a:r>
          <a:r>
            <a:rPr lang="en-US"/>
            <a:t> CNN → LSTM → Dense</a:t>
          </a:r>
        </a:p>
      </dgm:t>
    </dgm:pt>
    <dgm:pt modelId="{4AD63392-DBA1-4A99-9162-3463F6BDAA73}" type="parTrans" cxnId="{E229F578-2C1C-49FE-8446-AE7AB73B8C95}">
      <dgm:prSet/>
      <dgm:spPr/>
      <dgm:t>
        <a:bodyPr/>
        <a:lstStyle/>
        <a:p>
          <a:endParaRPr lang="en-US"/>
        </a:p>
      </dgm:t>
    </dgm:pt>
    <dgm:pt modelId="{6D043F1F-3D06-4E4B-BC36-0A43CAD6BCBF}" type="sibTrans" cxnId="{E229F578-2C1C-49FE-8446-AE7AB73B8C95}">
      <dgm:prSet/>
      <dgm:spPr/>
      <dgm:t>
        <a:bodyPr/>
        <a:lstStyle/>
        <a:p>
          <a:endParaRPr lang="en-US"/>
        </a:p>
      </dgm:t>
    </dgm:pt>
    <dgm:pt modelId="{39BAE33D-08B5-4941-9F71-5D833DA86FC5}">
      <dgm:prSet/>
      <dgm:spPr/>
      <dgm:t>
        <a:bodyPr/>
        <a:lstStyle/>
        <a:p>
          <a:r>
            <a:rPr lang="en-US" b="1"/>
            <a:t>Input Features:</a:t>
          </a:r>
          <a:br>
            <a:rPr lang="en-US"/>
          </a:br>
          <a:r>
            <a:rPr lang="en-US"/>
            <a:t>→ Lagged demand</a:t>
          </a:r>
          <a:br>
            <a:rPr lang="en-US"/>
          </a:br>
          <a:r>
            <a:rPr lang="en-US"/>
            <a:t>→ Temperature</a:t>
          </a:r>
          <a:br>
            <a:rPr lang="en-US"/>
          </a:br>
          <a:r>
            <a:rPr lang="en-US"/>
            <a:t>→ Is_weekend</a:t>
          </a:r>
        </a:p>
      </dgm:t>
    </dgm:pt>
    <dgm:pt modelId="{E0B4A1B8-C220-4224-AA71-91756035D69B}" type="parTrans" cxnId="{0D2EEA47-D484-43B7-BAD5-FA72F0A379F5}">
      <dgm:prSet/>
      <dgm:spPr/>
      <dgm:t>
        <a:bodyPr/>
        <a:lstStyle/>
        <a:p>
          <a:endParaRPr lang="en-US"/>
        </a:p>
      </dgm:t>
    </dgm:pt>
    <dgm:pt modelId="{912A4FA4-7DA0-422E-BE6D-808263ED8C48}" type="sibTrans" cxnId="{0D2EEA47-D484-43B7-BAD5-FA72F0A379F5}">
      <dgm:prSet/>
      <dgm:spPr/>
      <dgm:t>
        <a:bodyPr/>
        <a:lstStyle/>
        <a:p>
          <a:endParaRPr lang="en-US"/>
        </a:p>
      </dgm:t>
    </dgm:pt>
    <dgm:pt modelId="{5271338E-9688-40A6-8EA5-F394859E05BE}">
      <dgm:prSet/>
      <dgm:spPr/>
      <dgm:t>
        <a:bodyPr/>
        <a:lstStyle/>
        <a:p>
          <a:r>
            <a:rPr lang="en-US" b="1"/>
            <a:t>Training:</a:t>
          </a:r>
          <a:r>
            <a:rPr lang="en-US"/>
            <a:t> Adam optimizer | Loss: MAE | Early stopping used</a:t>
          </a:r>
        </a:p>
      </dgm:t>
    </dgm:pt>
    <dgm:pt modelId="{F3283D3E-3E1E-4F0A-8464-F4CE57815474}" type="parTrans" cxnId="{2E41A577-88FD-41DD-ADF3-8BF6852D4565}">
      <dgm:prSet/>
      <dgm:spPr/>
      <dgm:t>
        <a:bodyPr/>
        <a:lstStyle/>
        <a:p>
          <a:endParaRPr lang="en-US"/>
        </a:p>
      </dgm:t>
    </dgm:pt>
    <dgm:pt modelId="{23D42A5F-06FC-45B5-9478-FE2E9EDD18DB}" type="sibTrans" cxnId="{2E41A577-88FD-41DD-ADF3-8BF6852D4565}">
      <dgm:prSet/>
      <dgm:spPr/>
      <dgm:t>
        <a:bodyPr/>
        <a:lstStyle/>
        <a:p>
          <a:endParaRPr lang="en-US"/>
        </a:p>
      </dgm:t>
    </dgm:pt>
    <dgm:pt modelId="{18DB35A6-7A84-BB47-B752-ECCDE14BED0B}" type="pres">
      <dgm:prSet presAssocID="{B58BF8B3-DC6D-49D5-9605-C65B2466316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ED55E5-CE01-804B-ADD1-C38AFA072105}" type="pres">
      <dgm:prSet presAssocID="{5D22A5AA-A80E-4C15-B279-57553D84F06F}" presName="hierRoot1" presStyleCnt="0"/>
      <dgm:spPr/>
    </dgm:pt>
    <dgm:pt modelId="{0AD1926E-C173-7744-BAD1-558D60AD354B}" type="pres">
      <dgm:prSet presAssocID="{5D22A5AA-A80E-4C15-B279-57553D84F06F}" presName="composite" presStyleCnt="0"/>
      <dgm:spPr/>
    </dgm:pt>
    <dgm:pt modelId="{5D1463A5-67BE-F14D-AB03-D76EC72003F0}" type="pres">
      <dgm:prSet presAssocID="{5D22A5AA-A80E-4C15-B279-57553D84F06F}" presName="background" presStyleLbl="node0" presStyleIdx="0" presStyleCnt="3"/>
      <dgm:spPr/>
    </dgm:pt>
    <dgm:pt modelId="{A7B9E668-9649-C444-9B51-6564EC56E3B9}" type="pres">
      <dgm:prSet presAssocID="{5D22A5AA-A80E-4C15-B279-57553D84F06F}" presName="text" presStyleLbl="fgAcc0" presStyleIdx="0" presStyleCnt="3">
        <dgm:presLayoutVars>
          <dgm:chPref val="3"/>
        </dgm:presLayoutVars>
      </dgm:prSet>
      <dgm:spPr/>
    </dgm:pt>
    <dgm:pt modelId="{DE8110CF-51C4-8B4D-859E-560CC95C61B6}" type="pres">
      <dgm:prSet presAssocID="{5D22A5AA-A80E-4C15-B279-57553D84F06F}" presName="hierChild2" presStyleCnt="0"/>
      <dgm:spPr/>
    </dgm:pt>
    <dgm:pt modelId="{EB70996E-DBEA-9E48-8D5F-687BE04A6797}" type="pres">
      <dgm:prSet presAssocID="{39BAE33D-08B5-4941-9F71-5D833DA86FC5}" presName="hierRoot1" presStyleCnt="0"/>
      <dgm:spPr/>
    </dgm:pt>
    <dgm:pt modelId="{0BC8EE85-696E-0445-B6F6-BF69A496DA57}" type="pres">
      <dgm:prSet presAssocID="{39BAE33D-08B5-4941-9F71-5D833DA86FC5}" presName="composite" presStyleCnt="0"/>
      <dgm:spPr/>
    </dgm:pt>
    <dgm:pt modelId="{1E9ED193-E186-3547-946C-AE61FA23265B}" type="pres">
      <dgm:prSet presAssocID="{39BAE33D-08B5-4941-9F71-5D833DA86FC5}" presName="background" presStyleLbl="node0" presStyleIdx="1" presStyleCnt="3"/>
      <dgm:spPr/>
    </dgm:pt>
    <dgm:pt modelId="{CBDC55AA-B81B-DC47-8851-0DFB8F3C4C9E}" type="pres">
      <dgm:prSet presAssocID="{39BAE33D-08B5-4941-9F71-5D833DA86FC5}" presName="text" presStyleLbl="fgAcc0" presStyleIdx="1" presStyleCnt="3">
        <dgm:presLayoutVars>
          <dgm:chPref val="3"/>
        </dgm:presLayoutVars>
      </dgm:prSet>
      <dgm:spPr/>
    </dgm:pt>
    <dgm:pt modelId="{9CAFFF1D-7E0F-4149-8CBB-BF27845050B7}" type="pres">
      <dgm:prSet presAssocID="{39BAE33D-08B5-4941-9F71-5D833DA86FC5}" presName="hierChild2" presStyleCnt="0"/>
      <dgm:spPr/>
    </dgm:pt>
    <dgm:pt modelId="{A0A6BA7A-FEB2-DA42-8CB3-E87BBE4BB609}" type="pres">
      <dgm:prSet presAssocID="{5271338E-9688-40A6-8EA5-F394859E05BE}" presName="hierRoot1" presStyleCnt="0"/>
      <dgm:spPr/>
    </dgm:pt>
    <dgm:pt modelId="{43F1DF3A-4F05-914C-87AE-D400E2F7833D}" type="pres">
      <dgm:prSet presAssocID="{5271338E-9688-40A6-8EA5-F394859E05BE}" presName="composite" presStyleCnt="0"/>
      <dgm:spPr/>
    </dgm:pt>
    <dgm:pt modelId="{33EEDC56-4390-6840-B21C-A6D6CA233874}" type="pres">
      <dgm:prSet presAssocID="{5271338E-9688-40A6-8EA5-F394859E05BE}" presName="background" presStyleLbl="node0" presStyleIdx="2" presStyleCnt="3"/>
      <dgm:spPr/>
    </dgm:pt>
    <dgm:pt modelId="{E8A4470E-BC5F-D14D-9455-3D5803BE4B66}" type="pres">
      <dgm:prSet presAssocID="{5271338E-9688-40A6-8EA5-F394859E05BE}" presName="text" presStyleLbl="fgAcc0" presStyleIdx="2" presStyleCnt="3">
        <dgm:presLayoutVars>
          <dgm:chPref val="3"/>
        </dgm:presLayoutVars>
      </dgm:prSet>
      <dgm:spPr/>
    </dgm:pt>
    <dgm:pt modelId="{C53689BE-A87B-F646-A9FA-F7B02A2B7FB8}" type="pres">
      <dgm:prSet presAssocID="{5271338E-9688-40A6-8EA5-F394859E05BE}" presName="hierChild2" presStyleCnt="0"/>
      <dgm:spPr/>
    </dgm:pt>
  </dgm:ptLst>
  <dgm:cxnLst>
    <dgm:cxn modelId="{549A1303-A925-0B42-9A4C-5AA8E96E3747}" type="presOf" srcId="{5271338E-9688-40A6-8EA5-F394859E05BE}" destId="{E8A4470E-BC5F-D14D-9455-3D5803BE4B66}" srcOrd="0" destOrd="0" presId="urn:microsoft.com/office/officeart/2005/8/layout/hierarchy1"/>
    <dgm:cxn modelId="{B148B80A-ED30-5F48-B2D6-EF062109BB3E}" type="presOf" srcId="{B58BF8B3-DC6D-49D5-9605-C65B2466316A}" destId="{18DB35A6-7A84-BB47-B752-ECCDE14BED0B}" srcOrd="0" destOrd="0" presId="urn:microsoft.com/office/officeart/2005/8/layout/hierarchy1"/>
    <dgm:cxn modelId="{D51EA218-3192-8B47-89B6-ABE6B9C48277}" type="presOf" srcId="{39BAE33D-08B5-4941-9F71-5D833DA86FC5}" destId="{CBDC55AA-B81B-DC47-8851-0DFB8F3C4C9E}" srcOrd="0" destOrd="0" presId="urn:microsoft.com/office/officeart/2005/8/layout/hierarchy1"/>
    <dgm:cxn modelId="{0D2EEA47-D484-43B7-BAD5-FA72F0A379F5}" srcId="{B58BF8B3-DC6D-49D5-9605-C65B2466316A}" destId="{39BAE33D-08B5-4941-9F71-5D833DA86FC5}" srcOrd="1" destOrd="0" parTransId="{E0B4A1B8-C220-4224-AA71-91756035D69B}" sibTransId="{912A4FA4-7DA0-422E-BE6D-808263ED8C48}"/>
    <dgm:cxn modelId="{09CDE96D-2A92-4B47-B775-94456E42783C}" type="presOf" srcId="{5D22A5AA-A80E-4C15-B279-57553D84F06F}" destId="{A7B9E668-9649-C444-9B51-6564EC56E3B9}" srcOrd="0" destOrd="0" presId="urn:microsoft.com/office/officeart/2005/8/layout/hierarchy1"/>
    <dgm:cxn modelId="{2E41A577-88FD-41DD-ADF3-8BF6852D4565}" srcId="{B58BF8B3-DC6D-49D5-9605-C65B2466316A}" destId="{5271338E-9688-40A6-8EA5-F394859E05BE}" srcOrd="2" destOrd="0" parTransId="{F3283D3E-3E1E-4F0A-8464-F4CE57815474}" sibTransId="{23D42A5F-06FC-45B5-9478-FE2E9EDD18DB}"/>
    <dgm:cxn modelId="{E229F578-2C1C-49FE-8446-AE7AB73B8C95}" srcId="{B58BF8B3-DC6D-49D5-9605-C65B2466316A}" destId="{5D22A5AA-A80E-4C15-B279-57553D84F06F}" srcOrd="0" destOrd="0" parTransId="{4AD63392-DBA1-4A99-9162-3463F6BDAA73}" sibTransId="{6D043F1F-3D06-4E4B-BC36-0A43CAD6BCBF}"/>
    <dgm:cxn modelId="{5961DF24-939C-FD47-89A0-78473BB915BE}" type="presParOf" srcId="{18DB35A6-7A84-BB47-B752-ECCDE14BED0B}" destId="{7BED55E5-CE01-804B-ADD1-C38AFA072105}" srcOrd="0" destOrd="0" presId="urn:microsoft.com/office/officeart/2005/8/layout/hierarchy1"/>
    <dgm:cxn modelId="{BE2E1085-C249-7943-9D22-CFD2D1A8CCDB}" type="presParOf" srcId="{7BED55E5-CE01-804B-ADD1-C38AFA072105}" destId="{0AD1926E-C173-7744-BAD1-558D60AD354B}" srcOrd="0" destOrd="0" presId="urn:microsoft.com/office/officeart/2005/8/layout/hierarchy1"/>
    <dgm:cxn modelId="{EB862F0D-2A45-D642-B752-17CC30386573}" type="presParOf" srcId="{0AD1926E-C173-7744-BAD1-558D60AD354B}" destId="{5D1463A5-67BE-F14D-AB03-D76EC72003F0}" srcOrd="0" destOrd="0" presId="urn:microsoft.com/office/officeart/2005/8/layout/hierarchy1"/>
    <dgm:cxn modelId="{35679CDF-02D2-1549-8122-14D042AC0152}" type="presParOf" srcId="{0AD1926E-C173-7744-BAD1-558D60AD354B}" destId="{A7B9E668-9649-C444-9B51-6564EC56E3B9}" srcOrd="1" destOrd="0" presId="urn:microsoft.com/office/officeart/2005/8/layout/hierarchy1"/>
    <dgm:cxn modelId="{BE44C609-AAF7-EB43-94AB-90A10E8CC775}" type="presParOf" srcId="{7BED55E5-CE01-804B-ADD1-C38AFA072105}" destId="{DE8110CF-51C4-8B4D-859E-560CC95C61B6}" srcOrd="1" destOrd="0" presId="urn:microsoft.com/office/officeart/2005/8/layout/hierarchy1"/>
    <dgm:cxn modelId="{B87A5E46-F176-C043-99D9-79B71F864B9E}" type="presParOf" srcId="{18DB35A6-7A84-BB47-B752-ECCDE14BED0B}" destId="{EB70996E-DBEA-9E48-8D5F-687BE04A6797}" srcOrd="1" destOrd="0" presId="urn:microsoft.com/office/officeart/2005/8/layout/hierarchy1"/>
    <dgm:cxn modelId="{3D4C99EE-729F-9C43-87EC-642125A0AF04}" type="presParOf" srcId="{EB70996E-DBEA-9E48-8D5F-687BE04A6797}" destId="{0BC8EE85-696E-0445-B6F6-BF69A496DA57}" srcOrd="0" destOrd="0" presId="urn:microsoft.com/office/officeart/2005/8/layout/hierarchy1"/>
    <dgm:cxn modelId="{B5540323-FEE6-084D-9CEC-F106FF6DFC52}" type="presParOf" srcId="{0BC8EE85-696E-0445-B6F6-BF69A496DA57}" destId="{1E9ED193-E186-3547-946C-AE61FA23265B}" srcOrd="0" destOrd="0" presId="urn:microsoft.com/office/officeart/2005/8/layout/hierarchy1"/>
    <dgm:cxn modelId="{25EC0A67-A5A6-5C44-A53A-4C7AB222699C}" type="presParOf" srcId="{0BC8EE85-696E-0445-B6F6-BF69A496DA57}" destId="{CBDC55AA-B81B-DC47-8851-0DFB8F3C4C9E}" srcOrd="1" destOrd="0" presId="urn:microsoft.com/office/officeart/2005/8/layout/hierarchy1"/>
    <dgm:cxn modelId="{832EBF62-5BE1-9846-AE04-9981F35ED84E}" type="presParOf" srcId="{EB70996E-DBEA-9E48-8D5F-687BE04A6797}" destId="{9CAFFF1D-7E0F-4149-8CBB-BF27845050B7}" srcOrd="1" destOrd="0" presId="urn:microsoft.com/office/officeart/2005/8/layout/hierarchy1"/>
    <dgm:cxn modelId="{96B26265-DDD1-2B49-B591-14C5C6317F19}" type="presParOf" srcId="{18DB35A6-7A84-BB47-B752-ECCDE14BED0B}" destId="{A0A6BA7A-FEB2-DA42-8CB3-E87BBE4BB609}" srcOrd="2" destOrd="0" presId="urn:microsoft.com/office/officeart/2005/8/layout/hierarchy1"/>
    <dgm:cxn modelId="{EA8E700E-4A3E-EC4A-871A-DD5174B625F8}" type="presParOf" srcId="{A0A6BA7A-FEB2-DA42-8CB3-E87BBE4BB609}" destId="{43F1DF3A-4F05-914C-87AE-D400E2F7833D}" srcOrd="0" destOrd="0" presId="urn:microsoft.com/office/officeart/2005/8/layout/hierarchy1"/>
    <dgm:cxn modelId="{6574C365-3295-F14D-BDFF-B5CB09C323FA}" type="presParOf" srcId="{43F1DF3A-4F05-914C-87AE-D400E2F7833D}" destId="{33EEDC56-4390-6840-B21C-A6D6CA233874}" srcOrd="0" destOrd="0" presId="urn:microsoft.com/office/officeart/2005/8/layout/hierarchy1"/>
    <dgm:cxn modelId="{E095F8EC-86FB-7348-AC98-E012D2CB5490}" type="presParOf" srcId="{43F1DF3A-4F05-914C-87AE-D400E2F7833D}" destId="{E8A4470E-BC5F-D14D-9455-3D5803BE4B66}" srcOrd="1" destOrd="0" presId="urn:microsoft.com/office/officeart/2005/8/layout/hierarchy1"/>
    <dgm:cxn modelId="{13F9983F-4568-8640-9248-CF15999093D6}" type="presParOf" srcId="{A0A6BA7A-FEB2-DA42-8CB3-E87BBE4BB609}" destId="{C53689BE-A87B-F646-A9FA-F7B02A2B7FB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3D99D-6A22-468E-AE1B-F6BE82709BB4}">
      <dsp:nvSpPr>
        <dsp:cNvPr id="0" name=""/>
        <dsp:cNvSpPr/>
      </dsp:nvSpPr>
      <dsp:spPr>
        <a:xfrm>
          <a:off x="1212569" y="695938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3D354-F385-4449-859F-AE902A835E40}">
      <dsp:nvSpPr>
        <dsp:cNvPr id="0" name=""/>
        <dsp:cNvSpPr/>
      </dsp:nvSpPr>
      <dsp:spPr>
        <a:xfrm>
          <a:off x="417971" y="2440399"/>
          <a:ext cx="2889450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Goal:</a:t>
          </a:r>
          <a:r>
            <a:rPr lang="en-US" sz="1100" kern="1200"/>
            <a:t> Predict daily Citi Bike usage at the </a:t>
          </a:r>
          <a:r>
            <a:rPr lang="en-US" sz="1100" b="1" kern="1200"/>
            <a:t>station level</a:t>
          </a:r>
          <a:endParaRPr lang="en-US" sz="1100" kern="1200"/>
        </a:p>
      </dsp:txBody>
      <dsp:txXfrm>
        <a:off x="417971" y="2440399"/>
        <a:ext cx="2889450" cy="1215000"/>
      </dsp:txXfrm>
    </dsp:sp>
    <dsp:sp modelId="{3F00EA54-FCBC-4511-BCF0-F7892F64DFBA}">
      <dsp:nvSpPr>
        <dsp:cNvPr id="0" name=""/>
        <dsp:cNvSpPr/>
      </dsp:nvSpPr>
      <dsp:spPr>
        <a:xfrm>
          <a:off x="4607673" y="695938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57AD9-9E1A-46E7-A1F8-C87BA7CCF8FA}">
      <dsp:nvSpPr>
        <dsp:cNvPr id="0" name=""/>
        <dsp:cNvSpPr/>
      </dsp:nvSpPr>
      <dsp:spPr>
        <a:xfrm>
          <a:off x="3813074" y="2440399"/>
          <a:ext cx="2889450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Focus Areas:</a:t>
          </a:r>
          <a:br>
            <a:rPr lang="en-US" sz="1100" kern="1200"/>
          </a:br>
          <a:r>
            <a:rPr lang="en-US" sz="1100" kern="1200"/>
            <a:t>→ How </a:t>
          </a:r>
          <a:r>
            <a:rPr lang="en-US" sz="1100" b="1" kern="1200"/>
            <a:t>urban features</a:t>
          </a:r>
          <a:r>
            <a:rPr lang="en-US" sz="1100" kern="1200"/>
            <a:t> (like parks, transit)</a:t>
          </a:r>
          <a:br>
            <a:rPr lang="en-US" sz="1100" kern="1200"/>
          </a:br>
          <a:r>
            <a:rPr lang="en-US" sz="1100" kern="1200"/>
            <a:t>→ </a:t>
          </a:r>
          <a:r>
            <a:rPr lang="en-US" sz="1100" b="1" kern="1200"/>
            <a:t>Weather patterns</a:t>
          </a:r>
          <a:r>
            <a:rPr lang="en-US" sz="1100" kern="1200"/>
            <a:t> (temperature, weekends)</a:t>
          </a:r>
          <a:br>
            <a:rPr lang="en-US" sz="1100" kern="1200"/>
          </a:br>
          <a:r>
            <a:rPr lang="en-US" sz="1100" kern="1200"/>
            <a:t>→ And </a:t>
          </a:r>
          <a:r>
            <a:rPr lang="en-US" sz="1100" b="1" kern="1200"/>
            <a:t>congestion pricing</a:t>
          </a:r>
          <a:r>
            <a:rPr lang="en-US" sz="1100" kern="1200"/>
            <a:t> affect bike demand</a:t>
          </a:r>
        </a:p>
      </dsp:txBody>
      <dsp:txXfrm>
        <a:off x="3813074" y="2440399"/>
        <a:ext cx="2889450" cy="1215000"/>
      </dsp:txXfrm>
    </dsp:sp>
    <dsp:sp modelId="{97DA49F8-A828-4FAA-B49F-D87DBE8EDE5D}">
      <dsp:nvSpPr>
        <dsp:cNvPr id="0" name=""/>
        <dsp:cNvSpPr/>
      </dsp:nvSpPr>
      <dsp:spPr>
        <a:xfrm>
          <a:off x="8002777" y="695938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779147-66BB-4DD4-8F74-C60BC6A78D86}">
      <dsp:nvSpPr>
        <dsp:cNvPr id="0" name=""/>
        <dsp:cNvSpPr/>
      </dsp:nvSpPr>
      <dsp:spPr>
        <a:xfrm>
          <a:off x="7208178" y="2440399"/>
          <a:ext cx="2889450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Our Approach:</a:t>
          </a:r>
          <a:br>
            <a:rPr lang="en-US" sz="1100" kern="1200"/>
          </a:br>
          <a:r>
            <a:rPr lang="en-US" sz="1100" kern="1200"/>
            <a:t>→ Trained and compared </a:t>
          </a:r>
          <a:r>
            <a:rPr lang="en-US" sz="1100" b="1" kern="1200"/>
            <a:t>16 forecasting models</a:t>
          </a:r>
          <a:br>
            <a:rPr lang="en-US" sz="1100" kern="1200"/>
          </a:br>
          <a:r>
            <a:rPr lang="en-US" sz="1100" kern="1200"/>
            <a:t>→ Used historical data (2021–2024) + spatial context</a:t>
          </a:r>
          <a:br>
            <a:rPr lang="en-US" sz="1100" kern="1200"/>
          </a:br>
          <a:r>
            <a:rPr lang="en-US" sz="1100" kern="1200"/>
            <a:t>→ Proposed a </a:t>
          </a:r>
          <a:r>
            <a:rPr lang="en-US" sz="1100" b="1" kern="1200"/>
            <a:t>policy-aware extension</a:t>
          </a:r>
          <a:r>
            <a:rPr lang="en-US" sz="1100" kern="1200"/>
            <a:t> to assess congestion pricing impact</a:t>
          </a:r>
        </a:p>
      </dsp:txBody>
      <dsp:txXfrm>
        <a:off x="7208178" y="2440399"/>
        <a:ext cx="2889450" cy="1215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34041-193C-46B3-B048-C7EDE1C646C4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A516D-948B-4A5C-914E-AF2552A1C3B7}">
      <dsp:nvSpPr>
        <dsp:cNvPr id="0" name=""/>
        <dsp:cNvSpPr/>
      </dsp:nvSpPr>
      <dsp:spPr>
        <a:xfrm>
          <a:off x="1135476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709B7-B0C0-4639-95BC-C8C75DB6689D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Treatment vs Control:</a:t>
          </a:r>
          <a:br>
            <a:rPr lang="en-US" sz="1200" kern="1200"/>
          </a:br>
          <a:r>
            <a:rPr lang="en-US" sz="1200" kern="1200"/>
            <a:t>→ CPZ stations vs nearby stations</a:t>
          </a:r>
        </a:p>
      </dsp:txBody>
      <dsp:txXfrm>
        <a:off x="93445" y="3018902"/>
        <a:ext cx="3206250" cy="720000"/>
      </dsp:txXfrm>
    </dsp:sp>
    <dsp:sp modelId="{B6AAA2C4-4CA3-420D-8A7A-9F3ECC7A1528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7FB83-B5B3-43CB-8BE6-0E6815D027EE}">
      <dsp:nvSpPr>
        <dsp:cNvPr id="0" name=""/>
        <dsp:cNvSpPr/>
      </dsp:nvSpPr>
      <dsp:spPr>
        <a:xfrm>
          <a:off x="4902820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3E59E-43BD-4D2B-A1A0-766F9885488A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Binary Variable:</a:t>
          </a:r>
          <a:r>
            <a:rPr lang="en-US" sz="1200" kern="1200"/>
            <a:t> Post-Jan 5 = 1</a:t>
          </a:r>
        </a:p>
      </dsp:txBody>
      <dsp:txXfrm>
        <a:off x="3860789" y="3018902"/>
        <a:ext cx="3206250" cy="720000"/>
      </dsp:txXfrm>
    </dsp:sp>
    <dsp:sp modelId="{331AC7AC-F819-4026-9F50-54147557B30B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428D2A-A416-44DB-81AD-9E0A0F03D1DB}">
      <dsp:nvSpPr>
        <dsp:cNvPr id="0" name=""/>
        <dsp:cNvSpPr/>
      </dsp:nvSpPr>
      <dsp:spPr>
        <a:xfrm>
          <a:off x="8670164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0D831-B00D-403F-B9F3-E4B224889B6F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DiD Concept:</a:t>
          </a:r>
          <a:br>
            <a:rPr lang="en-US" sz="1200" kern="1200"/>
          </a:br>
          <a:r>
            <a:rPr lang="en-US" sz="1200" kern="1200"/>
            <a:t>→ Compare change in demand before &amp; after, across groups</a:t>
          </a:r>
          <a:br>
            <a:rPr lang="en-US" sz="1200" kern="1200"/>
          </a:br>
          <a:r>
            <a:rPr lang="en-US" sz="1200" kern="1200"/>
            <a:t>→ Isolate </a:t>
          </a:r>
          <a:r>
            <a:rPr lang="en-US" sz="1200" b="1" kern="1200"/>
            <a:t>policy’s causal impact</a:t>
          </a:r>
          <a:endParaRPr lang="en-US" sz="1200" kern="1200"/>
        </a:p>
      </dsp:txBody>
      <dsp:txXfrm>
        <a:off x="7628133" y="3018902"/>
        <a:ext cx="3206250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EFD92-AB90-4307-A0AD-5F8700C1F732}">
      <dsp:nvSpPr>
        <dsp:cNvPr id="0" name=""/>
        <dsp:cNvSpPr/>
      </dsp:nvSpPr>
      <dsp:spPr>
        <a:xfrm>
          <a:off x="282221" y="141040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DA617-74E9-49F2-9F97-B07FD72D4BC6}">
      <dsp:nvSpPr>
        <dsp:cNvPr id="0" name=""/>
        <dsp:cNvSpPr/>
      </dsp:nvSpPr>
      <dsp:spPr>
        <a:xfrm>
          <a:off x="570337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81453-4515-4615-B3FC-1D53CBA63408}">
      <dsp:nvSpPr>
        <dsp:cNvPr id="0" name=""/>
        <dsp:cNvSpPr/>
      </dsp:nvSpPr>
      <dsp:spPr>
        <a:xfrm>
          <a:off x="1948202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Observed Effect:</a:t>
          </a:r>
          <a:br>
            <a:rPr lang="en-US" sz="1900" kern="1200"/>
          </a:br>
          <a:r>
            <a:rPr lang="en-US" sz="1900" kern="1200"/>
            <a:t>→ </a:t>
          </a:r>
          <a:r>
            <a:rPr lang="en-US" sz="1900" b="1" kern="1200"/>
            <a:t>Usage surge</a:t>
          </a:r>
          <a:r>
            <a:rPr lang="en-US" sz="1900" kern="1200"/>
            <a:t> in CPZ after Jan 5</a:t>
          </a:r>
          <a:br>
            <a:rPr lang="en-US" sz="1900" kern="1200"/>
          </a:br>
          <a:r>
            <a:rPr lang="en-US" sz="1900" kern="1200"/>
            <a:t>→ Possible </a:t>
          </a:r>
          <a:r>
            <a:rPr lang="en-US" sz="1900" b="1" kern="1200"/>
            <a:t>redistribution</a:t>
          </a:r>
          <a:r>
            <a:rPr lang="en-US" sz="1900" kern="1200"/>
            <a:t> from outer stations</a:t>
          </a:r>
        </a:p>
      </dsp:txBody>
      <dsp:txXfrm>
        <a:off x="1948202" y="1410409"/>
        <a:ext cx="3233964" cy="1371985"/>
      </dsp:txXfrm>
    </dsp:sp>
    <dsp:sp modelId="{D12F7DC3-0A43-4592-8493-285120D6921E}">
      <dsp:nvSpPr>
        <dsp:cNvPr id="0" name=""/>
        <dsp:cNvSpPr/>
      </dsp:nvSpPr>
      <dsp:spPr>
        <a:xfrm>
          <a:off x="5745661" y="141040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6ED304-08A7-40E4-8FCF-D4C9A5638FF9}">
      <dsp:nvSpPr>
        <dsp:cNvPr id="0" name=""/>
        <dsp:cNvSpPr/>
      </dsp:nvSpPr>
      <dsp:spPr>
        <a:xfrm>
          <a:off x="6033778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E65C9-FA40-4D6E-BB03-FCB93C705971}">
      <dsp:nvSpPr>
        <dsp:cNvPr id="0" name=""/>
        <dsp:cNvSpPr/>
      </dsp:nvSpPr>
      <dsp:spPr>
        <a:xfrm>
          <a:off x="7411643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Even qualitatively, trend points to </a:t>
          </a:r>
          <a:r>
            <a:rPr lang="en-US" sz="1900" b="1" kern="1200"/>
            <a:t>increased bike use</a:t>
          </a:r>
          <a:endParaRPr lang="en-US" sz="1900" kern="1200"/>
        </a:p>
      </dsp:txBody>
      <dsp:txXfrm>
        <a:off x="7411643" y="1410409"/>
        <a:ext cx="3233964" cy="137198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D14A4-0046-4071-9921-32FA92E8542D}">
      <dsp:nvSpPr>
        <dsp:cNvPr id="0" name=""/>
        <dsp:cNvSpPr/>
      </dsp:nvSpPr>
      <dsp:spPr>
        <a:xfrm>
          <a:off x="1078918" y="633965"/>
          <a:ext cx="930634" cy="9306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1B361-56FC-43B0-ABBC-5190B753B562}">
      <dsp:nvSpPr>
        <dsp:cNvPr id="0" name=""/>
        <dsp:cNvSpPr/>
      </dsp:nvSpPr>
      <dsp:spPr>
        <a:xfrm>
          <a:off x="510197" y="1855936"/>
          <a:ext cx="2068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CNN-LSTM</a:t>
          </a:r>
          <a:r>
            <a:rPr lang="en-US" sz="1700" kern="1200"/>
            <a:t> was best for predicting demand</a:t>
          </a:r>
        </a:p>
      </dsp:txBody>
      <dsp:txXfrm>
        <a:off x="510197" y="1855936"/>
        <a:ext cx="2068076" cy="720000"/>
      </dsp:txXfrm>
    </dsp:sp>
    <dsp:sp modelId="{9B3B1F64-6418-4B0E-A84B-C878C48C27E7}">
      <dsp:nvSpPr>
        <dsp:cNvPr id="0" name=""/>
        <dsp:cNvSpPr/>
      </dsp:nvSpPr>
      <dsp:spPr>
        <a:xfrm>
          <a:off x="3508908" y="633965"/>
          <a:ext cx="930634" cy="9306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4BC36-2C7D-479A-A6BC-D8C6FCF68555}">
      <dsp:nvSpPr>
        <dsp:cNvPr id="0" name=""/>
        <dsp:cNvSpPr/>
      </dsp:nvSpPr>
      <dsp:spPr>
        <a:xfrm>
          <a:off x="2940187" y="1855936"/>
          <a:ext cx="2068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Urban features</a:t>
          </a:r>
          <a:r>
            <a:rPr lang="en-US" sz="1700" kern="1200"/>
            <a:t> (like transit, density) boosted accuracy</a:t>
          </a:r>
        </a:p>
      </dsp:txBody>
      <dsp:txXfrm>
        <a:off x="2940187" y="1855936"/>
        <a:ext cx="2068076" cy="720000"/>
      </dsp:txXfrm>
    </dsp:sp>
    <dsp:sp modelId="{5FE994A9-C47C-4337-B31E-B3DBEBB4DC81}">
      <dsp:nvSpPr>
        <dsp:cNvPr id="0" name=""/>
        <dsp:cNvSpPr/>
      </dsp:nvSpPr>
      <dsp:spPr>
        <a:xfrm>
          <a:off x="5938897" y="633965"/>
          <a:ext cx="930634" cy="9306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64836-3EB7-4E70-9B76-3DCE769A2CBA}">
      <dsp:nvSpPr>
        <dsp:cNvPr id="0" name=""/>
        <dsp:cNvSpPr/>
      </dsp:nvSpPr>
      <dsp:spPr>
        <a:xfrm>
          <a:off x="5370176" y="1855936"/>
          <a:ext cx="2068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Congestion pricing</a:t>
          </a:r>
          <a:r>
            <a:rPr lang="en-US" sz="1700" kern="1200"/>
            <a:t> seems to push more users to Citi Bike</a:t>
          </a:r>
        </a:p>
      </dsp:txBody>
      <dsp:txXfrm>
        <a:off x="5370176" y="1855936"/>
        <a:ext cx="2068076" cy="720000"/>
      </dsp:txXfrm>
    </dsp:sp>
    <dsp:sp modelId="{189E9A09-4486-440B-A36A-2F1176FC99A5}">
      <dsp:nvSpPr>
        <dsp:cNvPr id="0" name=""/>
        <dsp:cNvSpPr/>
      </dsp:nvSpPr>
      <dsp:spPr>
        <a:xfrm>
          <a:off x="8368887" y="633965"/>
          <a:ext cx="930634" cy="9306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9A36F-12A2-4EA9-B6BA-F253EC917F3D}">
      <dsp:nvSpPr>
        <dsp:cNvPr id="0" name=""/>
        <dsp:cNvSpPr/>
      </dsp:nvSpPr>
      <dsp:spPr>
        <a:xfrm>
          <a:off x="7800166" y="1855936"/>
          <a:ext cx="2068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DiD</a:t>
          </a:r>
          <a:r>
            <a:rPr lang="en-US" sz="1700" kern="1200"/>
            <a:t> enables causal policy evaluation moving forward</a:t>
          </a:r>
        </a:p>
      </dsp:txBody>
      <dsp:txXfrm>
        <a:off x="7800166" y="1855936"/>
        <a:ext cx="206807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F1946-4A2C-2048-A93D-0EDC7BF8703F}">
      <dsp:nvSpPr>
        <dsp:cNvPr id="0" name=""/>
        <dsp:cNvSpPr/>
      </dsp:nvSpPr>
      <dsp:spPr>
        <a:xfrm>
          <a:off x="379476" y="0"/>
          <a:ext cx="5504687" cy="5504687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63662A-828A-C840-81B3-BF0870E2FA00}">
      <dsp:nvSpPr>
        <dsp:cNvPr id="0" name=""/>
        <dsp:cNvSpPr/>
      </dsp:nvSpPr>
      <dsp:spPr>
        <a:xfrm>
          <a:off x="737280" y="357804"/>
          <a:ext cx="2201875" cy="22018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Operations:</a:t>
          </a:r>
          <a:br>
            <a:rPr lang="en-US" sz="1400" kern="1200"/>
          </a:br>
          <a:r>
            <a:rPr lang="en-US" sz="1400" kern="1200"/>
            <a:t>→ Helps with bike </a:t>
          </a:r>
          <a:r>
            <a:rPr lang="en-US" sz="1400" b="1" kern="1200"/>
            <a:t>redistribution</a:t>
          </a:r>
          <a:r>
            <a:rPr lang="en-US" sz="1400" kern="1200"/>
            <a:t>, </a:t>
          </a:r>
          <a:r>
            <a:rPr lang="en-US" sz="1400" b="1" kern="1200"/>
            <a:t>maintenance</a:t>
          </a:r>
          <a:r>
            <a:rPr lang="en-US" sz="1400" kern="1200"/>
            <a:t>, and </a:t>
          </a:r>
          <a:r>
            <a:rPr lang="en-US" sz="1400" b="1" kern="1200"/>
            <a:t>staffing</a:t>
          </a:r>
          <a:endParaRPr lang="en-US" sz="1400" kern="1200"/>
        </a:p>
      </dsp:txBody>
      <dsp:txXfrm>
        <a:off x="844767" y="465291"/>
        <a:ext cx="1986901" cy="1986901"/>
      </dsp:txXfrm>
    </dsp:sp>
    <dsp:sp modelId="{304B2E63-0BFB-3A47-B652-261AA61A5A23}">
      <dsp:nvSpPr>
        <dsp:cNvPr id="0" name=""/>
        <dsp:cNvSpPr/>
      </dsp:nvSpPr>
      <dsp:spPr>
        <a:xfrm>
          <a:off x="3324484" y="357804"/>
          <a:ext cx="2201875" cy="2201875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Planning:</a:t>
          </a:r>
          <a:br>
            <a:rPr lang="en-US" sz="1400" kern="1200"/>
          </a:br>
          <a:r>
            <a:rPr lang="en-US" sz="1400" kern="1200"/>
            <a:t>→ Guides </a:t>
          </a:r>
          <a:r>
            <a:rPr lang="en-US" sz="1400" b="1" kern="1200"/>
            <a:t>expansion</a:t>
          </a:r>
          <a:r>
            <a:rPr lang="en-US" sz="1400" kern="1200"/>
            <a:t>, </a:t>
          </a:r>
          <a:r>
            <a:rPr lang="en-US" sz="1400" b="1" kern="1200"/>
            <a:t>dock placement</a:t>
          </a:r>
          <a:r>
            <a:rPr lang="en-US" sz="1400" kern="1200"/>
            <a:t>, and </a:t>
          </a:r>
          <a:r>
            <a:rPr lang="en-US" sz="1400" b="1" kern="1200"/>
            <a:t>bike stock levels</a:t>
          </a:r>
          <a:endParaRPr lang="en-US" sz="1400" kern="1200"/>
        </a:p>
      </dsp:txBody>
      <dsp:txXfrm>
        <a:off x="3431971" y="465291"/>
        <a:ext cx="1986901" cy="1986901"/>
      </dsp:txXfrm>
    </dsp:sp>
    <dsp:sp modelId="{0A4824F3-18B9-894B-A434-F7C0041664D2}">
      <dsp:nvSpPr>
        <dsp:cNvPr id="0" name=""/>
        <dsp:cNvSpPr/>
      </dsp:nvSpPr>
      <dsp:spPr>
        <a:xfrm>
          <a:off x="737280" y="2945008"/>
          <a:ext cx="2201875" cy="2201875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Policy:</a:t>
          </a:r>
          <a:br>
            <a:rPr lang="en-US" sz="1400" kern="1200"/>
          </a:br>
          <a:r>
            <a:rPr lang="en-US" sz="1400" kern="1200"/>
            <a:t>→ Tracks impact of </a:t>
          </a:r>
          <a:r>
            <a:rPr lang="en-US" sz="1400" b="1" kern="1200"/>
            <a:t>congestion pricing</a:t>
          </a:r>
          <a:r>
            <a:rPr lang="en-US" sz="1400" kern="1200"/>
            <a:t> and other city changes</a:t>
          </a:r>
        </a:p>
      </dsp:txBody>
      <dsp:txXfrm>
        <a:off x="844767" y="3052495"/>
        <a:ext cx="1986901" cy="1986901"/>
      </dsp:txXfrm>
    </dsp:sp>
    <dsp:sp modelId="{72433700-E073-EA4B-897D-3FD6E637438E}">
      <dsp:nvSpPr>
        <dsp:cNvPr id="0" name=""/>
        <dsp:cNvSpPr/>
      </dsp:nvSpPr>
      <dsp:spPr>
        <a:xfrm>
          <a:off x="3324484" y="2945008"/>
          <a:ext cx="2201875" cy="2201875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Risks of No Forecasting:</a:t>
          </a:r>
          <a:br>
            <a:rPr lang="en-US" sz="1400" kern="1200"/>
          </a:br>
          <a:r>
            <a:rPr lang="en-US" sz="1400" kern="1200"/>
            <a:t>→ </a:t>
          </a:r>
          <a:r>
            <a:rPr lang="en-US" sz="1400" b="1" kern="1200"/>
            <a:t>Overcrowded stations</a:t>
          </a:r>
          <a:r>
            <a:rPr lang="en-US" sz="1400" kern="1200"/>
            <a:t>, </a:t>
          </a:r>
          <a:r>
            <a:rPr lang="en-US" sz="1400" b="1" kern="1200"/>
            <a:t>bike shortages</a:t>
          </a:r>
          <a:r>
            <a:rPr lang="en-US" sz="1400" kern="1200"/>
            <a:t>, and </a:t>
          </a:r>
          <a:r>
            <a:rPr lang="en-US" sz="1400" b="1" kern="1200"/>
            <a:t>poor access</a:t>
          </a:r>
          <a:br>
            <a:rPr lang="en-US" sz="1400" kern="1200"/>
          </a:br>
          <a:r>
            <a:rPr lang="en-US" sz="1400" kern="1200"/>
            <a:t>→ Leads to </a:t>
          </a:r>
          <a:r>
            <a:rPr lang="en-US" sz="1400" b="1" kern="1200"/>
            <a:t>user frustration</a:t>
          </a:r>
          <a:r>
            <a:rPr lang="en-US" sz="1400" kern="1200"/>
            <a:t> and </a:t>
          </a:r>
          <a:r>
            <a:rPr lang="en-US" sz="1400" b="1" kern="1200"/>
            <a:t>inequity</a:t>
          </a:r>
          <a:endParaRPr lang="en-US" sz="1400" kern="1200"/>
        </a:p>
      </dsp:txBody>
      <dsp:txXfrm>
        <a:off x="3431971" y="3052495"/>
        <a:ext cx="1986901" cy="19869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68C60-E217-4C84-AFAC-7553283E3763}">
      <dsp:nvSpPr>
        <dsp:cNvPr id="0" name=""/>
        <dsp:cNvSpPr/>
      </dsp:nvSpPr>
      <dsp:spPr>
        <a:xfrm>
          <a:off x="0" y="651"/>
          <a:ext cx="6651253" cy="15249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B9527-A884-4584-9D32-9B3713FC3728}">
      <dsp:nvSpPr>
        <dsp:cNvPr id="0" name=""/>
        <dsp:cNvSpPr/>
      </dsp:nvSpPr>
      <dsp:spPr>
        <a:xfrm>
          <a:off x="461309" y="343774"/>
          <a:ext cx="838743" cy="838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82267-4EC9-4ED8-8689-64D5B32CB577}">
      <dsp:nvSpPr>
        <dsp:cNvPr id="0" name=""/>
        <dsp:cNvSpPr/>
      </dsp:nvSpPr>
      <dsp:spPr>
        <a:xfrm>
          <a:off x="1761361" y="651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What are Urban Features?</a:t>
          </a:r>
          <a:br>
            <a:rPr lang="en-US" sz="1700" kern="1200"/>
          </a:br>
          <a:r>
            <a:rPr lang="en-US" sz="1700" kern="1200"/>
            <a:t>→ Nearby </a:t>
          </a:r>
          <a:r>
            <a:rPr lang="en-US" sz="1700" b="1" kern="1200"/>
            <a:t>transit stops</a:t>
          </a:r>
          <a:r>
            <a:rPr lang="en-US" sz="1700" kern="1200"/>
            <a:t>, </a:t>
          </a:r>
          <a:r>
            <a:rPr lang="en-US" sz="1700" b="1" kern="1200"/>
            <a:t>parks</a:t>
          </a:r>
          <a:r>
            <a:rPr lang="en-US" sz="1700" kern="1200"/>
            <a:t>, </a:t>
          </a:r>
          <a:r>
            <a:rPr lang="en-US" sz="1700" b="1" kern="1200"/>
            <a:t>malls</a:t>
          </a:r>
          <a:r>
            <a:rPr lang="en-US" sz="1700" kern="1200"/>
            <a:t>, </a:t>
          </a:r>
          <a:r>
            <a:rPr lang="en-US" sz="1700" b="1" kern="1200"/>
            <a:t>restaurants</a:t>
          </a:r>
          <a:r>
            <a:rPr lang="en-US" sz="1700" kern="1200"/>
            <a:t>, </a:t>
          </a:r>
          <a:r>
            <a:rPr lang="en-US" sz="1700" b="1" kern="1200"/>
            <a:t>residential buildings</a:t>
          </a:r>
          <a:r>
            <a:rPr lang="en-US" sz="1700" kern="1200"/>
            <a:t>, etc.</a:t>
          </a:r>
          <a:br>
            <a:rPr lang="en-US" sz="1700" kern="1200"/>
          </a:br>
          <a:r>
            <a:rPr lang="en-US" sz="1700" kern="1200"/>
            <a:t>→ Extracted within </a:t>
          </a:r>
          <a:r>
            <a:rPr lang="en-US" sz="1700" b="1" kern="1200"/>
            <a:t>500m radius</a:t>
          </a:r>
          <a:r>
            <a:rPr lang="en-US" sz="1700" kern="1200"/>
            <a:t> of each station</a:t>
          </a:r>
        </a:p>
      </dsp:txBody>
      <dsp:txXfrm>
        <a:off x="1761361" y="651"/>
        <a:ext cx="4889891" cy="1524988"/>
      </dsp:txXfrm>
    </dsp:sp>
    <dsp:sp modelId="{A5502420-8254-4E76-8036-DC974B205C8B}">
      <dsp:nvSpPr>
        <dsp:cNvPr id="0" name=""/>
        <dsp:cNvSpPr/>
      </dsp:nvSpPr>
      <dsp:spPr>
        <a:xfrm>
          <a:off x="0" y="1906887"/>
          <a:ext cx="6651253" cy="15249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B5135-AFC1-48AD-A216-2CE11B34F973}">
      <dsp:nvSpPr>
        <dsp:cNvPr id="0" name=""/>
        <dsp:cNvSpPr/>
      </dsp:nvSpPr>
      <dsp:spPr>
        <a:xfrm>
          <a:off x="461309" y="2250010"/>
          <a:ext cx="838743" cy="838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EBB54-DD4D-499E-AF74-43256CE793E2}">
      <dsp:nvSpPr>
        <dsp:cNvPr id="0" name=""/>
        <dsp:cNvSpPr/>
      </dsp:nvSpPr>
      <dsp:spPr>
        <a:xfrm>
          <a:off x="1761361" y="1906887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Why They Matter:</a:t>
          </a:r>
          <a:br>
            <a:rPr lang="en-US" sz="1700" kern="1200"/>
          </a:br>
          <a:r>
            <a:rPr lang="en-US" sz="1700" kern="1200"/>
            <a:t>→ Explain </a:t>
          </a:r>
          <a:r>
            <a:rPr lang="en-US" sz="1700" b="1" kern="1200"/>
            <a:t>why some stations are busier</a:t>
          </a:r>
          <a:r>
            <a:rPr lang="en-US" sz="1700" kern="1200"/>
            <a:t> than others</a:t>
          </a:r>
          <a:br>
            <a:rPr lang="en-US" sz="1700" kern="1200"/>
          </a:br>
          <a:r>
            <a:rPr lang="en-US" sz="1700" kern="1200"/>
            <a:t>→ Capture </a:t>
          </a:r>
          <a:r>
            <a:rPr lang="en-US" sz="1700" b="1" kern="1200"/>
            <a:t>spatial variation</a:t>
          </a:r>
          <a:r>
            <a:rPr lang="en-US" sz="1700" kern="1200"/>
            <a:t> in bike demand</a:t>
          </a:r>
        </a:p>
      </dsp:txBody>
      <dsp:txXfrm>
        <a:off x="1761361" y="1906887"/>
        <a:ext cx="4889891" cy="1524988"/>
      </dsp:txXfrm>
    </dsp:sp>
    <dsp:sp modelId="{A3B9BE22-AF47-4636-AE74-3B2325E9EFE9}">
      <dsp:nvSpPr>
        <dsp:cNvPr id="0" name=""/>
        <dsp:cNvSpPr/>
      </dsp:nvSpPr>
      <dsp:spPr>
        <a:xfrm>
          <a:off x="0" y="3813123"/>
          <a:ext cx="6651253" cy="15249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56905-7406-49F5-9A5A-CDDD11BA3019}">
      <dsp:nvSpPr>
        <dsp:cNvPr id="0" name=""/>
        <dsp:cNvSpPr/>
      </dsp:nvSpPr>
      <dsp:spPr>
        <a:xfrm>
          <a:off x="461309" y="4156246"/>
          <a:ext cx="838743" cy="838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FD180-C62B-4863-A596-B06C71B177B7}">
      <dsp:nvSpPr>
        <dsp:cNvPr id="0" name=""/>
        <dsp:cNvSpPr/>
      </dsp:nvSpPr>
      <dsp:spPr>
        <a:xfrm>
          <a:off x="1761361" y="3813123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Key Insight:</a:t>
          </a:r>
          <a:br>
            <a:rPr lang="en-US" sz="1700" kern="1200"/>
          </a:br>
          <a:r>
            <a:rPr lang="en-US" sz="1700" kern="1200"/>
            <a:t>→ High </a:t>
          </a:r>
          <a:r>
            <a:rPr lang="en-US" sz="1700" b="1" kern="1200"/>
            <a:t>urban density</a:t>
          </a:r>
          <a:r>
            <a:rPr lang="en-US" sz="1700" kern="1200"/>
            <a:t> doesn’t always mean high demand</a:t>
          </a:r>
          <a:br>
            <a:rPr lang="en-US" sz="1700" kern="1200"/>
          </a:br>
          <a:r>
            <a:rPr lang="en-US" sz="1700" kern="1200"/>
            <a:t>→ Depends on </a:t>
          </a:r>
          <a:r>
            <a:rPr lang="en-US" sz="1700" b="1" kern="1200"/>
            <a:t>land use mix</a:t>
          </a:r>
          <a:r>
            <a:rPr lang="en-US" sz="1700" kern="1200"/>
            <a:t> (e.g., offices vs. nightlife)</a:t>
          </a:r>
        </a:p>
      </dsp:txBody>
      <dsp:txXfrm>
        <a:off x="1761361" y="3813123"/>
        <a:ext cx="4889891" cy="15249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129F9-F833-4CA0-A233-FC566046C1D9}">
      <dsp:nvSpPr>
        <dsp:cNvPr id="0" name=""/>
        <dsp:cNvSpPr/>
      </dsp:nvSpPr>
      <dsp:spPr>
        <a:xfrm>
          <a:off x="819559" y="1859"/>
          <a:ext cx="897486" cy="8974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EC7376-6223-45BA-AFC2-4256643EADBB}">
      <dsp:nvSpPr>
        <dsp:cNvPr id="0" name=""/>
        <dsp:cNvSpPr/>
      </dsp:nvSpPr>
      <dsp:spPr>
        <a:xfrm>
          <a:off x="1010827" y="193127"/>
          <a:ext cx="514951" cy="5149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C173D-07E1-41D2-A130-4A2C18E21766}">
      <dsp:nvSpPr>
        <dsp:cNvPr id="0" name=""/>
        <dsp:cNvSpPr/>
      </dsp:nvSpPr>
      <dsp:spPr>
        <a:xfrm>
          <a:off x="532658" y="1178890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Citi Bike Trips:</a:t>
          </a:r>
          <a:r>
            <a:rPr lang="en-US" sz="1100" kern="1200"/>
            <a:t> 2021–2024, daily station-level counts</a:t>
          </a:r>
        </a:p>
      </dsp:txBody>
      <dsp:txXfrm>
        <a:off x="532658" y="1178890"/>
        <a:ext cx="1471289" cy="588515"/>
      </dsp:txXfrm>
    </dsp:sp>
    <dsp:sp modelId="{13CABA0B-DD5B-41FA-B6B3-038565FA96F3}">
      <dsp:nvSpPr>
        <dsp:cNvPr id="0" name=""/>
        <dsp:cNvSpPr/>
      </dsp:nvSpPr>
      <dsp:spPr>
        <a:xfrm>
          <a:off x="2548324" y="1859"/>
          <a:ext cx="897486" cy="8974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2AE4ED-E0B4-454A-95AB-1B9A3A3F7510}">
      <dsp:nvSpPr>
        <dsp:cNvPr id="0" name=""/>
        <dsp:cNvSpPr/>
      </dsp:nvSpPr>
      <dsp:spPr>
        <a:xfrm>
          <a:off x="2739591" y="193127"/>
          <a:ext cx="514951" cy="5149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33ABB-9C8B-45F5-A007-9FC28C575C1E}">
      <dsp:nvSpPr>
        <dsp:cNvPr id="0" name=""/>
        <dsp:cNvSpPr/>
      </dsp:nvSpPr>
      <dsp:spPr>
        <a:xfrm>
          <a:off x="2261422" y="1178890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Weather:</a:t>
          </a:r>
          <a:r>
            <a:rPr lang="en-US" sz="1100" kern="1200"/>
            <a:t> Daily temperature &amp; conditions from </a:t>
          </a:r>
          <a:r>
            <a:rPr lang="en-US" sz="1100" b="1" kern="1200"/>
            <a:t>NOAA</a:t>
          </a:r>
          <a:endParaRPr lang="en-US" sz="1100" kern="1200"/>
        </a:p>
      </dsp:txBody>
      <dsp:txXfrm>
        <a:off x="2261422" y="1178890"/>
        <a:ext cx="1471289" cy="588515"/>
      </dsp:txXfrm>
    </dsp:sp>
    <dsp:sp modelId="{7EDE7263-7312-42D1-A47C-9E365F84E28B}">
      <dsp:nvSpPr>
        <dsp:cNvPr id="0" name=""/>
        <dsp:cNvSpPr/>
      </dsp:nvSpPr>
      <dsp:spPr>
        <a:xfrm>
          <a:off x="819559" y="2135228"/>
          <a:ext cx="897486" cy="8974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42697C-A104-4007-8A95-D19E3F0AB3B9}">
      <dsp:nvSpPr>
        <dsp:cNvPr id="0" name=""/>
        <dsp:cNvSpPr/>
      </dsp:nvSpPr>
      <dsp:spPr>
        <a:xfrm>
          <a:off x="1010827" y="2326496"/>
          <a:ext cx="514951" cy="5149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E259F-F3E7-4493-96FD-09F3A9479FDE}">
      <dsp:nvSpPr>
        <dsp:cNvPr id="0" name=""/>
        <dsp:cNvSpPr/>
      </dsp:nvSpPr>
      <dsp:spPr>
        <a:xfrm>
          <a:off x="532658" y="3312259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Urban Features:</a:t>
          </a:r>
          <a:r>
            <a:rPr lang="en-US" sz="1100" kern="1200"/>
            <a:t> Extracted from </a:t>
          </a:r>
          <a:r>
            <a:rPr lang="en-US" sz="1100" b="1" kern="1200"/>
            <a:t>OpenStreetMap</a:t>
          </a:r>
          <a:endParaRPr lang="en-US" sz="1100" kern="1200"/>
        </a:p>
      </dsp:txBody>
      <dsp:txXfrm>
        <a:off x="532658" y="3312259"/>
        <a:ext cx="1471289" cy="588515"/>
      </dsp:txXfrm>
    </dsp:sp>
    <dsp:sp modelId="{1EB1FF84-39EA-4056-A832-8563F2C9CCEB}">
      <dsp:nvSpPr>
        <dsp:cNvPr id="0" name=""/>
        <dsp:cNvSpPr/>
      </dsp:nvSpPr>
      <dsp:spPr>
        <a:xfrm>
          <a:off x="2548324" y="2135228"/>
          <a:ext cx="897486" cy="8974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0E7A70-30FB-4A21-B4B8-AEF09D91D8AF}">
      <dsp:nvSpPr>
        <dsp:cNvPr id="0" name=""/>
        <dsp:cNvSpPr/>
      </dsp:nvSpPr>
      <dsp:spPr>
        <a:xfrm>
          <a:off x="2739591" y="2326496"/>
          <a:ext cx="514951" cy="5149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6338D-B2EC-4E5E-85DA-7B8025CE2068}">
      <dsp:nvSpPr>
        <dsp:cNvPr id="0" name=""/>
        <dsp:cNvSpPr/>
      </dsp:nvSpPr>
      <dsp:spPr>
        <a:xfrm>
          <a:off x="2261422" y="3312259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Station Profiles:</a:t>
          </a:r>
          <a:r>
            <a:rPr lang="en-US" sz="1100" kern="1200"/>
            <a:t> Count of nearby amenities within </a:t>
          </a:r>
          <a:r>
            <a:rPr lang="en-US" sz="1100" b="1" kern="1200"/>
            <a:t>500m</a:t>
          </a:r>
          <a:r>
            <a:rPr lang="en-US" sz="1100" kern="1200"/>
            <a:t> (e.g., metro, parks, malls)</a:t>
          </a:r>
        </a:p>
      </dsp:txBody>
      <dsp:txXfrm>
        <a:off x="2261422" y="3312259"/>
        <a:ext cx="1471289" cy="5885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988B1-859B-2D49-A7B7-0BDFC92AD27B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1186F-0899-6845-90FC-EEFF84476FC6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Temporal Features:</a:t>
          </a:r>
          <a:br>
            <a:rPr lang="en-US" sz="2200" kern="1200"/>
          </a:br>
          <a:r>
            <a:rPr lang="en-US" sz="2200" kern="1200"/>
            <a:t>→ Lag variables: </a:t>
          </a:r>
          <a:r>
            <a:rPr lang="en-US" sz="2200" b="1" kern="1200"/>
            <a:t>previous day (t-1)</a:t>
          </a:r>
          <a:r>
            <a:rPr lang="en-US" sz="2200" kern="1200"/>
            <a:t>, </a:t>
          </a:r>
          <a:r>
            <a:rPr lang="en-US" sz="2200" b="1" kern="1200"/>
            <a:t>previous week (t-7)</a:t>
          </a:r>
          <a:br>
            <a:rPr lang="en-US" sz="2200" kern="1200"/>
          </a:br>
          <a:r>
            <a:rPr lang="en-US" sz="2200" kern="1200"/>
            <a:t>→ Flags: </a:t>
          </a:r>
          <a:r>
            <a:rPr lang="en-US" sz="2200" b="1" kern="1200"/>
            <a:t>weekday/weekend</a:t>
          </a:r>
          <a:r>
            <a:rPr lang="en-US" sz="2200" kern="1200"/>
            <a:t>, </a:t>
          </a:r>
          <a:r>
            <a:rPr lang="en-US" sz="2200" b="1" kern="1200"/>
            <a:t>holidays</a:t>
          </a:r>
          <a:endParaRPr lang="en-US" sz="2200" kern="1200"/>
        </a:p>
      </dsp:txBody>
      <dsp:txXfrm>
        <a:off x="0" y="2124"/>
        <a:ext cx="10515600" cy="1449029"/>
      </dsp:txXfrm>
    </dsp:sp>
    <dsp:sp modelId="{6C742A00-D8E2-4140-B2DC-645C0AB15BA4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44BC6-54CC-FE42-AC56-1C9F4028642B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Spatial Features:</a:t>
          </a:r>
          <a:br>
            <a:rPr lang="en-US" sz="2200" kern="1200"/>
          </a:br>
          <a:r>
            <a:rPr lang="en-US" sz="2200" kern="1200"/>
            <a:t>→ ~15 types (transit stops, retail, civic buildings, etc.)</a:t>
          </a:r>
        </a:p>
      </dsp:txBody>
      <dsp:txXfrm>
        <a:off x="0" y="1451154"/>
        <a:ext cx="10515600" cy="1449029"/>
      </dsp:txXfrm>
    </dsp:sp>
    <dsp:sp modelId="{026103B9-BAE9-EF43-A0F5-C00B8319AC8B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942EF-F46B-184E-8AD3-EAF7D513732E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Handling Gaps:</a:t>
          </a:r>
          <a:br>
            <a:rPr lang="en-US" sz="2200" kern="1200"/>
          </a:br>
          <a:r>
            <a:rPr lang="en-US" sz="2200" kern="1200"/>
            <a:t>→ Missing values: </a:t>
          </a:r>
          <a:r>
            <a:rPr lang="en-US" sz="2200" b="1" kern="1200"/>
            <a:t>dropped or imputed</a:t>
          </a:r>
          <a:r>
            <a:rPr lang="en-US" sz="2200" kern="1200"/>
            <a:t> using rolling mean</a:t>
          </a:r>
          <a:br>
            <a:rPr lang="en-US" sz="2200" kern="1200"/>
          </a:br>
          <a:r>
            <a:rPr lang="en-US" sz="2200" kern="1200"/>
            <a:t>→ Outliers: </a:t>
          </a:r>
          <a:r>
            <a:rPr lang="en-US" sz="2200" b="1" kern="1200"/>
            <a:t>flagged &amp; removed</a:t>
          </a:r>
          <a:br>
            <a:rPr lang="en-US" sz="2200" kern="1200"/>
          </a:br>
          <a:r>
            <a:rPr lang="en-US" sz="2200" kern="1200"/>
            <a:t>→ Applied </a:t>
          </a:r>
          <a:r>
            <a:rPr lang="en-US" sz="2200" b="1" kern="1200"/>
            <a:t>log(1+x) + MinMax scaling</a:t>
          </a:r>
          <a:r>
            <a:rPr lang="en-US" sz="2200" kern="1200"/>
            <a:t> for stability</a:t>
          </a:r>
        </a:p>
      </dsp:txBody>
      <dsp:txXfrm>
        <a:off x="0" y="2900183"/>
        <a:ext cx="10515600" cy="14490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498D2-0A8D-4160-8615-D33CC3DA2BB2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98F0C1-4766-4D2F-8B89-D6EDE4175DA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427AE-ECF2-4B5A-A3CF-707E819EA774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Trend Analysis:</a:t>
          </a:r>
          <a:br>
            <a:rPr lang="en-US" sz="2100" kern="1200"/>
          </a:br>
          <a:r>
            <a:rPr lang="en-US" sz="2100" kern="1200"/>
            <a:t>→ Clear </a:t>
          </a:r>
          <a:r>
            <a:rPr lang="en-US" sz="2100" b="1" kern="1200"/>
            <a:t>seasonal patterns</a:t>
          </a:r>
          <a:r>
            <a:rPr lang="en-US" sz="2100" kern="1200"/>
            <a:t> and </a:t>
          </a:r>
          <a:r>
            <a:rPr lang="en-US" sz="2100" b="1" kern="1200"/>
            <a:t>holiday/weekend spikes</a:t>
          </a:r>
          <a:endParaRPr lang="en-US" sz="2100" kern="1200"/>
        </a:p>
      </dsp:txBody>
      <dsp:txXfrm>
        <a:off x="1435590" y="531"/>
        <a:ext cx="9080009" cy="1242935"/>
      </dsp:txXfrm>
    </dsp:sp>
    <dsp:sp modelId="{0DCA3E28-3E98-4B62-BEC6-E4B82AAF2A98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15FA7-BB0D-4552-9355-547B1F48DE95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4AAFB-F37E-4720-8CF2-1E1BE3D10E01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Spatial Visualization:</a:t>
          </a:r>
          <a:br>
            <a:rPr lang="en-US" sz="2100" kern="1200"/>
          </a:br>
          <a:r>
            <a:rPr lang="en-US" sz="2100" kern="1200"/>
            <a:t>→ </a:t>
          </a:r>
          <a:r>
            <a:rPr lang="en-US" sz="2100" b="1" kern="1200"/>
            <a:t>Map/heatmap</a:t>
          </a:r>
          <a:r>
            <a:rPr lang="en-US" sz="2100" kern="1200"/>
            <a:t> shows demand concentrated in </a:t>
          </a:r>
          <a:r>
            <a:rPr lang="en-US" sz="2100" b="1" kern="1200"/>
            <a:t>dense, transit-rich zones</a:t>
          </a:r>
          <a:endParaRPr lang="en-US" sz="2100" kern="1200"/>
        </a:p>
      </dsp:txBody>
      <dsp:txXfrm>
        <a:off x="1435590" y="1554201"/>
        <a:ext cx="9080009" cy="1242935"/>
      </dsp:txXfrm>
    </dsp:sp>
    <dsp:sp modelId="{718111E0-9B96-4D24-B879-81FD4BE817BB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C0A69C-E208-4A19-AC19-3CC8D6827D88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EE64C-5D8A-4870-B478-009882B05A79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Feature Correlation:</a:t>
          </a:r>
          <a:br>
            <a:rPr lang="en-US" sz="2100" kern="1200"/>
          </a:br>
          <a:r>
            <a:rPr lang="en-US" sz="2100" kern="1200"/>
            <a:t>→ Strong links with </a:t>
          </a:r>
          <a:r>
            <a:rPr lang="en-US" sz="2100" b="1" kern="1200"/>
            <a:t>temperature</a:t>
          </a:r>
          <a:r>
            <a:rPr lang="en-US" sz="2100" kern="1200"/>
            <a:t>, </a:t>
          </a:r>
          <a:r>
            <a:rPr lang="en-US" sz="2100" b="1" kern="1200"/>
            <a:t>transit access</a:t>
          </a:r>
          <a:r>
            <a:rPr lang="en-US" sz="2100" kern="1200"/>
            <a:t>, </a:t>
          </a:r>
          <a:r>
            <a:rPr lang="en-US" sz="2100" b="1" kern="1200"/>
            <a:t>urban activity</a:t>
          </a:r>
          <a:endParaRPr lang="en-US" sz="2100" kern="1200"/>
        </a:p>
      </dsp:txBody>
      <dsp:txXfrm>
        <a:off x="1435590" y="3107870"/>
        <a:ext cx="9080009" cy="12429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95726-000F-4C2E-B675-15F5476DF512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B4960-E590-494B-BFEB-9B6E65AF6BBC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018E8-72D0-4D7B-B874-2C88E0052A2A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/>
            <a:t>Target:</a:t>
          </a:r>
          <a:r>
            <a:rPr lang="en-US" sz="1300" kern="1200"/>
            <a:t> Next-day </a:t>
          </a:r>
          <a:r>
            <a:rPr lang="en-US" sz="1300" b="1" kern="1200"/>
            <a:t>bike bookings</a:t>
          </a:r>
          <a:r>
            <a:rPr lang="en-US" sz="1300" kern="1200"/>
            <a:t> at </a:t>
          </a:r>
          <a:r>
            <a:rPr lang="en-US" sz="1300" b="1" kern="1200"/>
            <a:t>Station 4818.03</a:t>
          </a:r>
          <a:endParaRPr lang="en-US" sz="1300" kern="1200"/>
        </a:p>
      </dsp:txBody>
      <dsp:txXfrm>
        <a:off x="100682" y="2684598"/>
        <a:ext cx="2370489" cy="720000"/>
      </dsp:txXfrm>
    </dsp:sp>
    <dsp:sp modelId="{AFBF6BB6-EBE2-4099-B756-124131A7835F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1F4C8B-AEB1-4186-B7C5-FEB8F65C6397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960FF-7FA3-4515-A77A-45FCBE08E85D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/>
            <a:t>Type:</a:t>
          </a:r>
          <a:r>
            <a:rPr lang="en-US" sz="1300" kern="1200"/>
            <a:t> Univariate time series + external variables</a:t>
          </a:r>
        </a:p>
      </dsp:txBody>
      <dsp:txXfrm>
        <a:off x="2886007" y="2684598"/>
        <a:ext cx="2370489" cy="720000"/>
      </dsp:txXfrm>
    </dsp:sp>
    <dsp:sp modelId="{B1272DC2-A5AF-45B0-ACC2-EE4AEF7ED146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A8251-AF9C-4085-BC06-374C1C075803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95E8F-27F5-4C08-8DBA-E759A0386833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/>
            <a:t>Granularity:</a:t>
          </a:r>
          <a:r>
            <a:rPr lang="en-US" sz="1300" kern="1200"/>
            <a:t> Daily, station-level</a:t>
          </a:r>
        </a:p>
      </dsp:txBody>
      <dsp:txXfrm>
        <a:off x="5671332" y="2684598"/>
        <a:ext cx="2370489" cy="720000"/>
      </dsp:txXfrm>
    </dsp:sp>
    <dsp:sp modelId="{4D1467BA-143A-4E8E-AEEB-8AA65A0D0746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70126-2F49-4E8D-A6EE-6046483AA575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9D632-252B-4C9B-B725-B54FEC190416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/>
            <a:t>Focus:</a:t>
          </a:r>
          <a:r>
            <a:rPr lang="en-US" sz="1300" kern="1200"/>
            <a:t> Post-2023 test window to evaluate </a:t>
          </a:r>
          <a:r>
            <a:rPr lang="en-US" sz="1300" b="1" kern="1200"/>
            <a:t>congestion pricing impact</a:t>
          </a:r>
          <a:endParaRPr lang="en-US" sz="1300" kern="1200"/>
        </a:p>
      </dsp:txBody>
      <dsp:txXfrm>
        <a:off x="8456657" y="2684598"/>
        <a:ext cx="2370489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FEE5F-2BA5-446F-9194-9EF3BF35A209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E8FF3-20B0-41A8-B905-C644B601C889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Historical Mean:</a:t>
          </a:r>
          <a:r>
            <a:rPr lang="en-US" sz="1700" kern="1200"/>
            <a:t> Simple average as a baseline</a:t>
          </a:r>
        </a:p>
      </dsp:txBody>
      <dsp:txXfrm>
        <a:off x="100682" y="2427484"/>
        <a:ext cx="2370489" cy="720000"/>
      </dsp:txXfrm>
    </dsp:sp>
    <dsp:sp modelId="{672C9C3B-0C08-4C07-A43C-BE249756E91D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D35AE-E4B3-4526-B5DD-4DBEF3A724F2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Extreme Case:</a:t>
          </a:r>
          <a:r>
            <a:rPr lang="en-US" sz="1700" kern="1200"/>
            <a:t> Peak day forecast</a:t>
          </a:r>
        </a:p>
      </dsp:txBody>
      <dsp:txXfrm>
        <a:off x="2886007" y="2427484"/>
        <a:ext cx="2370489" cy="720000"/>
      </dsp:txXfrm>
    </dsp:sp>
    <dsp:sp modelId="{4B790165-84F0-431F-8B5B-F97C506FE90F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CBC9C-EFB1-4A2B-9584-413435C0019D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Zero-Demand Days:</a:t>
          </a:r>
          <a:r>
            <a:rPr lang="en-US" sz="1700" kern="1200"/>
            <a:t> Treated separately</a:t>
          </a:r>
        </a:p>
      </dsp:txBody>
      <dsp:txXfrm>
        <a:off x="5671332" y="2427484"/>
        <a:ext cx="2370489" cy="720000"/>
      </dsp:txXfrm>
    </dsp:sp>
    <dsp:sp modelId="{6BDE9A66-A55F-44AA-BA92-E45C34085DB5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B54B5-9066-452B-8941-7B9A9594F099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These baselines help </a:t>
          </a:r>
          <a:r>
            <a:rPr lang="en-US" sz="1700" b="1" kern="1200"/>
            <a:t>benchmark model performance</a:t>
          </a:r>
          <a:endParaRPr lang="en-US" sz="1700" kern="1200"/>
        </a:p>
      </dsp:txBody>
      <dsp:txXfrm>
        <a:off x="8456657" y="2427484"/>
        <a:ext cx="2370489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463A5-67BE-F14D-AB03-D76EC72003F0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9E668-9649-C444-9B51-6564EC56E3B9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Architecture:</a:t>
          </a:r>
          <a:r>
            <a:rPr lang="en-US" sz="2700" kern="1200"/>
            <a:t> CNN → LSTM → Dense</a:t>
          </a:r>
        </a:p>
      </dsp:txBody>
      <dsp:txXfrm>
        <a:off x="383617" y="1447754"/>
        <a:ext cx="2847502" cy="1768010"/>
      </dsp:txXfrm>
    </dsp:sp>
    <dsp:sp modelId="{1E9ED193-E186-3547-946C-AE61FA23265B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C55AA-B81B-DC47-8851-0DFB8F3C4C9E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Input Features:</a:t>
          </a:r>
          <a:br>
            <a:rPr lang="en-US" sz="2700" kern="1200"/>
          </a:br>
          <a:r>
            <a:rPr lang="en-US" sz="2700" kern="1200"/>
            <a:t>→ Lagged demand</a:t>
          </a:r>
          <a:br>
            <a:rPr lang="en-US" sz="2700" kern="1200"/>
          </a:br>
          <a:r>
            <a:rPr lang="en-US" sz="2700" kern="1200"/>
            <a:t>→ Temperature</a:t>
          </a:r>
          <a:br>
            <a:rPr lang="en-US" sz="2700" kern="1200"/>
          </a:br>
          <a:r>
            <a:rPr lang="en-US" sz="2700" kern="1200"/>
            <a:t>→ Is_weekend</a:t>
          </a:r>
        </a:p>
      </dsp:txBody>
      <dsp:txXfrm>
        <a:off x="3998355" y="1447754"/>
        <a:ext cx="2847502" cy="1768010"/>
      </dsp:txXfrm>
    </dsp:sp>
    <dsp:sp modelId="{33EEDC56-4390-6840-B21C-A6D6CA233874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4470E-BC5F-D14D-9455-3D5803BE4B66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Training:</a:t>
          </a:r>
          <a:r>
            <a:rPr lang="en-US" sz="2700" kern="1200"/>
            <a:t> Adam optimizer | Loss: MAE | Early stopping used</a:t>
          </a:r>
        </a:p>
      </dsp:txBody>
      <dsp:txXfrm>
        <a:off x="7613092" y="1447754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A253-E8CC-9B53-5D1B-6D1BDD945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06241-BF97-C303-0FDD-78E7B49F7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1DB1A-B7E3-94CC-088E-C05A8F8D0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4E14-A7E6-4A4D-9868-FEDCA1358D5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1ECE6-89C3-15CC-FF3A-1FF2096F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06F60-44CF-A959-644E-0EDF5C56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D2E0-92BA-C945-A445-CFD2853A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9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BC10-CFDC-BAB0-9FB6-A2C99035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DCC75-D023-6F14-19DE-F8C61B714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5B8CD-96EE-13A9-BB33-ABF281511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4E14-A7E6-4A4D-9868-FEDCA1358D5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EE01-C87B-B039-F485-74E6883B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B48AE-A62A-EC33-962C-9416642F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D2E0-92BA-C945-A445-CFD2853A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4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2446D2-034F-235A-2FFE-162B8E65E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C2FDA-6873-D52A-9A29-E7348CCCF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49AF3-FAA0-68D6-41F4-0F1DAF96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4E14-A7E6-4A4D-9868-FEDCA1358D5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D4DCE-00A4-7FE0-1D65-E9CBEFC5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60233-20B0-BDCC-AE03-E4C487D4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D2E0-92BA-C945-A445-CFD2853A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0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EB42-C118-1667-1BC9-EF947086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935DA-859E-B47A-45D7-E67348A1E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D9481-2836-E79E-40C0-715DF6C2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4E14-A7E6-4A4D-9868-FEDCA1358D5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3D56D-3AB9-1C2B-50AA-FBEF250A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639B9-E0E4-1DFE-6702-CA4C17093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D2E0-92BA-C945-A445-CFD2853A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1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519C-99F2-7F43-CDB1-465612BB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5F7D0-2505-6EF9-7C13-FD73E7C11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C11E2-0E62-CABA-5D85-BC0FBA04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4E14-A7E6-4A4D-9868-FEDCA1358D5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D78CF-1D0C-2EB7-C5A3-86F88E8E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62CA8-1003-7128-B49C-399A0525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D2E0-92BA-C945-A445-CFD2853A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6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D8EE-0469-035D-919B-17EF06C1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E2359-2846-48D1-88C0-6C5490FF9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A15DB-8E49-1354-CA7D-D2CB0E071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46525-4714-0C45-59A5-540AFF55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4E14-A7E6-4A4D-9868-FEDCA1358D5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331C6-E485-5C09-94A7-1B3F477F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A3587-C4C5-0E32-DBF6-614A050A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D2E0-92BA-C945-A445-CFD2853A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4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19D1-257B-1E22-B63B-C9C7C6611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CEF8D-79AD-A6A1-DED4-7820B0A23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B5A07-E396-EC5E-CA4E-CE436A74C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97A324-4B21-CCCC-127B-5163DE3CC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347C5-CD64-361F-563E-499F8CAD3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02B3F-0064-29EF-F66C-6ED100F9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4E14-A7E6-4A4D-9868-FEDCA1358D5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4258D-93D4-E5BA-6CD4-7B04E820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6A0B29-9F6F-A34A-73F7-E5EE50A5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D2E0-92BA-C945-A445-CFD2853A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5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A3ED-AA6D-278C-2B67-1827977A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1BE712-5A57-A8D6-4760-55E88B65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4E14-A7E6-4A4D-9868-FEDCA1358D5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12C98-CBEF-0A3E-0FE9-31B32CE6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B0ED4-2149-AAD4-F40A-A3F22599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D2E0-92BA-C945-A445-CFD2853A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6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84DC8-B483-73B1-C2B4-9917DD8F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4E14-A7E6-4A4D-9868-FEDCA1358D5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88C5E-59A8-A096-4951-3A1244B6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8D796-563B-59F2-29AB-F040D5D4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D2E0-92BA-C945-A445-CFD2853A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4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61A4-47B0-BAE1-F514-B0139606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E24D1-3537-B0CB-8DBA-E965ADA7D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F86B5-CE33-67B2-DAE4-70035DB1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6CA06-B64D-B179-E641-4E544714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4E14-A7E6-4A4D-9868-FEDCA1358D5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96BC1-7539-2C70-D5FF-101C6AD8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DB569-A8C3-CE6E-D470-380BC04B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D2E0-92BA-C945-A445-CFD2853A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3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8403-D339-691F-996E-A65866D8D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55E578-3B58-7DA7-F45C-17DA8196D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0B0EA-0A28-0560-922B-F762958A8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47C60-CF6F-4CA6-9F6A-4D0F8E4A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4E14-A7E6-4A4D-9868-FEDCA1358D5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90207-C8AF-FC58-B526-A0AF347A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8BA44-832B-4D51-103F-10E97216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D2E0-92BA-C945-A445-CFD2853A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7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F4B342-F2AD-976B-1D5D-B08F64E4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61124-191A-609D-4E89-B4B139155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3E860-0C14-358C-A003-B0B0DF106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244E14-A7E6-4A4D-9868-FEDCA1358D5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65D80-254A-D10D-C0D9-2EF905233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7C653-9842-318B-5104-D4768DADF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C4D2E0-92BA-C945-A445-CFD2853A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9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CD30-9A26-CBCA-6F0A-0302BC5B4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Forecasting Citi Bike Usage in Response to Congestion Pricing: A Spatiotemporal and Policy-Aware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E70C6-9EAF-C10F-DE77-0C18B0987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3073" y="5430838"/>
            <a:ext cx="3944983" cy="1655762"/>
          </a:xfrm>
        </p:spPr>
        <p:txBody>
          <a:bodyPr>
            <a:normAutofit/>
          </a:bodyPr>
          <a:lstStyle/>
          <a:p>
            <a:r>
              <a:rPr lang="en-US" sz="1600"/>
              <a:t>Venkata Sai Vardhan Bora</a:t>
            </a:r>
          </a:p>
          <a:p>
            <a:r>
              <a:rPr lang="en-US" sz="1600"/>
              <a:t>Prudhvi Raj Maharana</a:t>
            </a:r>
          </a:p>
          <a:p>
            <a:r>
              <a:rPr lang="en-US" sz="1600"/>
              <a:t>Andria Grace</a:t>
            </a:r>
          </a:p>
          <a:p>
            <a:r>
              <a:rPr lang="en-US" sz="1600"/>
              <a:t>Praveen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20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247AD-77CF-29AA-A72F-81689957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Forecasting Baselines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9CF918-3D11-406D-CB85-378B9574D6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63649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510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5A39-90C7-D464-BA51-CCB983A5A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9058195" cy="10489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Framework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54997C-B89F-EDE2-A8D8-2D2EB21BB219}"/>
              </a:ext>
            </a:extLst>
          </p:cNvPr>
          <p:cNvSpPr txBox="1"/>
          <p:nvPr/>
        </p:nvSpPr>
        <p:spPr>
          <a:xfrm>
            <a:off x="6751391" y="3429000"/>
            <a:ext cx="4567453" cy="3821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Input:</a:t>
            </a:r>
            <a:r>
              <a:rPr lang="en-US" sz="2000"/>
              <a:t> Past 30 days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Output:</a:t>
            </a:r>
            <a:r>
              <a:rPr lang="en-US" sz="2000"/>
              <a:t> 1-day ahead forecast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007D14-3A4E-973C-D0F0-8201346250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060572"/>
              </p:ext>
            </p:extLst>
          </p:nvPr>
        </p:nvGraphicFramePr>
        <p:xfrm>
          <a:off x="873156" y="2872855"/>
          <a:ext cx="5222845" cy="26420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9948">
                  <a:extLst>
                    <a:ext uri="{9D8B030D-6E8A-4147-A177-3AD203B41FA5}">
                      <a16:colId xmlns:a16="http://schemas.microsoft.com/office/drawing/2014/main" val="810090258"/>
                    </a:ext>
                  </a:extLst>
                </a:gridCol>
                <a:gridCol w="3252897">
                  <a:extLst>
                    <a:ext uri="{9D8B030D-6E8A-4147-A177-3AD203B41FA5}">
                      <a16:colId xmlns:a16="http://schemas.microsoft.com/office/drawing/2014/main" val="3759844624"/>
                    </a:ext>
                  </a:extLst>
                </a:gridCol>
              </a:tblGrid>
              <a:tr h="437031">
                <a:tc>
                  <a:txBody>
                    <a:bodyPr/>
                    <a:lstStyle/>
                    <a:p>
                      <a:r>
                        <a:rPr lang="en-US" sz="2000" b="1"/>
                        <a:t>Category</a:t>
                      </a:r>
                      <a:endParaRPr lang="en-US" sz="2000"/>
                    </a:p>
                  </a:txBody>
                  <a:tcPr marL="99325" marR="99325" marT="49663" marB="49663"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Models</a:t>
                      </a:r>
                      <a:endParaRPr lang="en-US" sz="2000"/>
                    </a:p>
                  </a:txBody>
                  <a:tcPr marL="99325" marR="99325" marT="49663" marB="49663" anchor="ctr"/>
                </a:tc>
                <a:extLst>
                  <a:ext uri="{0D108BD9-81ED-4DB2-BD59-A6C34878D82A}">
                    <a16:rowId xmlns:a16="http://schemas.microsoft.com/office/drawing/2014/main" val="190594704"/>
                  </a:ext>
                </a:extLst>
              </a:tr>
              <a:tr h="735006">
                <a:tc>
                  <a:txBody>
                    <a:bodyPr/>
                    <a:lstStyle/>
                    <a:p>
                      <a:r>
                        <a:rPr lang="en-US" sz="2000"/>
                        <a:t>Classical</a:t>
                      </a:r>
                    </a:p>
                  </a:txBody>
                  <a:tcPr marL="99325" marR="99325" marT="49663" marB="49663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ARIMA, SARIMA, Holt-Winters</a:t>
                      </a:r>
                    </a:p>
                  </a:txBody>
                  <a:tcPr marL="99325" marR="99325" marT="49663" marB="49663" anchor="ctr"/>
                </a:tc>
                <a:extLst>
                  <a:ext uri="{0D108BD9-81ED-4DB2-BD59-A6C34878D82A}">
                    <a16:rowId xmlns:a16="http://schemas.microsoft.com/office/drawing/2014/main" val="1715126831"/>
                  </a:ext>
                </a:extLst>
              </a:tr>
              <a:tr h="735006">
                <a:tc>
                  <a:txBody>
                    <a:bodyPr/>
                    <a:lstStyle/>
                    <a:p>
                      <a:r>
                        <a:rPr lang="en-US" sz="2000"/>
                        <a:t>Machine Learning</a:t>
                      </a:r>
                    </a:p>
                  </a:txBody>
                  <a:tcPr marL="99325" marR="99325" marT="49663" marB="49663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Random Forest, XGBoost, ElasticNet</a:t>
                      </a:r>
                    </a:p>
                  </a:txBody>
                  <a:tcPr marL="99325" marR="99325" marT="49663" marB="49663" anchor="ctr"/>
                </a:tc>
                <a:extLst>
                  <a:ext uri="{0D108BD9-81ED-4DB2-BD59-A6C34878D82A}">
                    <a16:rowId xmlns:a16="http://schemas.microsoft.com/office/drawing/2014/main" val="2957416812"/>
                  </a:ext>
                </a:extLst>
              </a:tr>
              <a:tr h="735006">
                <a:tc>
                  <a:txBody>
                    <a:bodyPr/>
                    <a:lstStyle/>
                    <a:p>
                      <a:r>
                        <a:rPr lang="en-US" sz="2000"/>
                        <a:t>Deep Learning</a:t>
                      </a:r>
                    </a:p>
                  </a:txBody>
                  <a:tcPr marL="99325" marR="99325" marT="49663" marB="49663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GRU, CNN-LSTM, Transformer, DeepAR</a:t>
                      </a:r>
                    </a:p>
                  </a:txBody>
                  <a:tcPr marL="99325" marR="99325" marT="49663" marB="49663" anchor="ctr"/>
                </a:tc>
                <a:extLst>
                  <a:ext uri="{0D108BD9-81ED-4DB2-BD59-A6C34878D82A}">
                    <a16:rowId xmlns:a16="http://schemas.microsoft.com/office/drawing/2014/main" val="3244910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9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52CA-2E58-C442-889A-1285791E4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Model: CNN-LSTM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8C1822-C36A-7CA8-898E-C2825D3D395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8263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BA5C7-F72C-6CAC-2F84-1DFDD42A1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Model Evaluation Metrics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56F55C5F-B681-B23C-1177-B1C633FE94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48975" y="2733749"/>
          <a:ext cx="9317990" cy="2950464"/>
        </p:xfrm>
        <a:graphic>
          <a:graphicData uri="http://schemas.openxmlformats.org/drawingml/2006/table">
            <a:tbl>
              <a:tblPr firstRow="1" bandRow="1"/>
              <a:tblGrid>
                <a:gridCol w="3464560">
                  <a:extLst>
                    <a:ext uri="{9D8B030D-6E8A-4147-A177-3AD203B41FA5}">
                      <a16:colId xmlns:a16="http://schemas.microsoft.com/office/drawing/2014/main" val="2374845670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4032190250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3165941030"/>
                    </a:ext>
                  </a:extLst>
                </a:gridCol>
                <a:gridCol w="2556510">
                  <a:extLst>
                    <a:ext uri="{9D8B030D-6E8A-4147-A177-3AD203B41FA5}">
                      <a16:colId xmlns:a16="http://schemas.microsoft.com/office/drawing/2014/main" val="3293117332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r>
                        <a:rPr lang="en-US" sz="3300" b="1"/>
                        <a:t>Model</a:t>
                      </a:r>
                      <a:endParaRPr lang="en-US" sz="3300"/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b="1"/>
                        <a:t>MAE</a:t>
                      </a:r>
                      <a:endParaRPr lang="en-US" sz="3300"/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b="1"/>
                        <a:t>RMSE</a:t>
                      </a:r>
                      <a:endParaRPr lang="en-US" sz="3300"/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b="1"/>
                        <a:t>MAPE (%)</a:t>
                      </a:r>
                      <a:endParaRPr lang="en-US" sz="3300"/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423346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3300"/>
                        <a:t>ARIMA</a:t>
                      </a:r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S" sz="3300"/>
                        <a:t>5.82</a:t>
                      </a:r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S" sz="3300"/>
                        <a:t>6.91</a:t>
                      </a:r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S" sz="3300"/>
                        <a:t>13.8</a:t>
                      </a:r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69145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3300"/>
                        <a:t>Random Forest</a:t>
                      </a:r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S" sz="3300"/>
                        <a:t>3.94</a:t>
                      </a:r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S" sz="3300"/>
                        <a:t>4.70</a:t>
                      </a:r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S" sz="3300"/>
                        <a:t>10.3</a:t>
                      </a:r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232078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3300" b="1"/>
                        <a:t>CNN-LSTM </a:t>
                      </a:r>
                      <a:r>
                        <a:rPr lang="en-AS" sz="3300" b="1"/>
                        <a:t>🔥</a:t>
                      </a:r>
                      <a:endParaRPr lang="en-AS" sz="3300"/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S" sz="3300" b="1"/>
                        <a:t>3.42</a:t>
                      </a:r>
                      <a:endParaRPr lang="en-AS" sz="3300"/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S" sz="3300" b="1"/>
                        <a:t>4.06</a:t>
                      </a:r>
                      <a:endParaRPr lang="en-AS" sz="3300"/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S" sz="3300" b="1"/>
                        <a:t>8.7</a:t>
                      </a:r>
                      <a:endParaRPr lang="en-AS" sz="3300"/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7801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480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E15AF-9957-9079-2CBD-4D56C27F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595959"/>
                </a:solidFill>
              </a:rPr>
              <a:t>Model Predictions vs Actual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7A08F-826A-D3C1-50F4-1DBEC5D6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sz="2000" b="1">
                <a:solidFill>
                  <a:srgbClr val="595959"/>
                </a:solidFill>
              </a:rPr>
              <a:t>Line Plot:</a:t>
            </a:r>
            <a:r>
              <a:rPr lang="en-US" sz="2000">
                <a:solidFill>
                  <a:srgbClr val="595959"/>
                </a:solidFill>
              </a:rPr>
              <a:t> Actual vs Predicted bookings</a:t>
            </a:r>
          </a:p>
          <a:p>
            <a:pPr>
              <a:buNone/>
            </a:pPr>
            <a:r>
              <a:rPr lang="en-US" sz="2000">
                <a:solidFill>
                  <a:srgbClr val="595959"/>
                </a:solidFill>
              </a:rPr>
              <a:t>Highlights:</a:t>
            </a:r>
            <a:br>
              <a:rPr lang="en-US" sz="2000">
                <a:solidFill>
                  <a:srgbClr val="595959"/>
                </a:solidFill>
              </a:rPr>
            </a:br>
            <a:r>
              <a:rPr lang="en-US" sz="2000">
                <a:solidFill>
                  <a:srgbClr val="595959"/>
                </a:solidFill>
              </a:rPr>
              <a:t>→ Weekend spikes</a:t>
            </a:r>
            <a:br>
              <a:rPr lang="en-US" sz="2000">
                <a:solidFill>
                  <a:srgbClr val="595959"/>
                </a:solidFill>
              </a:rPr>
            </a:br>
            <a:r>
              <a:rPr lang="en-US" sz="2000">
                <a:solidFill>
                  <a:srgbClr val="595959"/>
                </a:solidFill>
              </a:rPr>
              <a:t>→ Weather drops</a:t>
            </a:r>
          </a:p>
          <a:p>
            <a:r>
              <a:rPr lang="en-US" sz="2000">
                <a:solidFill>
                  <a:srgbClr val="595959"/>
                </a:solidFill>
              </a:rPr>
              <a:t>Shows model's </a:t>
            </a:r>
            <a:r>
              <a:rPr lang="en-US" sz="2000" b="1">
                <a:solidFill>
                  <a:srgbClr val="595959"/>
                </a:solidFill>
              </a:rPr>
              <a:t>adaptability to real-world patterns</a:t>
            </a:r>
            <a:endParaRPr lang="en-US" sz="2000">
              <a:solidFill>
                <a:srgbClr val="595959"/>
              </a:solidFill>
            </a:endParaRPr>
          </a:p>
          <a:p>
            <a:endParaRPr lang="en-US" sz="2000">
              <a:solidFill>
                <a:srgbClr val="595959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34105DC-9363-FB0A-8AAF-2CDDD514E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1801" y="1916727"/>
            <a:ext cx="4797056" cy="307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603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01960-9F8A-02E9-4543-5E51D4412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Policy Evaluation Extension: DiD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4BFB345E-5E14-B96D-AD96-7B7B86C9E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87307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0792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54C91-B5F4-BD7A-3463-164B535F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Happened During Congestion Pricing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B8F38C-1880-5F27-070E-A54266B648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14963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5250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EF8C8-20A6-AF6D-DDD5-C8199A8F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Conclusion &amp; Key Insights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4185B4-F504-335B-B4D5-2361D3E1A0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530720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2662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7F0B5-D510-9059-4A2C-465E226A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Q&amp;A / 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DA780-FE32-BFCD-1CA9-B76325C1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AS" sz="2000"/>
              <a:t>💬 </a:t>
            </a:r>
            <a:r>
              <a:rPr lang="en-US" sz="2000"/>
              <a:t>Happy to take questions or feedback</a:t>
            </a:r>
          </a:p>
        </p:txBody>
      </p:sp>
      <p:pic>
        <p:nvPicPr>
          <p:cNvPr id="5" name="Picture 4" descr="Yellow and blue symbols">
            <a:extLst>
              <a:ext uri="{FF2B5EF4-FFF2-40B4-BE49-F238E27FC236}">
                <a16:creationId xmlns:a16="http://schemas.microsoft.com/office/drawing/2014/main" id="{BD345ECA-1F54-A44D-86B3-FB7F5E63C6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04" r="18520" b="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31DE8-189F-4046-A4B9-F87FB2FC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Background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3236E-617C-1530-7431-DA5D4F375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NYC faces traffic, pollution, and unfair transport access</a:t>
            </a:r>
            <a:endParaRPr lang="en-US" sz="170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Micromobility</a:t>
            </a:r>
            <a:r>
              <a:rPr lang="en-US" sz="1700"/>
              <a:t> (like Citi Bike) is growing as a cleaner, cheaper option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On </a:t>
            </a:r>
            <a:r>
              <a:rPr lang="en-US" sz="1700" b="1"/>
              <a:t>Jan 5, 2025</a:t>
            </a:r>
            <a:r>
              <a:rPr lang="en-US" sz="1700"/>
              <a:t>, NYC launched </a:t>
            </a:r>
            <a:r>
              <a:rPr lang="en-US" sz="1700" b="1"/>
              <a:t>congestion pricing</a:t>
            </a:r>
            <a:br>
              <a:rPr lang="en-US" sz="1700"/>
            </a:br>
            <a:r>
              <a:rPr lang="en-US" sz="1700"/>
              <a:t>→ Charges cars entering Manhattan during peak hours</a:t>
            </a:r>
            <a:br>
              <a:rPr lang="en-US" sz="1700"/>
            </a:br>
            <a:r>
              <a:rPr lang="en-US" sz="1700"/>
              <a:t>→ Aims to cut traffic, emissions, and fund public transit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This may </a:t>
            </a:r>
            <a:r>
              <a:rPr lang="en-US" sz="1700" b="1"/>
              <a:t>shift more people to Citi Bike</a:t>
            </a:r>
            <a:br>
              <a:rPr lang="en-US" sz="1700"/>
            </a:br>
            <a:r>
              <a:rPr lang="en-US" sz="1700"/>
              <a:t>→ But could strain the system if demand spikes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We aim to </a:t>
            </a:r>
            <a:r>
              <a:rPr lang="en-US" sz="1700" b="1"/>
              <a:t>forecast Citi Bike demand</a:t>
            </a:r>
            <a:r>
              <a:rPr lang="en-US" sz="1700"/>
              <a:t> to help the city plan better</a:t>
            </a:r>
          </a:p>
          <a:p>
            <a:endParaRPr lang="en-US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2241B-AAF2-8A56-8F71-E90DBAE055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831" r="20487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291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AA54-B849-3EC6-C279-21AD9ED8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Definition &amp; Approach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5F4B2C-BD1E-A220-F38A-6AF7FEE511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997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1137A-9998-F88D-238B-FF1FF017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/>
              <a:t>Why Forecasting Citi Bike Demand Matters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AA70C9B-DAC3-9025-FAA7-541C1BEA16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12184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610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AEA9C-2BF9-75EF-0949-F83D812C5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US"/>
              <a:t>Urban Features &amp; Their Role</a:t>
            </a:r>
          </a:p>
        </p:txBody>
      </p:sp>
      <p:graphicFrame>
        <p:nvGraphicFramePr>
          <p:cNvPr id="1035" name="Content Placeholder 2">
            <a:extLst>
              <a:ext uri="{FF2B5EF4-FFF2-40B4-BE49-F238E27FC236}">
                <a16:creationId xmlns:a16="http://schemas.microsoft.com/office/drawing/2014/main" id="{F5D6A6A7-8CB8-4C74-AA51-B1A3F072AF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566584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91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9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5150" name="Rectangle 5149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C5684-181B-6129-5931-EB76E680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>
            <a:normAutofit/>
          </a:bodyPr>
          <a:lstStyle/>
          <a:p>
            <a:r>
              <a:rPr lang="en-US" sz="4000"/>
              <a:t>Data Overview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E0DF74C-386A-B1E9-A583-38AD8AD2B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501" y="2357888"/>
            <a:ext cx="5742196" cy="377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532A6C-AF04-5D78-33F8-4696D9DA4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221169"/>
              </p:ext>
            </p:extLst>
          </p:nvPr>
        </p:nvGraphicFramePr>
        <p:xfrm>
          <a:off x="7190509" y="2357888"/>
          <a:ext cx="4265370" cy="3902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066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 graph of blue bars&#10;&#10;AI-generated content may be incorrect.">
            <a:extLst>
              <a:ext uri="{FF2B5EF4-FFF2-40B4-BE49-F238E27FC236}">
                <a16:creationId xmlns:a16="http://schemas.microsoft.com/office/drawing/2014/main" id="{1FE5D612-BA3D-1F10-27C0-562D1BBBB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2" r="8339" b="287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3" name="Rectangle 6172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1E75C-9455-4572-F6BF-F279C002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Feature Engineering &amp; Missing Values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4E850C5-D7A3-9FE2-A427-6795C983A4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8332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877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873E4-63D4-88B7-C3A6-E5FB6398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Exploratory Data Analysis (EDA)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D80FC5-40C3-E7A6-020A-73CB95D0A8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410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2B947-B318-C8B0-A758-F3982BAC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Are We Forecasting?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5CA281-6422-87EF-95F7-A2308FCB85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09092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4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847</Words>
  <Application>Microsoft Macintosh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Forecasting Citi Bike Usage in Response to Congestion Pricing: A Spatiotemporal and Policy-Aware Framework</vt:lpstr>
      <vt:lpstr>Background &amp; Motivation</vt:lpstr>
      <vt:lpstr>Problem Definition &amp; Approach</vt:lpstr>
      <vt:lpstr>Why Forecasting Citi Bike Demand Matters</vt:lpstr>
      <vt:lpstr>Urban Features &amp; Their Role</vt:lpstr>
      <vt:lpstr>Data Overview</vt:lpstr>
      <vt:lpstr>Feature Engineering &amp; Missing Values</vt:lpstr>
      <vt:lpstr>Exploratory Data Analysis (EDA)</vt:lpstr>
      <vt:lpstr>What Are We Forecasting?</vt:lpstr>
      <vt:lpstr>Forecasting Baselines</vt:lpstr>
      <vt:lpstr>Modeling Framework</vt:lpstr>
      <vt:lpstr>Best Model: CNN-LSTM</vt:lpstr>
      <vt:lpstr>Model Evaluation Metrics</vt:lpstr>
      <vt:lpstr>Model Predictions vs Actual</vt:lpstr>
      <vt:lpstr>Policy Evaluation Extension: DiD</vt:lpstr>
      <vt:lpstr>What Happened During Congestion Pricing</vt:lpstr>
      <vt:lpstr>Conclusion &amp; Key Insights</vt:lpstr>
      <vt:lpstr>Q&amp;A /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 Sai Vardhan Bora [student]</dc:creator>
  <cp:lastModifiedBy>Venkata Sai Vardhan Bora [student]</cp:lastModifiedBy>
  <cp:revision>1</cp:revision>
  <dcterms:created xsi:type="dcterms:W3CDTF">2025-05-13T16:16:04Z</dcterms:created>
  <dcterms:modified xsi:type="dcterms:W3CDTF">2025-05-13T16:40:28Z</dcterms:modified>
</cp:coreProperties>
</file>