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93"/>
    <p:restoredTop sz="94674"/>
  </p:normalViewPr>
  <p:slideViewPr>
    <p:cSldViewPr snapToGrid="0">
      <p:cViewPr varScale="1">
        <p:scale>
          <a:sx n="97" d="100"/>
          <a:sy n="97" d="100"/>
        </p:scale>
        <p:origin x="208"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61B7-5E27-FB5A-B4E6-C8F1F45187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5632C1-66DD-9330-1D54-00F98BC37E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E462BE-82DA-5BD9-419C-006FDE9676CA}"/>
              </a:ext>
            </a:extLst>
          </p:cNvPr>
          <p:cNvSpPr>
            <a:spLocks noGrp="1"/>
          </p:cNvSpPr>
          <p:nvPr>
            <p:ph type="dt" sz="half" idx="10"/>
          </p:nvPr>
        </p:nvSpPr>
        <p:spPr/>
        <p:txBody>
          <a:bodyPr/>
          <a:lstStyle/>
          <a:p>
            <a:fld id="{C14078F8-D0B3-2C4B-895F-B65ECE406B3D}" type="datetimeFigureOut">
              <a:rPr lang="en-US" smtClean="0"/>
              <a:t>2/11/25</a:t>
            </a:fld>
            <a:endParaRPr lang="en-US"/>
          </a:p>
        </p:txBody>
      </p:sp>
      <p:sp>
        <p:nvSpPr>
          <p:cNvPr id="5" name="Footer Placeholder 4">
            <a:extLst>
              <a:ext uri="{FF2B5EF4-FFF2-40B4-BE49-F238E27FC236}">
                <a16:creationId xmlns:a16="http://schemas.microsoft.com/office/drawing/2014/main" id="{F1B187AB-C67E-5171-32F0-232A04E3F4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4A33D7-7934-B599-7150-EB8BD4BE37BB}"/>
              </a:ext>
            </a:extLst>
          </p:cNvPr>
          <p:cNvSpPr>
            <a:spLocks noGrp="1"/>
          </p:cNvSpPr>
          <p:nvPr>
            <p:ph type="sldNum" sz="quarter" idx="12"/>
          </p:nvPr>
        </p:nvSpPr>
        <p:spPr/>
        <p:txBody>
          <a:bodyPr/>
          <a:lstStyle/>
          <a:p>
            <a:fld id="{08ABD792-C29D-064B-BADE-C9EEB8ABB3E7}" type="slidenum">
              <a:rPr lang="en-US" smtClean="0"/>
              <a:t>‹#›</a:t>
            </a:fld>
            <a:endParaRPr lang="en-US"/>
          </a:p>
        </p:txBody>
      </p:sp>
    </p:spTree>
    <p:extLst>
      <p:ext uri="{BB962C8B-B14F-4D97-AF65-F5344CB8AC3E}">
        <p14:creationId xmlns:p14="http://schemas.microsoft.com/office/powerpoint/2010/main" val="3471862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A306B-B48A-A263-AEED-DCCC2826A3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9FD553-63A0-69B3-515C-6CCFDAAB7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D3759B-9400-69E2-6352-964364989951}"/>
              </a:ext>
            </a:extLst>
          </p:cNvPr>
          <p:cNvSpPr>
            <a:spLocks noGrp="1"/>
          </p:cNvSpPr>
          <p:nvPr>
            <p:ph type="dt" sz="half" idx="10"/>
          </p:nvPr>
        </p:nvSpPr>
        <p:spPr/>
        <p:txBody>
          <a:bodyPr/>
          <a:lstStyle/>
          <a:p>
            <a:fld id="{C14078F8-D0B3-2C4B-895F-B65ECE406B3D}" type="datetimeFigureOut">
              <a:rPr lang="en-US" smtClean="0"/>
              <a:t>2/11/25</a:t>
            </a:fld>
            <a:endParaRPr lang="en-US"/>
          </a:p>
        </p:txBody>
      </p:sp>
      <p:sp>
        <p:nvSpPr>
          <p:cNvPr id="5" name="Footer Placeholder 4">
            <a:extLst>
              <a:ext uri="{FF2B5EF4-FFF2-40B4-BE49-F238E27FC236}">
                <a16:creationId xmlns:a16="http://schemas.microsoft.com/office/drawing/2014/main" id="{CC281BD0-3E53-E031-595D-0B5868B73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8BB2ED-74EE-8863-0699-0C89B3447223}"/>
              </a:ext>
            </a:extLst>
          </p:cNvPr>
          <p:cNvSpPr>
            <a:spLocks noGrp="1"/>
          </p:cNvSpPr>
          <p:nvPr>
            <p:ph type="sldNum" sz="quarter" idx="12"/>
          </p:nvPr>
        </p:nvSpPr>
        <p:spPr/>
        <p:txBody>
          <a:bodyPr/>
          <a:lstStyle/>
          <a:p>
            <a:fld id="{08ABD792-C29D-064B-BADE-C9EEB8ABB3E7}" type="slidenum">
              <a:rPr lang="en-US" smtClean="0"/>
              <a:t>‹#›</a:t>
            </a:fld>
            <a:endParaRPr lang="en-US"/>
          </a:p>
        </p:txBody>
      </p:sp>
    </p:spTree>
    <p:extLst>
      <p:ext uri="{BB962C8B-B14F-4D97-AF65-F5344CB8AC3E}">
        <p14:creationId xmlns:p14="http://schemas.microsoft.com/office/powerpoint/2010/main" val="153171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D40547-55C7-32C2-48B9-F763C4BB00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7283B8-E762-500A-F4CB-1B1390E5AA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AC5059-0953-81A7-1E9E-97DBE73AC7CF}"/>
              </a:ext>
            </a:extLst>
          </p:cNvPr>
          <p:cNvSpPr>
            <a:spLocks noGrp="1"/>
          </p:cNvSpPr>
          <p:nvPr>
            <p:ph type="dt" sz="half" idx="10"/>
          </p:nvPr>
        </p:nvSpPr>
        <p:spPr/>
        <p:txBody>
          <a:bodyPr/>
          <a:lstStyle/>
          <a:p>
            <a:fld id="{C14078F8-D0B3-2C4B-895F-B65ECE406B3D}" type="datetimeFigureOut">
              <a:rPr lang="en-US" smtClean="0"/>
              <a:t>2/11/25</a:t>
            </a:fld>
            <a:endParaRPr lang="en-US"/>
          </a:p>
        </p:txBody>
      </p:sp>
      <p:sp>
        <p:nvSpPr>
          <p:cNvPr id="5" name="Footer Placeholder 4">
            <a:extLst>
              <a:ext uri="{FF2B5EF4-FFF2-40B4-BE49-F238E27FC236}">
                <a16:creationId xmlns:a16="http://schemas.microsoft.com/office/drawing/2014/main" id="{CAA5F067-F080-4A16-724C-783103CC72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E5207-E1C6-C759-2B2C-7B4850CEE6A3}"/>
              </a:ext>
            </a:extLst>
          </p:cNvPr>
          <p:cNvSpPr>
            <a:spLocks noGrp="1"/>
          </p:cNvSpPr>
          <p:nvPr>
            <p:ph type="sldNum" sz="quarter" idx="12"/>
          </p:nvPr>
        </p:nvSpPr>
        <p:spPr/>
        <p:txBody>
          <a:bodyPr/>
          <a:lstStyle/>
          <a:p>
            <a:fld id="{08ABD792-C29D-064B-BADE-C9EEB8ABB3E7}" type="slidenum">
              <a:rPr lang="en-US" smtClean="0"/>
              <a:t>‹#›</a:t>
            </a:fld>
            <a:endParaRPr lang="en-US"/>
          </a:p>
        </p:txBody>
      </p:sp>
    </p:spTree>
    <p:extLst>
      <p:ext uri="{BB962C8B-B14F-4D97-AF65-F5344CB8AC3E}">
        <p14:creationId xmlns:p14="http://schemas.microsoft.com/office/powerpoint/2010/main" val="985145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0F53-BD00-4AD7-2F94-6935518F97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8AB3F2-A374-863B-4C6F-4FC5BC7B12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977569-EA26-90BF-1813-4D52CC1C8F40}"/>
              </a:ext>
            </a:extLst>
          </p:cNvPr>
          <p:cNvSpPr>
            <a:spLocks noGrp="1"/>
          </p:cNvSpPr>
          <p:nvPr>
            <p:ph type="dt" sz="half" idx="10"/>
          </p:nvPr>
        </p:nvSpPr>
        <p:spPr/>
        <p:txBody>
          <a:bodyPr/>
          <a:lstStyle/>
          <a:p>
            <a:fld id="{C14078F8-D0B3-2C4B-895F-B65ECE406B3D}" type="datetimeFigureOut">
              <a:rPr lang="en-US" smtClean="0"/>
              <a:t>2/11/25</a:t>
            </a:fld>
            <a:endParaRPr lang="en-US"/>
          </a:p>
        </p:txBody>
      </p:sp>
      <p:sp>
        <p:nvSpPr>
          <p:cNvPr id="5" name="Footer Placeholder 4">
            <a:extLst>
              <a:ext uri="{FF2B5EF4-FFF2-40B4-BE49-F238E27FC236}">
                <a16:creationId xmlns:a16="http://schemas.microsoft.com/office/drawing/2014/main" id="{835EA67B-C812-CF5F-4ADB-20F1530055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F9C65-F732-96F8-E265-27494AF0A8AB}"/>
              </a:ext>
            </a:extLst>
          </p:cNvPr>
          <p:cNvSpPr>
            <a:spLocks noGrp="1"/>
          </p:cNvSpPr>
          <p:nvPr>
            <p:ph type="sldNum" sz="quarter" idx="12"/>
          </p:nvPr>
        </p:nvSpPr>
        <p:spPr/>
        <p:txBody>
          <a:bodyPr/>
          <a:lstStyle/>
          <a:p>
            <a:fld id="{08ABD792-C29D-064B-BADE-C9EEB8ABB3E7}" type="slidenum">
              <a:rPr lang="en-US" smtClean="0"/>
              <a:t>‹#›</a:t>
            </a:fld>
            <a:endParaRPr lang="en-US"/>
          </a:p>
        </p:txBody>
      </p:sp>
    </p:spTree>
    <p:extLst>
      <p:ext uri="{BB962C8B-B14F-4D97-AF65-F5344CB8AC3E}">
        <p14:creationId xmlns:p14="http://schemas.microsoft.com/office/powerpoint/2010/main" val="2127882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9EA78-5273-E39B-8B1B-8EA3E79ADD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D84FAD-1552-AF6D-722C-0350D0E28CA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FE64BF-8932-512D-A8C0-025326FC878D}"/>
              </a:ext>
            </a:extLst>
          </p:cNvPr>
          <p:cNvSpPr>
            <a:spLocks noGrp="1"/>
          </p:cNvSpPr>
          <p:nvPr>
            <p:ph type="dt" sz="half" idx="10"/>
          </p:nvPr>
        </p:nvSpPr>
        <p:spPr/>
        <p:txBody>
          <a:bodyPr/>
          <a:lstStyle/>
          <a:p>
            <a:fld id="{C14078F8-D0B3-2C4B-895F-B65ECE406B3D}" type="datetimeFigureOut">
              <a:rPr lang="en-US" smtClean="0"/>
              <a:t>2/11/25</a:t>
            </a:fld>
            <a:endParaRPr lang="en-US"/>
          </a:p>
        </p:txBody>
      </p:sp>
      <p:sp>
        <p:nvSpPr>
          <p:cNvPr id="5" name="Footer Placeholder 4">
            <a:extLst>
              <a:ext uri="{FF2B5EF4-FFF2-40B4-BE49-F238E27FC236}">
                <a16:creationId xmlns:a16="http://schemas.microsoft.com/office/drawing/2014/main" id="{1CDA9264-A3DB-EE80-A1F4-3FB3E431B4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9F3983-73D2-83C7-0612-26F40F3B54DB}"/>
              </a:ext>
            </a:extLst>
          </p:cNvPr>
          <p:cNvSpPr>
            <a:spLocks noGrp="1"/>
          </p:cNvSpPr>
          <p:nvPr>
            <p:ph type="sldNum" sz="quarter" idx="12"/>
          </p:nvPr>
        </p:nvSpPr>
        <p:spPr/>
        <p:txBody>
          <a:bodyPr/>
          <a:lstStyle/>
          <a:p>
            <a:fld id="{08ABD792-C29D-064B-BADE-C9EEB8ABB3E7}" type="slidenum">
              <a:rPr lang="en-US" smtClean="0"/>
              <a:t>‹#›</a:t>
            </a:fld>
            <a:endParaRPr lang="en-US"/>
          </a:p>
        </p:txBody>
      </p:sp>
    </p:spTree>
    <p:extLst>
      <p:ext uri="{BB962C8B-B14F-4D97-AF65-F5344CB8AC3E}">
        <p14:creationId xmlns:p14="http://schemas.microsoft.com/office/powerpoint/2010/main" val="2336585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37641-C92D-3879-0059-5473D338F1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9F675B-53A2-D129-1954-2319CDCC84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1E60BA-5520-AB12-403D-CF0C6E57C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5029F7-7E4C-8399-269E-C826FA70CBEB}"/>
              </a:ext>
            </a:extLst>
          </p:cNvPr>
          <p:cNvSpPr>
            <a:spLocks noGrp="1"/>
          </p:cNvSpPr>
          <p:nvPr>
            <p:ph type="dt" sz="half" idx="10"/>
          </p:nvPr>
        </p:nvSpPr>
        <p:spPr/>
        <p:txBody>
          <a:bodyPr/>
          <a:lstStyle/>
          <a:p>
            <a:fld id="{C14078F8-D0B3-2C4B-895F-B65ECE406B3D}" type="datetimeFigureOut">
              <a:rPr lang="en-US" smtClean="0"/>
              <a:t>2/11/25</a:t>
            </a:fld>
            <a:endParaRPr lang="en-US"/>
          </a:p>
        </p:txBody>
      </p:sp>
      <p:sp>
        <p:nvSpPr>
          <p:cNvPr id="6" name="Footer Placeholder 5">
            <a:extLst>
              <a:ext uri="{FF2B5EF4-FFF2-40B4-BE49-F238E27FC236}">
                <a16:creationId xmlns:a16="http://schemas.microsoft.com/office/drawing/2014/main" id="{E87EFA4B-95EF-12F8-5EF1-6571508D41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A39D84-F149-0DC2-5D09-D1DAD9194F0D}"/>
              </a:ext>
            </a:extLst>
          </p:cNvPr>
          <p:cNvSpPr>
            <a:spLocks noGrp="1"/>
          </p:cNvSpPr>
          <p:nvPr>
            <p:ph type="sldNum" sz="quarter" idx="12"/>
          </p:nvPr>
        </p:nvSpPr>
        <p:spPr/>
        <p:txBody>
          <a:bodyPr/>
          <a:lstStyle/>
          <a:p>
            <a:fld id="{08ABD792-C29D-064B-BADE-C9EEB8ABB3E7}" type="slidenum">
              <a:rPr lang="en-US" smtClean="0"/>
              <a:t>‹#›</a:t>
            </a:fld>
            <a:endParaRPr lang="en-US"/>
          </a:p>
        </p:txBody>
      </p:sp>
    </p:spTree>
    <p:extLst>
      <p:ext uri="{BB962C8B-B14F-4D97-AF65-F5344CB8AC3E}">
        <p14:creationId xmlns:p14="http://schemas.microsoft.com/office/powerpoint/2010/main" val="3898590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B1C8A-B60F-CB26-5759-AD57B8FE45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791EA8-6670-8456-C642-B483D012F6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934285-1155-86A9-3192-B2B4D4C9F8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98ED65-8DC6-20A9-69FC-D24847CFB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41F1D1-7B95-07E8-B78A-4F47DC63C9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E03B56-95FE-C062-79C6-DC0484D2A284}"/>
              </a:ext>
            </a:extLst>
          </p:cNvPr>
          <p:cNvSpPr>
            <a:spLocks noGrp="1"/>
          </p:cNvSpPr>
          <p:nvPr>
            <p:ph type="dt" sz="half" idx="10"/>
          </p:nvPr>
        </p:nvSpPr>
        <p:spPr/>
        <p:txBody>
          <a:bodyPr/>
          <a:lstStyle/>
          <a:p>
            <a:fld id="{C14078F8-D0B3-2C4B-895F-B65ECE406B3D}" type="datetimeFigureOut">
              <a:rPr lang="en-US" smtClean="0"/>
              <a:t>2/11/25</a:t>
            </a:fld>
            <a:endParaRPr lang="en-US"/>
          </a:p>
        </p:txBody>
      </p:sp>
      <p:sp>
        <p:nvSpPr>
          <p:cNvPr id="8" name="Footer Placeholder 7">
            <a:extLst>
              <a:ext uri="{FF2B5EF4-FFF2-40B4-BE49-F238E27FC236}">
                <a16:creationId xmlns:a16="http://schemas.microsoft.com/office/drawing/2014/main" id="{E02BF994-9516-C4A5-8ADE-5C93A7C11A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3AA6FB-6A06-EE30-6F00-039F70F6A7E1}"/>
              </a:ext>
            </a:extLst>
          </p:cNvPr>
          <p:cNvSpPr>
            <a:spLocks noGrp="1"/>
          </p:cNvSpPr>
          <p:nvPr>
            <p:ph type="sldNum" sz="quarter" idx="12"/>
          </p:nvPr>
        </p:nvSpPr>
        <p:spPr/>
        <p:txBody>
          <a:bodyPr/>
          <a:lstStyle/>
          <a:p>
            <a:fld id="{08ABD792-C29D-064B-BADE-C9EEB8ABB3E7}" type="slidenum">
              <a:rPr lang="en-US" smtClean="0"/>
              <a:t>‹#›</a:t>
            </a:fld>
            <a:endParaRPr lang="en-US"/>
          </a:p>
        </p:txBody>
      </p:sp>
    </p:spTree>
    <p:extLst>
      <p:ext uri="{BB962C8B-B14F-4D97-AF65-F5344CB8AC3E}">
        <p14:creationId xmlns:p14="http://schemas.microsoft.com/office/powerpoint/2010/main" val="1554360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6C3AD-1D8B-7588-A780-E8591EB2CE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E8F94B-80EC-D65B-CE89-1EAA2BCDCF36}"/>
              </a:ext>
            </a:extLst>
          </p:cNvPr>
          <p:cNvSpPr>
            <a:spLocks noGrp="1"/>
          </p:cNvSpPr>
          <p:nvPr>
            <p:ph type="dt" sz="half" idx="10"/>
          </p:nvPr>
        </p:nvSpPr>
        <p:spPr/>
        <p:txBody>
          <a:bodyPr/>
          <a:lstStyle/>
          <a:p>
            <a:fld id="{C14078F8-D0B3-2C4B-895F-B65ECE406B3D}" type="datetimeFigureOut">
              <a:rPr lang="en-US" smtClean="0"/>
              <a:t>2/11/25</a:t>
            </a:fld>
            <a:endParaRPr lang="en-US"/>
          </a:p>
        </p:txBody>
      </p:sp>
      <p:sp>
        <p:nvSpPr>
          <p:cNvPr id="4" name="Footer Placeholder 3">
            <a:extLst>
              <a:ext uri="{FF2B5EF4-FFF2-40B4-BE49-F238E27FC236}">
                <a16:creationId xmlns:a16="http://schemas.microsoft.com/office/drawing/2014/main" id="{C131AB62-1E2C-3EDA-D993-C63A3960CA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40F04E-7502-6895-14D6-121137F96292}"/>
              </a:ext>
            </a:extLst>
          </p:cNvPr>
          <p:cNvSpPr>
            <a:spLocks noGrp="1"/>
          </p:cNvSpPr>
          <p:nvPr>
            <p:ph type="sldNum" sz="quarter" idx="12"/>
          </p:nvPr>
        </p:nvSpPr>
        <p:spPr/>
        <p:txBody>
          <a:bodyPr/>
          <a:lstStyle/>
          <a:p>
            <a:fld id="{08ABD792-C29D-064B-BADE-C9EEB8ABB3E7}" type="slidenum">
              <a:rPr lang="en-US" smtClean="0"/>
              <a:t>‹#›</a:t>
            </a:fld>
            <a:endParaRPr lang="en-US"/>
          </a:p>
        </p:txBody>
      </p:sp>
    </p:spTree>
    <p:extLst>
      <p:ext uri="{BB962C8B-B14F-4D97-AF65-F5344CB8AC3E}">
        <p14:creationId xmlns:p14="http://schemas.microsoft.com/office/powerpoint/2010/main" val="4002995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0119F1-9D68-528D-936E-496DF3E9BA1A}"/>
              </a:ext>
            </a:extLst>
          </p:cNvPr>
          <p:cNvSpPr>
            <a:spLocks noGrp="1"/>
          </p:cNvSpPr>
          <p:nvPr>
            <p:ph type="dt" sz="half" idx="10"/>
          </p:nvPr>
        </p:nvSpPr>
        <p:spPr/>
        <p:txBody>
          <a:bodyPr/>
          <a:lstStyle/>
          <a:p>
            <a:fld id="{C14078F8-D0B3-2C4B-895F-B65ECE406B3D}" type="datetimeFigureOut">
              <a:rPr lang="en-US" smtClean="0"/>
              <a:t>2/11/25</a:t>
            </a:fld>
            <a:endParaRPr lang="en-US"/>
          </a:p>
        </p:txBody>
      </p:sp>
      <p:sp>
        <p:nvSpPr>
          <p:cNvPr id="3" name="Footer Placeholder 2">
            <a:extLst>
              <a:ext uri="{FF2B5EF4-FFF2-40B4-BE49-F238E27FC236}">
                <a16:creationId xmlns:a16="http://schemas.microsoft.com/office/drawing/2014/main" id="{2E01B370-9887-884F-7540-933B341881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F27DC1-62B1-4CD0-4D85-EADD8673BF2E}"/>
              </a:ext>
            </a:extLst>
          </p:cNvPr>
          <p:cNvSpPr>
            <a:spLocks noGrp="1"/>
          </p:cNvSpPr>
          <p:nvPr>
            <p:ph type="sldNum" sz="quarter" idx="12"/>
          </p:nvPr>
        </p:nvSpPr>
        <p:spPr/>
        <p:txBody>
          <a:bodyPr/>
          <a:lstStyle/>
          <a:p>
            <a:fld id="{08ABD792-C29D-064B-BADE-C9EEB8ABB3E7}" type="slidenum">
              <a:rPr lang="en-US" smtClean="0"/>
              <a:t>‹#›</a:t>
            </a:fld>
            <a:endParaRPr lang="en-US"/>
          </a:p>
        </p:txBody>
      </p:sp>
    </p:spTree>
    <p:extLst>
      <p:ext uri="{BB962C8B-B14F-4D97-AF65-F5344CB8AC3E}">
        <p14:creationId xmlns:p14="http://schemas.microsoft.com/office/powerpoint/2010/main" val="1107358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3A96-6809-4323-E72E-AEC267B105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5E2B6-223B-0292-FD68-B27016B087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8890A6-3A21-A8E3-3FE1-56603D017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B10BF6-1FC9-EE60-5688-42D89F31926C}"/>
              </a:ext>
            </a:extLst>
          </p:cNvPr>
          <p:cNvSpPr>
            <a:spLocks noGrp="1"/>
          </p:cNvSpPr>
          <p:nvPr>
            <p:ph type="dt" sz="half" idx="10"/>
          </p:nvPr>
        </p:nvSpPr>
        <p:spPr/>
        <p:txBody>
          <a:bodyPr/>
          <a:lstStyle/>
          <a:p>
            <a:fld id="{C14078F8-D0B3-2C4B-895F-B65ECE406B3D}" type="datetimeFigureOut">
              <a:rPr lang="en-US" smtClean="0"/>
              <a:t>2/11/25</a:t>
            </a:fld>
            <a:endParaRPr lang="en-US"/>
          </a:p>
        </p:txBody>
      </p:sp>
      <p:sp>
        <p:nvSpPr>
          <p:cNvPr id="6" name="Footer Placeholder 5">
            <a:extLst>
              <a:ext uri="{FF2B5EF4-FFF2-40B4-BE49-F238E27FC236}">
                <a16:creationId xmlns:a16="http://schemas.microsoft.com/office/drawing/2014/main" id="{917EA1E5-795D-BF76-D230-3AED4E8EC1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739D20-11D7-7AD8-B8CD-6264E418B0CB}"/>
              </a:ext>
            </a:extLst>
          </p:cNvPr>
          <p:cNvSpPr>
            <a:spLocks noGrp="1"/>
          </p:cNvSpPr>
          <p:nvPr>
            <p:ph type="sldNum" sz="quarter" idx="12"/>
          </p:nvPr>
        </p:nvSpPr>
        <p:spPr/>
        <p:txBody>
          <a:bodyPr/>
          <a:lstStyle/>
          <a:p>
            <a:fld id="{08ABD792-C29D-064B-BADE-C9EEB8ABB3E7}" type="slidenum">
              <a:rPr lang="en-US" smtClean="0"/>
              <a:t>‹#›</a:t>
            </a:fld>
            <a:endParaRPr lang="en-US"/>
          </a:p>
        </p:txBody>
      </p:sp>
    </p:spTree>
    <p:extLst>
      <p:ext uri="{BB962C8B-B14F-4D97-AF65-F5344CB8AC3E}">
        <p14:creationId xmlns:p14="http://schemas.microsoft.com/office/powerpoint/2010/main" val="546409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07EEC-1B72-16F0-B23B-808B8D0578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4F6CEC-4796-8A2F-E5E6-9F2A0EC603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6603B2-A398-1D69-4C09-A50A59FCB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1012E9-E3D0-3304-D310-DA6FBED0BC2A}"/>
              </a:ext>
            </a:extLst>
          </p:cNvPr>
          <p:cNvSpPr>
            <a:spLocks noGrp="1"/>
          </p:cNvSpPr>
          <p:nvPr>
            <p:ph type="dt" sz="half" idx="10"/>
          </p:nvPr>
        </p:nvSpPr>
        <p:spPr/>
        <p:txBody>
          <a:bodyPr/>
          <a:lstStyle/>
          <a:p>
            <a:fld id="{C14078F8-D0B3-2C4B-895F-B65ECE406B3D}" type="datetimeFigureOut">
              <a:rPr lang="en-US" smtClean="0"/>
              <a:t>2/11/25</a:t>
            </a:fld>
            <a:endParaRPr lang="en-US"/>
          </a:p>
        </p:txBody>
      </p:sp>
      <p:sp>
        <p:nvSpPr>
          <p:cNvPr id="6" name="Footer Placeholder 5">
            <a:extLst>
              <a:ext uri="{FF2B5EF4-FFF2-40B4-BE49-F238E27FC236}">
                <a16:creationId xmlns:a16="http://schemas.microsoft.com/office/drawing/2014/main" id="{3B8BDC86-0F7E-9AAF-D42F-3CF6AD27DD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71009E-C081-FEFA-3715-D358D78D6888}"/>
              </a:ext>
            </a:extLst>
          </p:cNvPr>
          <p:cNvSpPr>
            <a:spLocks noGrp="1"/>
          </p:cNvSpPr>
          <p:nvPr>
            <p:ph type="sldNum" sz="quarter" idx="12"/>
          </p:nvPr>
        </p:nvSpPr>
        <p:spPr/>
        <p:txBody>
          <a:bodyPr/>
          <a:lstStyle/>
          <a:p>
            <a:fld id="{08ABD792-C29D-064B-BADE-C9EEB8ABB3E7}" type="slidenum">
              <a:rPr lang="en-US" smtClean="0"/>
              <a:t>‹#›</a:t>
            </a:fld>
            <a:endParaRPr lang="en-US"/>
          </a:p>
        </p:txBody>
      </p:sp>
    </p:spTree>
    <p:extLst>
      <p:ext uri="{BB962C8B-B14F-4D97-AF65-F5344CB8AC3E}">
        <p14:creationId xmlns:p14="http://schemas.microsoft.com/office/powerpoint/2010/main" val="2639456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448F4A-A79B-3E04-FC96-3A587D70B7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F61038-5A00-6A14-A5D8-677D630DE7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8B4E24-C08E-70FF-FD79-9C787418A4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14078F8-D0B3-2C4B-895F-B65ECE406B3D}" type="datetimeFigureOut">
              <a:rPr lang="en-US" smtClean="0"/>
              <a:t>2/11/25</a:t>
            </a:fld>
            <a:endParaRPr lang="en-US"/>
          </a:p>
        </p:txBody>
      </p:sp>
      <p:sp>
        <p:nvSpPr>
          <p:cNvPr id="5" name="Footer Placeholder 4">
            <a:extLst>
              <a:ext uri="{FF2B5EF4-FFF2-40B4-BE49-F238E27FC236}">
                <a16:creationId xmlns:a16="http://schemas.microsoft.com/office/drawing/2014/main" id="{2378D246-2BFE-C1E5-2400-EA20ECD690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84CAE5C-2401-D483-3DEE-D948A13207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8ABD792-C29D-064B-BADE-C9EEB8ABB3E7}" type="slidenum">
              <a:rPr lang="en-US" smtClean="0"/>
              <a:t>‹#›</a:t>
            </a:fld>
            <a:endParaRPr lang="en-US"/>
          </a:p>
        </p:txBody>
      </p:sp>
    </p:spTree>
    <p:extLst>
      <p:ext uri="{BB962C8B-B14F-4D97-AF65-F5344CB8AC3E}">
        <p14:creationId xmlns:p14="http://schemas.microsoft.com/office/powerpoint/2010/main" val="3389346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C6450-C934-C8C7-0CF3-780423455427}"/>
              </a:ext>
            </a:extLst>
          </p:cNvPr>
          <p:cNvSpPr>
            <a:spLocks noGrp="1"/>
          </p:cNvSpPr>
          <p:nvPr>
            <p:ph type="ctrTitle"/>
          </p:nvPr>
        </p:nvSpPr>
        <p:spPr>
          <a:xfrm>
            <a:off x="1139687" y="184080"/>
            <a:ext cx="10230678" cy="3244920"/>
          </a:xfrm>
        </p:spPr>
        <p:txBody>
          <a:bodyPr>
            <a:normAutofit/>
          </a:bodyPr>
          <a:lstStyle/>
          <a:p>
            <a:r>
              <a:rPr lang="en-US" sz="3600" dirty="0"/>
              <a:t>1. A Probabilistic Simulation Framework to Assess the Impacts of Ridesharing and Congestion Charging in New York City</a:t>
            </a:r>
          </a:p>
        </p:txBody>
      </p:sp>
      <p:sp>
        <p:nvSpPr>
          <p:cNvPr id="3" name="Subtitle 2">
            <a:extLst>
              <a:ext uri="{FF2B5EF4-FFF2-40B4-BE49-F238E27FC236}">
                <a16:creationId xmlns:a16="http://schemas.microsoft.com/office/drawing/2014/main" id="{0FF09FA3-973C-C647-BE29-A89021422B30}"/>
              </a:ext>
            </a:extLst>
          </p:cNvPr>
          <p:cNvSpPr>
            <a:spLocks noGrp="1"/>
          </p:cNvSpPr>
          <p:nvPr>
            <p:ph type="subTitle" idx="1"/>
          </p:nvPr>
        </p:nvSpPr>
        <p:spPr>
          <a:xfrm>
            <a:off x="1802296" y="4052611"/>
            <a:ext cx="9144000" cy="1655762"/>
          </a:xfrm>
        </p:spPr>
        <p:txBody>
          <a:bodyPr/>
          <a:lstStyle/>
          <a:p>
            <a:endParaRPr lang="en-US" dirty="0"/>
          </a:p>
        </p:txBody>
      </p:sp>
    </p:spTree>
    <p:extLst>
      <p:ext uri="{BB962C8B-B14F-4D97-AF65-F5344CB8AC3E}">
        <p14:creationId xmlns:p14="http://schemas.microsoft.com/office/powerpoint/2010/main" val="4289609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14140-F8C8-6C54-C8FB-AF04A52947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6AF9EA-07CD-77BD-CC19-F99B470EA31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92257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7AA8-8CE7-059F-138A-3E91E8A29319}"/>
              </a:ext>
            </a:extLst>
          </p:cNvPr>
          <p:cNvSpPr>
            <a:spLocks noGrp="1"/>
          </p:cNvSpPr>
          <p:nvPr>
            <p:ph type="title"/>
          </p:nvPr>
        </p:nvSpPr>
        <p:spPr/>
        <p:txBody>
          <a:bodyPr/>
          <a:lstStyle/>
          <a:p>
            <a:r>
              <a:rPr lang="en-US" b="1" dirty="0"/>
              <a:t>Research Focus</a:t>
            </a:r>
            <a:br>
              <a:rPr lang="en-US" b="1" dirty="0"/>
            </a:br>
            <a:endParaRPr lang="en-US" dirty="0"/>
          </a:p>
        </p:txBody>
      </p:sp>
      <p:sp>
        <p:nvSpPr>
          <p:cNvPr id="3" name="Content Placeholder 2">
            <a:extLst>
              <a:ext uri="{FF2B5EF4-FFF2-40B4-BE49-F238E27FC236}">
                <a16:creationId xmlns:a16="http://schemas.microsoft.com/office/drawing/2014/main" id="{452C3E01-740F-FD6E-5CA8-3E02BB0E0C34}"/>
              </a:ext>
            </a:extLst>
          </p:cNvPr>
          <p:cNvSpPr>
            <a:spLocks noGrp="1"/>
          </p:cNvSpPr>
          <p:nvPr>
            <p:ph idx="1"/>
          </p:nvPr>
        </p:nvSpPr>
        <p:spPr/>
        <p:txBody>
          <a:bodyPr/>
          <a:lstStyle/>
          <a:p>
            <a:pPr>
              <a:buFont typeface="Arial" panose="020B0604020202020204" pitchFamily="34" charset="0"/>
              <a:buChar char="•"/>
            </a:pPr>
            <a:r>
              <a:rPr lang="en-US" b="1" dirty="0"/>
              <a:t>Key Objective</a:t>
            </a:r>
            <a:r>
              <a:rPr lang="en-US" dirty="0"/>
              <a:t>: Develop a data-driven framework to assess the impacts of transportation interventions like ridesharing and congestion pricing in NYC.</a:t>
            </a:r>
          </a:p>
          <a:p>
            <a:pPr>
              <a:buFont typeface="Arial" panose="020B0604020202020204" pitchFamily="34" charset="0"/>
              <a:buChar char="•"/>
            </a:pPr>
            <a:r>
              <a:rPr lang="en-US" b="1" dirty="0"/>
              <a:t>Key Challenges</a:t>
            </a:r>
            <a:r>
              <a:rPr lang="en-US" dirty="0"/>
              <a:t>: The complexity of urban transportation systems, incomplete data, and the need for probabilistic modeling for impact assessment.</a:t>
            </a:r>
          </a:p>
          <a:p>
            <a:pPr>
              <a:buFont typeface="Arial" panose="020B0604020202020204" pitchFamily="34" charset="0"/>
              <a:buChar char="•"/>
            </a:pPr>
            <a:r>
              <a:rPr lang="en-US" b="1" dirty="0"/>
              <a:t>Proposed Solution</a:t>
            </a:r>
            <a:r>
              <a:rPr lang="en-US" dirty="0"/>
              <a:t>: An individual-level simulation framework using a Bayesian inference model to handle incomplete mobility data.</a:t>
            </a:r>
          </a:p>
          <a:p>
            <a:endParaRPr lang="en-US" dirty="0"/>
          </a:p>
        </p:txBody>
      </p:sp>
    </p:spTree>
    <p:extLst>
      <p:ext uri="{BB962C8B-B14F-4D97-AF65-F5344CB8AC3E}">
        <p14:creationId xmlns:p14="http://schemas.microsoft.com/office/powerpoint/2010/main" val="3622536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1BCA-5414-58E3-8BC1-1CD323943E59}"/>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17A103AF-E69E-E22D-1DB9-D9FCAF710335}"/>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The </a:t>
            </a:r>
            <a:r>
              <a:rPr lang="en-US" b="1" dirty="0"/>
              <a:t>MNL</a:t>
            </a:r>
            <a:r>
              <a:rPr lang="en-US" dirty="0"/>
              <a:t> model is used to estimate mode choices based on travel time, cost, and other factors.</a:t>
            </a:r>
          </a:p>
          <a:p>
            <a:pPr>
              <a:buFont typeface="Arial" panose="020B0604020202020204" pitchFamily="34" charset="0"/>
              <a:buChar char="•"/>
            </a:pPr>
            <a:r>
              <a:rPr lang="en-US" b="1" dirty="0"/>
              <a:t>Nested MNL</a:t>
            </a:r>
            <a:r>
              <a:rPr lang="en-US" dirty="0"/>
              <a:t> helps to model related transportation modes more accurately.</a:t>
            </a:r>
          </a:p>
          <a:p>
            <a:pPr>
              <a:buFont typeface="Arial" panose="020B0604020202020204" pitchFamily="34" charset="0"/>
              <a:buChar char="•"/>
            </a:pPr>
            <a:r>
              <a:rPr lang="en-US" b="1" dirty="0"/>
              <a:t>Agent-based simulations</a:t>
            </a:r>
            <a:r>
              <a:rPr lang="en-US" dirty="0"/>
              <a:t> are used to model individual-level behavior.</a:t>
            </a:r>
          </a:p>
          <a:p>
            <a:pPr>
              <a:buFont typeface="Arial" panose="020B0604020202020204" pitchFamily="34" charset="0"/>
              <a:buChar char="•"/>
            </a:pPr>
            <a:r>
              <a:rPr lang="en-US" b="1" dirty="0"/>
              <a:t>Neural Networks</a:t>
            </a:r>
            <a:r>
              <a:rPr lang="en-US" dirty="0"/>
              <a:t> estimate parameters and simulate mode-choice probabilities.</a:t>
            </a:r>
          </a:p>
          <a:p>
            <a:pPr>
              <a:buFont typeface="Arial" panose="020B0604020202020204" pitchFamily="34" charset="0"/>
              <a:buChar char="•"/>
            </a:pPr>
            <a:r>
              <a:rPr lang="en-US" b="1" dirty="0"/>
              <a:t>Bayesian inference</a:t>
            </a:r>
            <a:r>
              <a:rPr lang="en-US" dirty="0"/>
              <a:t> is used to handle uncertainty and refine predictions.</a:t>
            </a:r>
          </a:p>
          <a:p>
            <a:pPr marL="514350" indent="-514350">
              <a:buFont typeface="+mj-lt"/>
              <a:buAutoNum type="arabicPeriod"/>
            </a:pPr>
            <a:endParaRPr lang="en-US" dirty="0"/>
          </a:p>
        </p:txBody>
      </p:sp>
    </p:spTree>
    <p:extLst>
      <p:ext uri="{BB962C8B-B14F-4D97-AF65-F5344CB8AC3E}">
        <p14:creationId xmlns:p14="http://schemas.microsoft.com/office/powerpoint/2010/main" val="1430576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0B518-3067-B7EF-9632-C2CCF3A8EF7A}"/>
              </a:ext>
            </a:extLst>
          </p:cNvPr>
          <p:cNvSpPr>
            <a:spLocks noGrp="1"/>
          </p:cNvSpPr>
          <p:nvPr>
            <p:ph type="title"/>
          </p:nvPr>
        </p:nvSpPr>
        <p:spPr>
          <a:xfrm>
            <a:off x="579783" y="-39757"/>
            <a:ext cx="10515600" cy="1325563"/>
          </a:xfrm>
        </p:spPr>
        <p:txBody>
          <a:bodyPr/>
          <a:lstStyle/>
          <a:p>
            <a:r>
              <a:rPr lang="en-US" dirty="0"/>
              <a:t>Multinomial Logit (MNL) </a:t>
            </a:r>
            <a:r>
              <a:rPr lang="en-US" sz="1600" dirty="0"/>
              <a:t>*</a:t>
            </a:r>
            <a:r>
              <a:rPr lang="en-US" sz="2000" b="1" dirty="0"/>
              <a:t>baseline</a:t>
            </a:r>
            <a:r>
              <a:rPr lang="en-US" sz="2000" dirty="0"/>
              <a:t> approach in this paper</a:t>
            </a:r>
          </a:p>
        </p:txBody>
      </p:sp>
      <p:pic>
        <p:nvPicPr>
          <p:cNvPr id="5" name="Content Placeholder 4" descr="A white background with black text&#10;&#10;AI-generated content may be incorrect.">
            <a:extLst>
              <a:ext uri="{FF2B5EF4-FFF2-40B4-BE49-F238E27FC236}">
                <a16:creationId xmlns:a16="http://schemas.microsoft.com/office/drawing/2014/main" id="{17421215-CF86-EF90-DBF7-2BE430A60BCC}"/>
              </a:ext>
            </a:extLst>
          </p:cNvPr>
          <p:cNvPicPr>
            <a:picLocks noGrp="1" noChangeAspect="1"/>
          </p:cNvPicPr>
          <p:nvPr>
            <p:ph idx="1"/>
          </p:nvPr>
        </p:nvPicPr>
        <p:blipFill>
          <a:blip r:embed="rId2"/>
          <a:stretch>
            <a:fillRect/>
          </a:stretch>
        </p:blipFill>
        <p:spPr>
          <a:xfrm>
            <a:off x="1716985" y="4359211"/>
            <a:ext cx="4379015" cy="2279712"/>
          </a:xfrm>
        </p:spPr>
      </p:pic>
      <p:sp>
        <p:nvSpPr>
          <p:cNvPr id="6" name="TextBox 5">
            <a:extLst>
              <a:ext uri="{FF2B5EF4-FFF2-40B4-BE49-F238E27FC236}">
                <a16:creationId xmlns:a16="http://schemas.microsoft.com/office/drawing/2014/main" id="{A85BDD85-D428-E012-90F9-C534957B8668}"/>
              </a:ext>
            </a:extLst>
          </p:cNvPr>
          <p:cNvSpPr txBox="1"/>
          <p:nvPr/>
        </p:nvSpPr>
        <p:spPr>
          <a:xfrm>
            <a:off x="579783" y="1219890"/>
            <a:ext cx="7132983" cy="3139321"/>
          </a:xfrm>
          <a:prstGeom prst="rect">
            <a:avLst/>
          </a:prstGeom>
          <a:noFill/>
        </p:spPr>
        <p:txBody>
          <a:bodyPr wrap="square" rtlCol="0">
            <a:spAutoFit/>
          </a:bodyPr>
          <a:lstStyle/>
          <a:p>
            <a:r>
              <a:rPr lang="en-US" b="1" dirty="0"/>
              <a:t>Multinomial Logit Model (MNL)</a:t>
            </a:r>
          </a:p>
          <a:p>
            <a:pPr algn="just">
              <a:buFont typeface="Arial" panose="020B0604020202020204" pitchFamily="34" charset="0"/>
              <a:buChar char="•"/>
            </a:pPr>
            <a:r>
              <a:rPr lang="en-US" b="1" dirty="0"/>
              <a:t>MNL</a:t>
            </a:r>
            <a:r>
              <a:rPr lang="en-US" dirty="0"/>
              <a:t> is a discrete choice model used to model how individuals choose between several options (like different transportation modes) based on their preferences.</a:t>
            </a:r>
          </a:p>
          <a:p>
            <a:pPr algn="just">
              <a:buFont typeface="Arial" panose="020B0604020202020204" pitchFamily="34" charset="0"/>
              <a:buChar char="•"/>
            </a:pPr>
            <a:r>
              <a:rPr lang="en-US" dirty="0"/>
              <a:t>It assumes that each choice (mode of transport) has a </a:t>
            </a:r>
            <a:r>
              <a:rPr lang="en-US" b="1" dirty="0"/>
              <a:t>utility</a:t>
            </a:r>
            <a:r>
              <a:rPr lang="en-US" dirty="0"/>
              <a:t> (satisfaction level) associated with it, which depends on various factors such as time, cost, and personal preferences.</a:t>
            </a:r>
          </a:p>
          <a:p>
            <a:pPr algn="just">
              <a:buFont typeface="Arial" panose="020B0604020202020204" pitchFamily="34" charset="0"/>
              <a:buChar char="•"/>
            </a:pPr>
            <a:r>
              <a:rPr lang="en-US" dirty="0"/>
              <a:t>The </a:t>
            </a:r>
            <a:r>
              <a:rPr lang="en-US" b="1" dirty="0"/>
              <a:t>probability</a:t>
            </a:r>
            <a:r>
              <a:rPr lang="en-US" dirty="0"/>
              <a:t> that someone chooses a certain mode is calculated by comparing the </a:t>
            </a:r>
            <a:r>
              <a:rPr lang="en-US" b="1" dirty="0"/>
              <a:t>utilities</a:t>
            </a:r>
            <a:r>
              <a:rPr lang="en-US" dirty="0"/>
              <a:t> of all available choices. The higher the utility of a mode, the higher the probability of choosing that mode.</a:t>
            </a:r>
          </a:p>
          <a:p>
            <a:endParaRPr lang="en-US" dirty="0"/>
          </a:p>
        </p:txBody>
      </p:sp>
      <p:sp>
        <p:nvSpPr>
          <p:cNvPr id="7" name="TextBox 6">
            <a:extLst>
              <a:ext uri="{FF2B5EF4-FFF2-40B4-BE49-F238E27FC236}">
                <a16:creationId xmlns:a16="http://schemas.microsoft.com/office/drawing/2014/main" id="{77E68E4B-F6CF-45C7-1F75-87BC5FD712D4}"/>
              </a:ext>
            </a:extLst>
          </p:cNvPr>
          <p:cNvSpPr txBox="1"/>
          <p:nvPr/>
        </p:nvSpPr>
        <p:spPr>
          <a:xfrm>
            <a:off x="579783" y="4151733"/>
            <a:ext cx="10329046" cy="276999"/>
          </a:xfrm>
          <a:prstGeom prst="rect">
            <a:avLst/>
          </a:prstGeom>
          <a:noFill/>
        </p:spPr>
        <p:txBody>
          <a:bodyPr wrap="none" rtlCol="0">
            <a:spAutoFit/>
          </a:bodyPr>
          <a:lstStyle/>
          <a:p>
            <a:r>
              <a:rPr lang="en-US" sz="1200" dirty="0"/>
              <a:t>This formula essentially says that the utility for a mode depends on the </a:t>
            </a:r>
            <a:r>
              <a:rPr lang="en-US" sz="1200" b="1" dirty="0"/>
              <a:t>time cost</a:t>
            </a:r>
            <a:r>
              <a:rPr lang="en-US" sz="1200" dirty="0"/>
              <a:t> (travel time multiplied by the commuter's wage) and the </a:t>
            </a:r>
            <a:r>
              <a:rPr lang="en-US" sz="1200" b="1" dirty="0"/>
              <a:t>monetary cost</a:t>
            </a:r>
            <a:r>
              <a:rPr lang="en-US" sz="1200" dirty="0"/>
              <a:t>.</a:t>
            </a:r>
          </a:p>
        </p:txBody>
      </p:sp>
    </p:spTree>
    <p:extLst>
      <p:ext uri="{BB962C8B-B14F-4D97-AF65-F5344CB8AC3E}">
        <p14:creationId xmlns:p14="http://schemas.microsoft.com/office/powerpoint/2010/main" val="3832352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E8BE9-A526-2F8F-C4D6-8CE6A4CDDAFF}"/>
              </a:ext>
            </a:extLst>
          </p:cNvPr>
          <p:cNvSpPr>
            <a:spLocks noGrp="1"/>
          </p:cNvSpPr>
          <p:nvPr>
            <p:ph type="title"/>
          </p:nvPr>
        </p:nvSpPr>
        <p:spPr/>
        <p:txBody>
          <a:bodyPr/>
          <a:lstStyle/>
          <a:p>
            <a:r>
              <a:rPr lang="en-US" dirty="0"/>
              <a:t>Nested Multinomial Logit (Nested MNL)</a:t>
            </a:r>
          </a:p>
        </p:txBody>
      </p:sp>
      <p:sp>
        <p:nvSpPr>
          <p:cNvPr id="3" name="Content Placeholder 2">
            <a:extLst>
              <a:ext uri="{FF2B5EF4-FFF2-40B4-BE49-F238E27FC236}">
                <a16:creationId xmlns:a16="http://schemas.microsoft.com/office/drawing/2014/main" id="{13B0EFB2-3709-36BB-599C-7079DAAD0CA9}"/>
              </a:ext>
            </a:extLst>
          </p:cNvPr>
          <p:cNvSpPr>
            <a:spLocks noGrp="1"/>
          </p:cNvSpPr>
          <p:nvPr>
            <p:ph idx="1"/>
          </p:nvPr>
        </p:nvSpPr>
        <p:spPr>
          <a:xfrm>
            <a:off x="838199" y="1825625"/>
            <a:ext cx="7643191" cy="4351338"/>
          </a:xfrm>
        </p:spPr>
        <p:txBody>
          <a:bodyPr/>
          <a:lstStyle/>
          <a:p>
            <a:pPr algn="just"/>
            <a:r>
              <a:rPr lang="en-US" sz="1800" dirty="0"/>
              <a:t>The authors also use a </a:t>
            </a:r>
            <a:r>
              <a:rPr lang="en-US" sz="1800" b="1" dirty="0"/>
              <a:t>nested version</a:t>
            </a:r>
            <a:r>
              <a:rPr lang="en-US" sz="1800" dirty="0"/>
              <a:t> of the MNL model. In some cases, transportation modes are more similar to each other than to others (e.g., taxis and FHVs might be more similar to each other than to public transit).</a:t>
            </a:r>
          </a:p>
          <a:p>
            <a:pPr algn="just"/>
            <a:r>
              <a:rPr lang="en-US" sz="1800" dirty="0"/>
              <a:t>In </a:t>
            </a:r>
            <a:r>
              <a:rPr lang="en-US" sz="1800" b="1" dirty="0"/>
              <a:t>Nested MNL</a:t>
            </a:r>
            <a:r>
              <a:rPr lang="en-US" sz="1800" dirty="0"/>
              <a:t>, modes are grouped into </a:t>
            </a:r>
            <a:r>
              <a:rPr lang="en-US" sz="1800" b="1" dirty="0"/>
              <a:t>nests</a:t>
            </a:r>
            <a:r>
              <a:rPr lang="en-US" sz="1800" dirty="0"/>
              <a:t>, and within each nest, choices are correlated. This allows the model to better account for how similar choices are more likely to be selected over others.</a:t>
            </a:r>
          </a:p>
          <a:p>
            <a:pPr algn="just"/>
            <a:r>
              <a:rPr lang="en-US" sz="1800" dirty="0"/>
              <a:t>For example, they might group </a:t>
            </a:r>
            <a:r>
              <a:rPr lang="en-US" sz="1800" b="1" dirty="0"/>
              <a:t>taxi</a:t>
            </a:r>
            <a:r>
              <a:rPr lang="en-US" sz="1800" dirty="0"/>
              <a:t> and </a:t>
            </a:r>
            <a:r>
              <a:rPr lang="en-US" sz="1800" b="1" dirty="0"/>
              <a:t>FHV</a:t>
            </a:r>
            <a:r>
              <a:rPr lang="en-US" sz="1800" dirty="0"/>
              <a:t> (for-hire vehicles) in one nest and </a:t>
            </a:r>
            <a:r>
              <a:rPr lang="en-US" sz="1800" b="1" dirty="0"/>
              <a:t>shared FHV</a:t>
            </a:r>
            <a:r>
              <a:rPr lang="en-US" sz="1800" dirty="0"/>
              <a:t> in another.</a:t>
            </a:r>
          </a:p>
          <a:p>
            <a:endParaRPr lang="en-US" dirty="0"/>
          </a:p>
        </p:txBody>
      </p:sp>
      <p:pic>
        <p:nvPicPr>
          <p:cNvPr id="5" name="Picture 4" descr="A white background with black text&#10;&#10;AI-generated content may be incorrect.">
            <a:extLst>
              <a:ext uri="{FF2B5EF4-FFF2-40B4-BE49-F238E27FC236}">
                <a16:creationId xmlns:a16="http://schemas.microsoft.com/office/drawing/2014/main" id="{3F755CF2-C677-8045-4A26-C9D73B3C5A38}"/>
              </a:ext>
            </a:extLst>
          </p:cNvPr>
          <p:cNvPicPr>
            <a:picLocks noChangeAspect="1"/>
          </p:cNvPicPr>
          <p:nvPr/>
        </p:nvPicPr>
        <p:blipFill>
          <a:blip r:embed="rId2"/>
          <a:stretch>
            <a:fillRect/>
          </a:stretch>
        </p:blipFill>
        <p:spPr>
          <a:xfrm>
            <a:off x="2200137" y="4134954"/>
            <a:ext cx="5605394" cy="1152663"/>
          </a:xfrm>
          <a:prstGeom prst="rect">
            <a:avLst/>
          </a:prstGeom>
        </p:spPr>
      </p:pic>
      <p:sp>
        <p:nvSpPr>
          <p:cNvPr id="6" name="TextBox 5">
            <a:extLst>
              <a:ext uri="{FF2B5EF4-FFF2-40B4-BE49-F238E27FC236}">
                <a16:creationId xmlns:a16="http://schemas.microsoft.com/office/drawing/2014/main" id="{FE3E7003-10CC-A7A8-BA18-AF6E94015A72}"/>
              </a:ext>
            </a:extLst>
          </p:cNvPr>
          <p:cNvSpPr txBox="1"/>
          <p:nvPr/>
        </p:nvSpPr>
        <p:spPr>
          <a:xfrm>
            <a:off x="838199" y="5409124"/>
            <a:ext cx="8535029" cy="646331"/>
          </a:xfrm>
          <a:prstGeom prst="rect">
            <a:avLst/>
          </a:prstGeom>
          <a:noFill/>
        </p:spPr>
        <p:txBody>
          <a:bodyPr wrap="none" rtlCol="0">
            <a:spAutoFit/>
          </a:bodyPr>
          <a:lstStyle/>
          <a:p>
            <a:r>
              <a:rPr lang="en-US" dirty="0"/>
              <a:t>The </a:t>
            </a:r>
            <a:r>
              <a:rPr lang="en-US" b="1" dirty="0"/>
              <a:t>inclusive value</a:t>
            </a:r>
            <a:r>
              <a:rPr lang="en-US" dirty="0"/>
              <a:t> is a weighted average of the utilities of all modes within the nest.</a:t>
            </a:r>
          </a:p>
          <a:p>
            <a:endParaRPr lang="en-US" dirty="0"/>
          </a:p>
        </p:txBody>
      </p:sp>
    </p:spTree>
    <p:extLst>
      <p:ext uri="{BB962C8B-B14F-4D97-AF65-F5344CB8AC3E}">
        <p14:creationId xmlns:p14="http://schemas.microsoft.com/office/powerpoint/2010/main" val="347175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84422-89B3-E75B-6376-9F54B81F082F}"/>
              </a:ext>
            </a:extLst>
          </p:cNvPr>
          <p:cNvSpPr>
            <a:spLocks noGrp="1"/>
          </p:cNvSpPr>
          <p:nvPr>
            <p:ph type="title"/>
          </p:nvPr>
        </p:nvSpPr>
        <p:spPr>
          <a:xfrm>
            <a:off x="583096" y="-145774"/>
            <a:ext cx="10515600" cy="1325563"/>
          </a:xfrm>
        </p:spPr>
        <p:txBody>
          <a:bodyPr/>
          <a:lstStyle/>
          <a:p>
            <a:r>
              <a:rPr lang="en-US" dirty="0"/>
              <a:t>Agent-Based Model (ABM)</a:t>
            </a:r>
          </a:p>
        </p:txBody>
      </p:sp>
      <p:sp>
        <p:nvSpPr>
          <p:cNvPr id="3" name="Content Placeholder 2">
            <a:extLst>
              <a:ext uri="{FF2B5EF4-FFF2-40B4-BE49-F238E27FC236}">
                <a16:creationId xmlns:a16="http://schemas.microsoft.com/office/drawing/2014/main" id="{9072CF4E-BABB-364D-0BF3-07E19634F60F}"/>
              </a:ext>
            </a:extLst>
          </p:cNvPr>
          <p:cNvSpPr>
            <a:spLocks noGrp="1"/>
          </p:cNvSpPr>
          <p:nvPr>
            <p:ph idx="1"/>
          </p:nvPr>
        </p:nvSpPr>
        <p:spPr>
          <a:xfrm>
            <a:off x="583096" y="950981"/>
            <a:ext cx="10515600" cy="5489576"/>
          </a:xfrm>
        </p:spPr>
        <p:txBody>
          <a:bodyPr>
            <a:normAutofit fontScale="85000" lnSpcReduction="10000"/>
          </a:bodyPr>
          <a:lstStyle/>
          <a:p>
            <a:r>
              <a:rPr lang="en-US" b="1" dirty="0"/>
              <a:t>Agents</a:t>
            </a:r>
            <a:r>
              <a:rPr lang="en-US" dirty="0"/>
              <a:t>: Each commuter in the simulation is treated as an </a:t>
            </a:r>
            <a:r>
              <a:rPr lang="en-US" b="1" dirty="0"/>
              <a:t>individual agent</a:t>
            </a:r>
            <a:r>
              <a:rPr lang="en-US" dirty="0"/>
              <a:t>.</a:t>
            </a:r>
          </a:p>
          <a:p>
            <a:pPr lvl="1"/>
            <a:r>
              <a:rPr lang="en-US" dirty="0"/>
              <a:t>The agents can have different characteristics, such as </a:t>
            </a:r>
            <a:r>
              <a:rPr lang="en-US" b="1" dirty="0"/>
              <a:t>income</a:t>
            </a:r>
            <a:r>
              <a:rPr lang="en-US" dirty="0"/>
              <a:t>, </a:t>
            </a:r>
            <a:r>
              <a:rPr lang="en-US" b="1" dirty="0"/>
              <a:t>wage</a:t>
            </a:r>
            <a:r>
              <a:rPr lang="en-US" dirty="0"/>
              <a:t>, and </a:t>
            </a:r>
            <a:r>
              <a:rPr lang="en-US" b="1" dirty="0"/>
              <a:t>location</a:t>
            </a:r>
            <a:r>
              <a:rPr lang="en-US" dirty="0"/>
              <a:t>.</a:t>
            </a:r>
          </a:p>
          <a:p>
            <a:pPr lvl="1"/>
            <a:r>
              <a:rPr lang="en-US" dirty="0"/>
              <a:t>Each agent has a set of choices when it comes to transportation modes (e.g., taxi, FHV, public transit, etc.).</a:t>
            </a:r>
          </a:p>
          <a:p>
            <a:r>
              <a:rPr lang="en-US" b="1" dirty="0"/>
              <a:t>Utility Calculation for Each Mode</a:t>
            </a:r>
            <a:r>
              <a:rPr lang="en-US" dirty="0"/>
              <a:t>: The utility for each agent is calculated for each available mode of transport using a utility function:</a:t>
            </a:r>
          </a:p>
          <a:p>
            <a:pPr lvl="1"/>
            <a:r>
              <a:rPr lang="en-US" b="1" dirty="0"/>
              <a:t>Utility for mode j</a:t>
            </a:r>
            <a:r>
              <a:rPr lang="en-US" dirty="0"/>
              <a:t>: </a:t>
            </a:r>
            <a:r>
              <a:rPr lang="en-US" dirty="0" err="1"/>
              <a:t>Uj</a:t>
            </a:r>
            <a:r>
              <a:rPr lang="en-US" dirty="0"/>
              <a:t>​=</a:t>
            </a:r>
            <a:r>
              <a:rPr lang="el-GR" dirty="0"/>
              <a:t>β⋅(</a:t>
            </a:r>
            <a:r>
              <a:rPr lang="en-US" dirty="0" err="1"/>
              <a:t>W⋅Tj</a:t>
            </a:r>
            <a:r>
              <a:rPr lang="en-US" dirty="0"/>
              <a:t>​+</a:t>
            </a:r>
            <a:r>
              <a:rPr lang="en-US" dirty="0" err="1"/>
              <a:t>Pj</a:t>
            </a:r>
            <a:r>
              <a:rPr lang="en-US" dirty="0"/>
              <a:t>​), where W is the commuter's wage, </a:t>
            </a:r>
            <a:r>
              <a:rPr lang="en-US" dirty="0" err="1"/>
              <a:t>Tj</a:t>
            </a:r>
            <a:r>
              <a:rPr lang="en-US" dirty="0"/>
              <a:t> is the travel time for mode j, and </a:t>
            </a:r>
            <a:r>
              <a:rPr lang="en-US" dirty="0" err="1"/>
              <a:t>Pj</a:t>
            </a:r>
            <a:r>
              <a:rPr lang="en-US" dirty="0"/>
              <a:t> s the cost for that mode.</a:t>
            </a:r>
          </a:p>
          <a:p>
            <a:pPr lvl="1"/>
            <a:r>
              <a:rPr lang="en-US" dirty="0"/>
              <a:t>For each agent, the model calculates the utility for every available mode.</a:t>
            </a:r>
          </a:p>
          <a:p>
            <a:r>
              <a:rPr lang="en-US" b="1" dirty="0"/>
              <a:t>Choice Simulation</a:t>
            </a:r>
            <a:r>
              <a:rPr lang="en-US" dirty="0"/>
              <a:t>: Once the utility scores are calculated, each agent will choose a transportation mode based on the utility values. The choice is simulated in a probabilistic way (not deterministic), meaning that:</a:t>
            </a:r>
          </a:p>
          <a:p>
            <a:pPr lvl="1"/>
            <a:r>
              <a:rPr lang="en-US" dirty="0"/>
              <a:t>If one mode has a higher utility, the agent is more likely to choose it, but it’s not guaranteed. This randomness is modeled using probability.</a:t>
            </a:r>
          </a:p>
          <a:p>
            <a:r>
              <a:rPr lang="en-US" b="1" dirty="0"/>
              <a:t>Mode Shift</a:t>
            </a:r>
            <a:r>
              <a:rPr lang="en-US" dirty="0"/>
              <a:t>: After applying the intervention (e.g., introducing ridesharing or congestion pricing), the model calculates how the agents’ transportation choices shift in response to these changes.</a:t>
            </a:r>
          </a:p>
          <a:p>
            <a:endParaRPr lang="en-US" dirty="0"/>
          </a:p>
        </p:txBody>
      </p:sp>
    </p:spTree>
    <p:extLst>
      <p:ext uri="{BB962C8B-B14F-4D97-AF65-F5344CB8AC3E}">
        <p14:creationId xmlns:p14="http://schemas.microsoft.com/office/powerpoint/2010/main" val="768534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21412-72D6-1805-0D5D-ED2982C63E94}"/>
              </a:ext>
            </a:extLst>
          </p:cNvPr>
          <p:cNvSpPr>
            <a:spLocks noGrp="1"/>
          </p:cNvSpPr>
          <p:nvPr>
            <p:ph type="title"/>
          </p:nvPr>
        </p:nvSpPr>
        <p:spPr/>
        <p:txBody>
          <a:bodyPr/>
          <a:lstStyle/>
          <a:p>
            <a:r>
              <a:rPr lang="en-US" dirty="0"/>
              <a:t>Combining Bayesian Inference and Neural Networks in Agent-Based Model (ABM)</a:t>
            </a:r>
          </a:p>
        </p:txBody>
      </p:sp>
      <p:sp>
        <p:nvSpPr>
          <p:cNvPr id="3" name="Content Placeholder 2">
            <a:extLst>
              <a:ext uri="{FF2B5EF4-FFF2-40B4-BE49-F238E27FC236}">
                <a16:creationId xmlns:a16="http://schemas.microsoft.com/office/drawing/2014/main" id="{89D1EFC5-1B52-83AC-4468-A0E81C7210BE}"/>
              </a:ext>
            </a:extLst>
          </p:cNvPr>
          <p:cNvSpPr>
            <a:spLocks noGrp="1"/>
          </p:cNvSpPr>
          <p:nvPr>
            <p:ph idx="1"/>
          </p:nvPr>
        </p:nvSpPr>
        <p:spPr>
          <a:xfrm>
            <a:off x="838200" y="1825625"/>
            <a:ext cx="6715539" cy="4351338"/>
          </a:xfrm>
        </p:spPr>
        <p:txBody>
          <a:bodyPr>
            <a:normAutofit/>
          </a:bodyPr>
          <a:lstStyle/>
          <a:p>
            <a:r>
              <a:rPr lang="en-US" sz="1700" b="1" dirty="0"/>
              <a:t>Agent-Based Model (ABM)</a:t>
            </a:r>
            <a:r>
              <a:rPr lang="en-US" sz="1700" dirty="0"/>
              <a:t>: Simulates individual commuter behavior based on characteristics like income, travel time, and cost preferences.</a:t>
            </a:r>
          </a:p>
          <a:p>
            <a:r>
              <a:rPr lang="en-US" sz="1700" b="1" dirty="0"/>
              <a:t>Neural Networks (NN)</a:t>
            </a:r>
            <a:r>
              <a:rPr lang="en-US" sz="1700" dirty="0"/>
              <a:t>: Learn complex relationships between input features (time, cost) and mode choices (taxi, FHV, etc.), adjusting model parameters during training for better predictions.</a:t>
            </a:r>
          </a:p>
          <a:p>
            <a:r>
              <a:rPr lang="en-US" sz="1700" b="1" dirty="0"/>
              <a:t>Bayesian Inference</a:t>
            </a:r>
            <a:r>
              <a:rPr lang="en-US" sz="1700" dirty="0"/>
              <a:t>: Handles uncertainty and incomplete data by updating model parameters with probabilistic distributions. Provides confidence intervals for predictions.</a:t>
            </a:r>
          </a:p>
          <a:p>
            <a:r>
              <a:rPr lang="en-US" sz="1700" b="1" dirty="0"/>
              <a:t>Bayesian Neural Network (BNN)</a:t>
            </a:r>
            <a:r>
              <a:rPr lang="en-US" sz="1700" dirty="0"/>
              <a:t>: Combines NN and Bayesian inference, allowing the model to learn from data while accounting for uncertainty. Outputs mode-choice probabilities with confidence levels.</a:t>
            </a:r>
          </a:p>
          <a:p>
            <a:endParaRPr lang="en-US" dirty="0"/>
          </a:p>
        </p:txBody>
      </p:sp>
    </p:spTree>
    <p:extLst>
      <p:ext uri="{BB962C8B-B14F-4D97-AF65-F5344CB8AC3E}">
        <p14:creationId xmlns:p14="http://schemas.microsoft.com/office/powerpoint/2010/main" val="806826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4CBF-CC98-7BDA-AD74-F57C11908538}"/>
              </a:ext>
            </a:extLst>
          </p:cNvPr>
          <p:cNvSpPr>
            <a:spLocks noGrp="1"/>
          </p:cNvSpPr>
          <p:nvPr>
            <p:ph type="title"/>
          </p:nvPr>
        </p:nvSpPr>
        <p:spPr/>
        <p:txBody>
          <a:bodyPr/>
          <a:lstStyle/>
          <a:p>
            <a:r>
              <a:rPr lang="en-US" dirty="0"/>
              <a:t>Results:</a:t>
            </a:r>
          </a:p>
        </p:txBody>
      </p:sp>
      <p:pic>
        <p:nvPicPr>
          <p:cNvPr id="5" name="Content Placeholder 4" descr="A screenshot of a graph&#10;&#10;AI-generated content may be incorrect.">
            <a:extLst>
              <a:ext uri="{FF2B5EF4-FFF2-40B4-BE49-F238E27FC236}">
                <a16:creationId xmlns:a16="http://schemas.microsoft.com/office/drawing/2014/main" id="{BFAA6881-3C48-A873-5876-D3EDC86B5E15}"/>
              </a:ext>
            </a:extLst>
          </p:cNvPr>
          <p:cNvPicPr>
            <a:picLocks noGrp="1" noChangeAspect="1"/>
          </p:cNvPicPr>
          <p:nvPr>
            <p:ph idx="1"/>
          </p:nvPr>
        </p:nvPicPr>
        <p:blipFill>
          <a:blip r:embed="rId2"/>
          <a:stretch>
            <a:fillRect/>
          </a:stretch>
        </p:blipFill>
        <p:spPr>
          <a:xfrm>
            <a:off x="838200" y="1345958"/>
            <a:ext cx="8915400" cy="1930400"/>
          </a:xfrm>
        </p:spPr>
      </p:pic>
    </p:spTree>
    <p:extLst>
      <p:ext uri="{BB962C8B-B14F-4D97-AF65-F5344CB8AC3E}">
        <p14:creationId xmlns:p14="http://schemas.microsoft.com/office/powerpoint/2010/main" val="173497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DB1EF-3BFE-B70E-7D4D-6DB78A07F450}"/>
              </a:ext>
            </a:extLst>
          </p:cNvPr>
          <p:cNvSpPr>
            <a:spLocks noGrp="1"/>
          </p:cNvSpPr>
          <p:nvPr>
            <p:ph type="title"/>
          </p:nvPr>
        </p:nvSpPr>
        <p:spPr>
          <a:xfrm>
            <a:off x="9978886" y="365125"/>
            <a:ext cx="1374913" cy="1325563"/>
          </a:xfrm>
        </p:spPr>
        <p:txBody>
          <a:bodyPr/>
          <a:lstStyle/>
          <a:p>
            <a:endParaRPr lang="en-US" dirty="0"/>
          </a:p>
        </p:txBody>
      </p:sp>
      <p:sp>
        <p:nvSpPr>
          <p:cNvPr id="3" name="Content Placeholder 2">
            <a:extLst>
              <a:ext uri="{FF2B5EF4-FFF2-40B4-BE49-F238E27FC236}">
                <a16:creationId xmlns:a16="http://schemas.microsoft.com/office/drawing/2014/main" id="{47BB2937-60EC-D6AD-2DD4-01BD3453E41F}"/>
              </a:ext>
            </a:extLst>
          </p:cNvPr>
          <p:cNvSpPr>
            <a:spLocks noGrp="1"/>
          </p:cNvSpPr>
          <p:nvPr>
            <p:ph idx="1"/>
          </p:nvPr>
        </p:nvSpPr>
        <p:spPr>
          <a:xfrm>
            <a:off x="331305" y="138062"/>
            <a:ext cx="10515600" cy="1779687"/>
          </a:xfrm>
        </p:spPr>
        <p:txBody>
          <a:bodyPr/>
          <a:lstStyle/>
          <a:p>
            <a:pPr marL="0" indent="0">
              <a:buNone/>
            </a:pPr>
            <a:r>
              <a:rPr lang="en-US" sz="2000" b="1" dirty="0"/>
              <a:t>Impact Assessment Overview</a:t>
            </a:r>
          </a:p>
          <a:p>
            <a:pPr lvl="1"/>
            <a:r>
              <a:rPr lang="en-US" sz="1600" dirty="0"/>
              <a:t>Transportation Interventions:</a:t>
            </a:r>
          </a:p>
          <a:p>
            <a:pPr lvl="2">
              <a:buFont typeface="+mj-lt"/>
              <a:buAutoNum type="arabicPeriod"/>
            </a:pPr>
            <a:r>
              <a:rPr lang="en-US" sz="1600" dirty="0"/>
              <a:t>Shared FHVs Introduction (2014)</a:t>
            </a:r>
          </a:p>
          <a:p>
            <a:pPr lvl="2">
              <a:buFont typeface="+mj-lt"/>
              <a:buAutoNum type="arabicPeriod"/>
            </a:pPr>
            <a:r>
              <a:rPr lang="en-US" sz="1600" dirty="0"/>
              <a:t>Manhattan Congestion Surcharge (2019)</a:t>
            </a:r>
          </a:p>
          <a:p>
            <a:endParaRPr lang="en-US" dirty="0"/>
          </a:p>
        </p:txBody>
      </p:sp>
      <p:sp>
        <p:nvSpPr>
          <p:cNvPr id="5" name="TextBox 4">
            <a:extLst>
              <a:ext uri="{FF2B5EF4-FFF2-40B4-BE49-F238E27FC236}">
                <a16:creationId xmlns:a16="http://schemas.microsoft.com/office/drawing/2014/main" id="{083D8203-E13B-753E-B403-E44C6F437DAC}"/>
              </a:ext>
            </a:extLst>
          </p:cNvPr>
          <p:cNvSpPr txBox="1"/>
          <p:nvPr/>
        </p:nvSpPr>
        <p:spPr>
          <a:xfrm>
            <a:off x="331305" y="1779687"/>
            <a:ext cx="9515060" cy="4524315"/>
          </a:xfrm>
          <a:prstGeom prst="rect">
            <a:avLst/>
          </a:prstGeom>
          <a:noFill/>
        </p:spPr>
        <p:txBody>
          <a:bodyPr wrap="square">
            <a:spAutoFit/>
          </a:bodyPr>
          <a:lstStyle/>
          <a:p>
            <a:r>
              <a:rPr lang="en-US" b="1" dirty="0"/>
              <a:t>Key Findings &amp; Impacts</a:t>
            </a:r>
          </a:p>
          <a:p>
            <a:pPr lvl="1"/>
            <a:r>
              <a:rPr lang="en-US" dirty="0"/>
              <a:t>Impact of Ridesharing (Shared FHVs)</a:t>
            </a:r>
          </a:p>
          <a:p>
            <a:pPr lvl="2">
              <a:buFont typeface="Arial" panose="020B0604020202020204" pitchFamily="34" charset="0"/>
              <a:buChar char="•"/>
            </a:pPr>
            <a:r>
              <a:rPr lang="en-US" dirty="0"/>
              <a:t>Simulation Model: Mode-choice analysis with and without shared FHVs.</a:t>
            </a:r>
          </a:p>
          <a:p>
            <a:pPr marL="1657350" lvl="3" indent="-285750">
              <a:buFont typeface="Arial" panose="020B0604020202020204" pitchFamily="34" charset="0"/>
              <a:buChar char="•"/>
            </a:pPr>
            <a:r>
              <a:rPr lang="en-US" dirty="0"/>
              <a:t>Travel time: -1.77%</a:t>
            </a:r>
          </a:p>
          <a:p>
            <a:pPr marL="1657350" lvl="3" indent="-285750">
              <a:buFont typeface="Arial" panose="020B0604020202020204" pitchFamily="34" charset="0"/>
              <a:buChar char="•"/>
            </a:pPr>
            <a:r>
              <a:rPr lang="en-US" dirty="0"/>
              <a:t>Mileage: +1.14%</a:t>
            </a:r>
          </a:p>
          <a:p>
            <a:pPr marL="1657350" lvl="3" indent="-285750">
              <a:buFont typeface="Arial" panose="020B0604020202020204" pitchFamily="34" charset="0"/>
              <a:buChar char="•"/>
            </a:pPr>
            <a:r>
              <a:rPr lang="en-US" dirty="0"/>
              <a:t>Economic Impact: $4.72M in time-cost savings</a:t>
            </a:r>
          </a:p>
          <a:p>
            <a:pPr marL="1657350" lvl="3" indent="-285750">
              <a:buFont typeface="Arial" panose="020B0604020202020204" pitchFamily="34" charset="0"/>
              <a:buChar char="•"/>
            </a:pPr>
            <a:r>
              <a:rPr lang="en-US" dirty="0"/>
              <a:t>Traffic: </a:t>
            </a:r>
            <a:r>
              <a:rPr lang="en-US" b="1" dirty="0"/>
              <a:t>Majority shifts from private vehicles; 30% replaces transit/walking, increasing traffic.</a:t>
            </a:r>
          </a:p>
          <a:p>
            <a:pPr marL="1657350" lvl="3" indent="-285750">
              <a:buFont typeface="Arial" panose="020B0604020202020204" pitchFamily="34" charset="0"/>
              <a:buChar char="•"/>
            </a:pPr>
            <a:r>
              <a:rPr lang="en-US" dirty="0"/>
              <a:t>Equity: High-income groups benefit more; low-income groups cause heavier traffic with smaller time savings.</a:t>
            </a:r>
          </a:p>
          <a:p>
            <a:pPr lvl="1"/>
            <a:r>
              <a:rPr lang="en-US" dirty="0"/>
              <a:t>Impact of Manhattan Congestion Surcharge</a:t>
            </a:r>
          </a:p>
          <a:p>
            <a:pPr marL="1200150" lvl="2" indent="-285750">
              <a:buFont typeface="Arial" panose="020B0604020202020204" pitchFamily="34" charset="0"/>
              <a:buChar char="•"/>
            </a:pPr>
            <a:r>
              <a:rPr lang="en-US" dirty="0"/>
              <a:t>Travel time: +1.09%</a:t>
            </a:r>
          </a:p>
          <a:p>
            <a:pPr marL="1200150" lvl="2" indent="-285750">
              <a:buFont typeface="Arial" panose="020B0604020202020204" pitchFamily="34" charset="0"/>
              <a:buChar char="•"/>
            </a:pPr>
            <a:r>
              <a:rPr lang="en-US" dirty="0"/>
              <a:t>Mileage: -0.87%</a:t>
            </a:r>
          </a:p>
          <a:p>
            <a:pPr marL="1200150" lvl="2" indent="-285750">
              <a:buFont typeface="Arial" panose="020B0604020202020204" pitchFamily="34" charset="0"/>
              <a:buChar char="•"/>
            </a:pPr>
            <a:r>
              <a:rPr lang="en-US" dirty="0"/>
              <a:t>Mode Shift: </a:t>
            </a:r>
            <a:r>
              <a:rPr lang="en-US" b="1" dirty="0"/>
              <a:t>Shift from taxis/FHVs to public transit.</a:t>
            </a:r>
          </a:p>
          <a:p>
            <a:pPr marL="1200150" lvl="2" indent="-285750">
              <a:buFont typeface="Arial" panose="020B0604020202020204" pitchFamily="34" charset="0"/>
              <a:buChar char="•"/>
            </a:pPr>
            <a:r>
              <a:rPr lang="en-US" dirty="0"/>
              <a:t>Economic Impact: $2.7M time-cost value increase</a:t>
            </a:r>
          </a:p>
          <a:p>
            <a:pPr marL="1200150" lvl="2" indent="-285750">
              <a:buFont typeface="Arial" panose="020B0604020202020204" pitchFamily="34" charset="0"/>
              <a:buChar char="•"/>
            </a:pPr>
            <a:r>
              <a:rPr lang="en-US" dirty="0"/>
              <a:t>Equity: High-income groups more affected; low-income groups less impacted</a:t>
            </a:r>
          </a:p>
        </p:txBody>
      </p:sp>
    </p:spTree>
    <p:extLst>
      <p:ext uri="{BB962C8B-B14F-4D97-AF65-F5344CB8AC3E}">
        <p14:creationId xmlns:p14="http://schemas.microsoft.com/office/powerpoint/2010/main" val="3737714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64</TotalTime>
  <Words>930</Words>
  <Application>Microsoft Macintosh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1. A Probabilistic Simulation Framework to Assess the Impacts of Ridesharing and Congestion Charging in New York City</vt:lpstr>
      <vt:lpstr>Research Focus </vt:lpstr>
      <vt:lpstr>Methodology:</vt:lpstr>
      <vt:lpstr>Multinomial Logit (MNL) *baseline approach in this paper</vt:lpstr>
      <vt:lpstr>Nested Multinomial Logit (Nested MNL)</vt:lpstr>
      <vt:lpstr>Agent-Based Model (ABM)</vt:lpstr>
      <vt:lpstr>Combining Bayesian Inference and Neural Networks in Agent-Based Model (ABM)</vt:lpstr>
      <vt:lpstr>Results: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Venkata Sai Vardhan Bora [student]</dc:creator>
  <cp:lastModifiedBy>Venkata Sai Vardhan Bora [student]</cp:lastModifiedBy>
  <cp:revision>1</cp:revision>
  <dcterms:created xsi:type="dcterms:W3CDTF">2025-02-11T20:46:45Z</dcterms:created>
  <dcterms:modified xsi:type="dcterms:W3CDTF">2025-02-11T21:51:18Z</dcterms:modified>
</cp:coreProperties>
</file>