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iWUEi09VD/ZdHJFhxl+0Q03AsF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B3427B-92DE-4378-9106-2FBDBD3A89AD}">
  <a:tblStyle styleId="{A6B3427B-92DE-4378-9106-2FBDBD3A89A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7E6"/>
          </a:solidFill>
        </a:fill>
      </a:tcStyle>
    </a:wholeTbl>
    <a:band1H>
      <a:tcTxStyle/>
      <a:tcStyle>
        <a:fill>
          <a:solidFill>
            <a:srgbClr val="EBCCCA"/>
          </a:solidFill>
        </a:fill>
      </a:tcStyle>
    </a:band1H>
    <a:band2H>
      <a:tcTxStyle/>
    </a:band2H>
    <a:band1V>
      <a:tcTxStyle/>
      <a:tcStyle>
        <a:fill>
          <a:solidFill>
            <a:srgbClr val="EBCC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24e7d1fc4_3_0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f24e7d1fc4_3_0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24e7d1fc4_3_59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f24e7d1fc4_3_59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24e7d1fc4_3_64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f24e7d1fc4_3_64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24e7d1fc4_3_69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f24e7d1fc4_3_69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24e7d1fc4_3_75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f24e7d1fc4_3_75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24e7d1fc4_3_80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f24e7d1fc4_3_80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24e7d1fc4_3_85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f24e7d1fc4_3_85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24e7d1fc4_3_90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f24e7d1fc4_3_90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24e7d1fc4_3_95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f24e7d1fc4_3_95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24e7d1fc4_3_100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f24e7d1fc4_3_100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24e7d1fc4_1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f24e7d1fc4_1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24e7d1fc4_3_6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f24e7d1fc4_3_6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24e7d1fc4_3_17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f24e7d1fc4_3_17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24e7d1fc4_3_22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f24e7d1fc4_3_22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24e7d1fc4_3_35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f24e7d1fc4_3_35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24e7d1fc4_3_39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f24e7d1fc4_3_39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24e7d1fc4_3_49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f24e7d1fc4_3_49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24e7d1fc4_10_9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f24e7d1fc4_10_9:notes"/>
          <p:cNvSpPr/>
          <p:nvPr>
            <p:ph idx="2" type="sldImg"/>
          </p:nvPr>
        </p:nvSpPr>
        <p:spPr>
          <a:xfrm>
            <a:off x="381188" y="685788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24e7d1fc4_3_54:notes"/>
          <p:cNvSpPr txBox="1"/>
          <p:nvPr>
            <p:ph idx="1" type="body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f24e7d1fc4_3_54:notes"/>
          <p:cNvSpPr/>
          <p:nvPr>
            <p:ph idx="2" type="sldImg"/>
          </p:nvPr>
        </p:nvSpPr>
        <p:spPr>
          <a:xfrm>
            <a:off x="381188" y="685788"/>
            <a:ext cx="6096300" cy="3428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20"/>
          <p:cNvPicPr preferRelativeResize="0"/>
          <p:nvPr/>
        </p:nvPicPr>
        <p:blipFill rotWithShape="1">
          <a:blip r:embed="rId2">
            <a:alphaModFix/>
          </a:blip>
          <a:srcRect b="26444" l="9049" r="54350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b="0" l="31882" r="25713" t="8095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24e7d1fc4_3_11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g2f24e7d1fc4_3_11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g2f24e7d1fc4_3_11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g2f24e7d1fc4_3_11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6" name="Google Shape;136;g2f24e7d1fc4_3_11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24e7d1fc4_3_30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g2f24e7d1fc4_3_30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0" name="Google Shape;140;g2f24e7d1fc4_3_30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g2f24e7d1fc4_3_30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" name="Google Shape;35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40" name="Google Shape;40;p1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omponent Detail" id="48" name="Google Shape;48;p13"/>
          <p:cNvPicPr preferRelativeResize="0"/>
          <p:nvPr/>
        </p:nvPicPr>
        <p:blipFill rotWithShape="1">
          <a:blip r:embed="rId2">
            <a:alphaModFix/>
          </a:blip>
          <a:srcRect b="25075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3"/>
          <p:cNvGrpSpPr/>
          <p:nvPr/>
        </p:nvGrpSpPr>
        <p:grpSpPr>
          <a:xfrm>
            <a:off x="7666681" y="2077877"/>
            <a:ext cx="1148179" cy="2282763"/>
            <a:chOff x="7666681" y="2077877"/>
            <a:chExt cx="1148179" cy="2282763"/>
          </a:xfrm>
        </p:grpSpPr>
        <p:grpSp>
          <p:nvGrpSpPr>
            <p:cNvPr id="51" name="Google Shape;51;p13"/>
            <p:cNvGrpSpPr/>
            <p:nvPr/>
          </p:nvGrpSpPr>
          <p:grpSpPr>
            <a:xfrm>
              <a:off x="7666681" y="2077877"/>
              <a:ext cx="1148179" cy="2282763"/>
              <a:chOff x="3983627" y="1676395"/>
              <a:chExt cx="1449538" cy="2881913"/>
            </a:xfrm>
          </p:grpSpPr>
          <p:sp>
            <p:nvSpPr>
              <p:cNvPr id="52" name="Google Shape;52;p1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Mobile View" id="55" name="Google Shape;55;p1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snehaanbhawal/resume-datas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24e7d1fc4_3_0"/>
          <p:cNvSpPr txBox="1"/>
          <p:nvPr>
            <p:ph type="ctrTitle"/>
          </p:nvPr>
        </p:nvSpPr>
        <p:spPr>
          <a:xfrm>
            <a:off x="467350" y="-396699"/>
            <a:ext cx="8136300" cy="3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NLP-Based Resume Parsing and Skills Extraction</a:t>
            </a:r>
            <a:br>
              <a:rPr lang="en" sz="4000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Ranjith James</a:t>
            </a:r>
            <a:br>
              <a:rPr lang="en" sz="2400"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latin typeface="Arial"/>
                <a:ea typeface="Arial"/>
                <a:cs typeface="Arial"/>
                <a:sym typeface="Arial"/>
              </a:rPr>
              <a:t>Satvik Kundargi</a:t>
            </a:r>
            <a:br>
              <a:rPr lang="en" sz="2400"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latin typeface="Arial"/>
                <a:ea typeface="Arial"/>
                <a:cs typeface="Arial"/>
                <a:sym typeface="Arial"/>
              </a:rPr>
              <a:t>Andria Grace  </a:t>
            </a:r>
            <a:br>
              <a:rPr lang="en" sz="2400"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latin typeface="Arial"/>
                <a:ea typeface="Arial"/>
                <a:cs typeface="Arial"/>
                <a:sym typeface="Arial"/>
              </a:rPr>
              <a:t>Sathwik kuchana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2f24e7d1fc4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5523" y="2020475"/>
            <a:ext cx="2992500" cy="22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24e7d1fc4_3_59"/>
          <p:cNvSpPr txBox="1"/>
          <p:nvPr>
            <p:ph type="title"/>
          </p:nvPr>
        </p:nvSpPr>
        <p:spPr>
          <a:xfrm>
            <a:off x="567450" y="474300"/>
            <a:ext cx="7688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f24e7d1fc4_3_59"/>
          <p:cNvSpPr txBox="1"/>
          <p:nvPr/>
        </p:nvSpPr>
        <p:spPr>
          <a:xfrm>
            <a:off x="320700" y="1275900"/>
            <a:ext cx="8823300" cy="3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Interface - HR Application</a:t>
            </a:r>
            <a:endParaRPr b="1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interactive HR application for managing resumes and job matches.</a:t>
            </a:r>
            <a:endParaRPr b="0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Interface: </a:t>
            </a:r>
            <a:r>
              <a:rPr b="0" i="0" lang="en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Built using Gradio for a user-friendly experience</a:t>
            </a:r>
            <a:endParaRPr b="0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Features: </a:t>
            </a:r>
            <a:r>
              <a:rPr b="0" i="0" lang="en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Allows uploading resumes, viewing parsed data, and matching candidates to jobs</a:t>
            </a:r>
            <a:endParaRPr sz="1000">
              <a:solidFill>
                <a:schemeClr val="lt1"/>
              </a:solidFill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Interface - User Application</a:t>
            </a:r>
            <a:endParaRPr b="1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user-facing application that allows candidates to upload their resumes and receive feedback.</a:t>
            </a:r>
            <a:endParaRPr b="0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Resume Upload: </a:t>
            </a:r>
            <a:r>
              <a:rPr b="0" i="0" lang="en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Enables candidates to upload their resumes</a:t>
            </a:r>
            <a:endParaRPr b="0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Feedback: </a:t>
            </a:r>
            <a:r>
              <a:rPr b="0" i="0" lang="en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Provides feedback on skills and job matches based on the parsed data</a:t>
            </a:r>
            <a:endParaRPr b="0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24e7d1fc4_3_64"/>
          <p:cNvSpPr txBox="1"/>
          <p:nvPr>
            <p:ph type="title"/>
          </p:nvPr>
        </p:nvSpPr>
        <p:spPr>
          <a:xfrm>
            <a:off x="674225" y="1186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Requirements and Dependencies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f24e7d1fc4_3_64"/>
          <p:cNvSpPr txBox="1"/>
          <p:nvPr>
            <p:ph idx="4294967295" type="body"/>
          </p:nvPr>
        </p:nvSpPr>
        <p:spPr>
          <a:xfrm>
            <a:off x="564625" y="1254225"/>
            <a:ext cx="76887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68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spaCy: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NLP tasks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nltk: 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additional NLP functionality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jsonlines: 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handling JSON Lines files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requests: 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making HTTP requests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PyPDF2: 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PDF processing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●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gradio: 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building interactive ML Interface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24e7d1fc4_3_69"/>
          <p:cNvSpPr txBox="1"/>
          <p:nvPr>
            <p:ph type="title"/>
          </p:nvPr>
        </p:nvSpPr>
        <p:spPr>
          <a:xfrm>
            <a:off x="749575" y="1308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Demo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sApp Image 2024-08-12 at 2.12.15 AM" id="213" name="Google Shape;213;g2f24e7d1fc4_3_69"/>
          <p:cNvPicPr preferRelativeResize="0"/>
          <p:nvPr/>
        </p:nvPicPr>
        <p:blipFill rotWithShape="1">
          <a:blip r:embed="rId3">
            <a:alphaModFix/>
          </a:blip>
          <a:srcRect b="0" l="0" r="4325" t="3565"/>
          <a:stretch/>
        </p:blipFill>
        <p:spPr>
          <a:xfrm>
            <a:off x="692401" y="659849"/>
            <a:ext cx="7602055" cy="44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f24e7d1fc4_3_69"/>
          <p:cNvSpPr txBox="1"/>
          <p:nvPr>
            <p:ph type="title"/>
          </p:nvPr>
        </p:nvSpPr>
        <p:spPr>
          <a:xfrm>
            <a:off x="170800" y="-301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Demo ( Live )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24e7d1fc4_3_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WhatsApp Image 2024-08-12 at 2.12.15 AM (1)" id="220" name="Google Shape;220;g2f24e7d1fc4_3_75"/>
          <p:cNvPicPr preferRelativeResize="0"/>
          <p:nvPr/>
        </p:nvPicPr>
        <p:blipFill rotWithShape="1">
          <a:blip r:embed="rId3">
            <a:alphaModFix/>
          </a:blip>
          <a:srcRect b="0" l="0" r="3541" t="0"/>
          <a:stretch/>
        </p:blipFill>
        <p:spPr>
          <a:xfrm>
            <a:off x="107315" y="641509"/>
            <a:ext cx="8820150" cy="395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24e7d1fc4_3_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WhatsApp Image 2024-08-12 at 2.12.15 AM (2)" id="226" name="Google Shape;226;g2f24e7d1fc4_3_80"/>
          <p:cNvPicPr preferRelativeResize="0"/>
          <p:nvPr/>
        </p:nvPicPr>
        <p:blipFill rotWithShape="1">
          <a:blip r:embed="rId3">
            <a:alphaModFix/>
          </a:blip>
          <a:srcRect b="0" l="1958" r="5000" t="0"/>
          <a:stretch/>
        </p:blipFill>
        <p:spPr>
          <a:xfrm>
            <a:off x="318135" y="519589"/>
            <a:ext cx="8507730" cy="395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24e7d1fc4_3_85"/>
          <p:cNvSpPr txBox="1"/>
          <p:nvPr>
            <p:ph type="title"/>
          </p:nvPr>
        </p:nvSpPr>
        <p:spPr>
          <a:xfrm>
            <a:off x="633700" y="601900"/>
            <a:ext cx="7688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g2f24e7d1fc4_3_85"/>
          <p:cNvSpPr txBox="1"/>
          <p:nvPr>
            <p:ph idx="4294967295" type="body"/>
          </p:nvPr>
        </p:nvSpPr>
        <p:spPr>
          <a:xfrm>
            <a:off x="537775" y="1326875"/>
            <a:ext cx="76887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000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Arial"/>
              <a:buChar char="•"/>
            </a:pPr>
            <a:r>
              <a:rPr b="1"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Performance Metrics: 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Evaluated on precision (98%), recall (91%), and F1-score (95%)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000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Arial"/>
              <a:buChar char="•"/>
            </a:pPr>
            <a:r>
              <a:rPr b="1"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Resume Parsing: 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 accuracy in extracting key information (e.g., names, skills, experience), with slightly lower performance in context-dependent fields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000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Arial"/>
              <a:buChar char="•"/>
            </a:pPr>
            <a:r>
              <a:rPr b="1"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 Matching: 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accuracy in ranking candidates, with semantic analysis providing a nuanced understanding of qualifications</a:t>
            </a:r>
            <a:endParaRPr sz="1000">
              <a:solidFill>
                <a:schemeClr val="lt1"/>
              </a:solidFill>
            </a:endParaRPr>
          </a:p>
          <a:p>
            <a:pPr indent="-323850" lvl="0" marL="381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1"/>
              <a:buFont typeface="Arial"/>
              <a:buChar char="•"/>
            </a:pPr>
            <a:r>
              <a:rPr b="1"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Probable Impact: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Reduce candidate selection time by upto 50%, improves accuracy, and reduces human biases, which can lead to more efficient and fair recruitment</a:t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386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1"/>
              <a:buFont typeface="Arial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24e7d1fc4_3_90"/>
          <p:cNvSpPr txBox="1"/>
          <p:nvPr>
            <p:ph type="title"/>
          </p:nvPr>
        </p:nvSpPr>
        <p:spPr>
          <a:xfrm>
            <a:off x="621375" y="506150"/>
            <a:ext cx="7688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Improvements</a:t>
            </a:r>
            <a:endParaRPr/>
          </a:p>
        </p:txBody>
      </p:sp>
      <p:graphicFrame>
        <p:nvGraphicFramePr>
          <p:cNvPr id="238" name="Google Shape;238;g2f24e7d1fc4_3_90"/>
          <p:cNvGraphicFramePr/>
          <p:nvPr/>
        </p:nvGraphicFramePr>
        <p:xfrm>
          <a:off x="566650" y="1756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{A6B3427B-92DE-4378-9106-2FBDBD3A89AD}</a:tableStyleId>
              </a:tblPr>
              <a:tblGrid>
                <a:gridCol w="2458625"/>
                <a:gridCol w="1656175"/>
                <a:gridCol w="2057400"/>
                <a:gridCol w="2057400"/>
              </a:tblGrid>
              <a:tr h="63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Model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Precision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Recall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F1-Score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6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en_core_web_md 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(Base Model)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95%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84%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89%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97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en_core_web_md 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(Fine Tuned Model)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98%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91%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95%</a:t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24e7d1fc4_3_95"/>
          <p:cNvSpPr txBox="1"/>
          <p:nvPr>
            <p:ph type="title"/>
          </p:nvPr>
        </p:nvSpPr>
        <p:spPr>
          <a:xfrm>
            <a:off x="647375" y="465075"/>
            <a:ext cx="7688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g2f24e7d1fc4_3_95"/>
          <p:cNvSpPr txBox="1"/>
          <p:nvPr>
            <p:ph idx="4294967295" type="body"/>
          </p:nvPr>
        </p:nvSpPr>
        <p:spPr>
          <a:xfrm>
            <a:off x="784825" y="1308975"/>
            <a:ext cx="76887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Purpose</a:t>
            </a: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Enhances recruitment by automating and optimizing resume processing</a:t>
            </a:r>
            <a:endParaRPr sz="1400">
              <a:solidFill>
                <a:schemeClr val="lt1"/>
              </a:solidFill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Improves candidate-job matching using NLP techniques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Addresses biases in traditional hiring</a:t>
            </a:r>
            <a:endParaRPr sz="1400">
              <a:solidFill>
                <a:schemeClr val="lt1"/>
              </a:solidFill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Increases efficiency in the recruitment process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Diverse resume formats.</a:t>
            </a:r>
            <a:endParaRPr sz="1400">
              <a:solidFill>
                <a:schemeClr val="lt1"/>
              </a:solidFill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Industry-specific needs.</a:t>
            </a:r>
            <a:endParaRPr sz="1400">
              <a:solidFill>
                <a:schemeClr val="lt1"/>
              </a:solidFill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Ethical concerns around AI fairness.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24e7d1fc4_3_100"/>
          <p:cNvSpPr txBox="1"/>
          <p:nvPr>
            <p:ph type="title"/>
          </p:nvPr>
        </p:nvSpPr>
        <p:spPr>
          <a:xfrm>
            <a:off x="727800" y="273600"/>
            <a:ext cx="76884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f24e7d1fc4_3_100"/>
          <p:cNvSpPr txBox="1"/>
          <p:nvPr>
            <p:ph idx="4294967295" type="body"/>
          </p:nvPr>
        </p:nvSpPr>
        <p:spPr>
          <a:xfrm>
            <a:off x="492650" y="1422675"/>
            <a:ext cx="7688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Expand Training Data: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Incorporate more diverse resume formats and industry-specific data to enhance model accuracy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Adaptability: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 the system's handling of non-traditional resumes and niche job roles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Ethical Considerations: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Continuously monitor and address bias, ensuring fairness and transparency in AI-driven recruitment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User-Centric Enhancements: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Tailor resume suggestions more closely to specific job markets and employer preferences</a:t>
            </a:r>
            <a:endParaRPr sz="900">
              <a:solidFill>
                <a:schemeClr val="lt1"/>
              </a:solidFill>
            </a:endParaRPr>
          </a:p>
          <a:p>
            <a:pPr indent="-317500" lvl="0" marL="3429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Integrate LLM’s: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suggest Resume Enhacements automatically based on missing skills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24e7d1fc4_10_22"/>
          <p:cNvSpPr txBox="1"/>
          <p:nvPr>
            <p:ph type="title"/>
          </p:nvPr>
        </p:nvSpPr>
        <p:spPr>
          <a:xfrm>
            <a:off x="949475" y="16781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24e7d1fc4_3_6"/>
          <p:cNvSpPr txBox="1"/>
          <p:nvPr>
            <p:ph idx="4294967295" type="body"/>
          </p:nvPr>
        </p:nvSpPr>
        <p:spPr>
          <a:xfrm>
            <a:off x="492425" y="1560463"/>
            <a:ext cx="8229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Streamline recruitment by automating resume processing, skill extraction, and candidate-job matching.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Objective: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Automate Resume Processing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 and Analyze Key Skills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Match Candidates to Job Descriptions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f24e7d1fc4_3_6"/>
          <p:cNvSpPr txBox="1"/>
          <p:nvPr>
            <p:ph type="title"/>
          </p:nvPr>
        </p:nvSpPr>
        <p:spPr>
          <a:xfrm>
            <a:off x="479000" y="15130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24e7d1fc4_3_17"/>
          <p:cNvSpPr txBox="1"/>
          <p:nvPr>
            <p:ph idx="4294967295" type="body"/>
          </p:nvPr>
        </p:nvSpPr>
        <p:spPr>
          <a:xfrm>
            <a:off x="457200" y="1502238"/>
            <a:ext cx="8229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65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Resume Parsing: 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 text from various formats (PDF, DOCX)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65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Skill Extraction: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Identify key skills using NLP techniques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65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Matching Algorithm: 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Align skills with job descriptions and rank candidates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65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Interface: 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Easy-to-use platform for HR professionals to manage resumes and job descriptions.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f24e7d1fc4_3_17"/>
          <p:cNvSpPr txBox="1"/>
          <p:nvPr>
            <p:ph type="title"/>
          </p:nvPr>
        </p:nvSpPr>
        <p:spPr>
          <a:xfrm>
            <a:off x="432025" y="355650"/>
            <a:ext cx="7688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Main Components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24e7d1fc4_3_22"/>
          <p:cNvSpPr txBox="1"/>
          <p:nvPr>
            <p:ph idx="4294967295" type="body"/>
          </p:nvPr>
        </p:nvSpPr>
        <p:spPr>
          <a:xfrm>
            <a:off x="727650" y="12046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milestones:</a:t>
            </a: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 collection, model training, testing, deployment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Assumptions:</a:t>
            </a: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Availability of quality resumes, accuracy of skill extraction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Timeline: </a:t>
            </a: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 weeks from start to finish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1: Planning &amp; Data Collection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2: Data Preprocessing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3: Model Development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4: Integration &amp; UI Development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f24e7d1fc4_3_22"/>
          <p:cNvSpPr txBox="1"/>
          <p:nvPr/>
        </p:nvSpPr>
        <p:spPr>
          <a:xfrm>
            <a:off x="-844932" y="530275"/>
            <a:ext cx="8207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" sz="3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Timeline and Assumption</a:t>
            </a:r>
            <a:r>
              <a:rPr b="0" i="0" lang="en" sz="3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66" name="Google Shape;166;g2f24e7d1fc4_3_22"/>
          <p:cNvSpPr txBox="1"/>
          <p:nvPr/>
        </p:nvSpPr>
        <p:spPr>
          <a:xfrm>
            <a:off x="5000540" y="3665995"/>
            <a:ext cx="457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5: Testing </a:t>
            </a:r>
            <a:b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6: UI Enhancement </a:t>
            </a:r>
            <a:b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7: Final Testing &amp; Deployment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24e7d1fc4_3_35"/>
          <p:cNvSpPr txBox="1"/>
          <p:nvPr/>
        </p:nvSpPr>
        <p:spPr>
          <a:xfrm>
            <a:off x="179512" y="423828"/>
            <a:ext cx="87129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URL:</a:t>
            </a:r>
            <a:r>
              <a:rPr b="0" i="0" lang="en" sz="1100" u="sng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Kaggle Resume Dataset</a:t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Composition:</a:t>
            </a:r>
            <a:endParaRPr sz="1800"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Resumes:</a:t>
            </a:r>
            <a:r>
              <a:rPr b="0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More than 2,400 resumes</a:t>
            </a:r>
            <a:endParaRPr b="1" i="0" sz="11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Formats:</a:t>
            </a:r>
            <a:r>
              <a:rPr b="0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Available as both text within a CSV file and as PDF documents</a:t>
            </a:r>
            <a:endParaRPr b="1" i="0" sz="11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CSV File: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b="0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Includes resumes in text format and associated metadata</a:t>
            </a:r>
            <a:endParaRPr>
              <a:solidFill>
                <a:schemeClr val="lt1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ID: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unique identifier for each resume, corresponding to the PDF filename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Resume_str: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text content of the resume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Resume_html: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Resume data in HTML format, derived from web scraping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Category: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job category associated with each resume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PDF Documents:</a:t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Storage:</a:t>
            </a:r>
            <a:r>
              <a:rPr b="0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Organized in a data folder, divided into subfolders by job category</a:t>
            </a:r>
            <a:endParaRPr b="1" i="0" sz="11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Naming Convention:</a:t>
            </a:r>
            <a:r>
              <a:rPr b="0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Each PDF is named using its unique ID for easy reference</a:t>
            </a:r>
            <a:endParaRPr b="1" i="0" sz="11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dataset provides a rich resource for developing and testing NLP models for tasks such as resume parsing, job matching, and recruitment analytics.</a:t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24e7d1fc4_3_39"/>
          <p:cNvSpPr txBox="1"/>
          <p:nvPr>
            <p:ph type="title"/>
          </p:nvPr>
        </p:nvSpPr>
        <p:spPr>
          <a:xfrm>
            <a:off x="618375" y="109425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 Summary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f24e7d1fc4_3_39"/>
          <p:cNvSpPr txBox="1"/>
          <p:nvPr>
            <p:ph idx="4294967295" type="body"/>
          </p:nvPr>
        </p:nvSpPr>
        <p:spPr>
          <a:xfrm>
            <a:off x="481425" y="13681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683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Ingestion:</a:t>
            </a: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Handles input resumes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Resume Parsing: </a:t>
            </a: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Extracts structured data from resumes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Skill Extraction: </a:t>
            </a: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Identifies and extracts skills from the parsed data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Training: </a:t>
            </a: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Trains the model for job matching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Interface: </a:t>
            </a: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Provides an interactive interface for users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24e7d1fc4_3_49"/>
          <p:cNvSpPr txBox="1"/>
          <p:nvPr>
            <p:ph type="title"/>
          </p:nvPr>
        </p:nvSpPr>
        <p:spPr>
          <a:xfrm>
            <a:off x="620000" y="529025"/>
            <a:ext cx="76884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Methodology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f24e7d1fc4_3_49"/>
          <p:cNvSpPr txBox="1"/>
          <p:nvPr/>
        </p:nvSpPr>
        <p:spPr>
          <a:xfrm>
            <a:off x="375425" y="1299550"/>
            <a:ext cx="8823300" cy="27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Data Ingestio</a:t>
            </a:r>
            <a:r>
              <a:rPr lang="en" sz="2000">
                <a:solidFill>
                  <a:schemeClr val="lt1"/>
                </a:solidFill>
              </a:rPr>
              <a:t>n: </a:t>
            </a:r>
            <a:r>
              <a:rPr lang="en" sz="2000">
                <a:solidFill>
                  <a:schemeClr val="lt1"/>
                </a:solidFill>
              </a:rPr>
              <a:t>The system ingests resumes from various formats into a structured format for further processing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Reading Resumes: Utilizes PyPDF2 to process PDF resumes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Conversion: Converts PDF content into a structured format for ease of parsing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Resume Parsing: Parses resumes to extract text and relevant sections such as experience, education, and skills.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NLP Tasks: Uses spaCy for tokenization, Named Entity Recognition (NER)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Section Extraction: Identifies and extracts key sections from the resume text for further analysis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24e7d1fc4_10_9"/>
          <p:cNvSpPr txBox="1"/>
          <p:nvPr>
            <p:ph type="title"/>
          </p:nvPr>
        </p:nvSpPr>
        <p:spPr>
          <a:xfrm>
            <a:off x="620000" y="529025"/>
            <a:ext cx="76884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Methodology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f24e7d1fc4_10_9"/>
          <p:cNvSpPr txBox="1"/>
          <p:nvPr/>
        </p:nvSpPr>
        <p:spPr>
          <a:xfrm>
            <a:off x="375425" y="1395300"/>
            <a:ext cx="88233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Skill Extraction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Extracts skills from parsed text using predefined skill patterns.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Pattern Matching: Utilizes a JSON file containing patterns to identify skills and compares text against skill patterns defined in Skill_patterns.json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Normalization: Extracts and normalizes skill names for consistency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24e7d1fc4_3_54"/>
          <p:cNvSpPr txBox="1"/>
          <p:nvPr/>
        </p:nvSpPr>
        <p:spPr>
          <a:xfrm>
            <a:off x="425805" y="1394630"/>
            <a:ext cx="8823300" cy="3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a machine learning model to match resumes with job descriptions.</a:t>
            </a:r>
            <a:endParaRPr b="0" i="0" sz="21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i="0" lang="en" sz="2100" u="none">
                <a:solidFill>
                  <a:schemeClr val="lt1"/>
                </a:solidFill>
              </a:rPr>
              <a:t>Data Preparation: Cleans and prepares data for model training</a:t>
            </a:r>
            <a:endParaRPr sz="2100">
              <a:solidFill>
                <a:schemeClr val="lt1"/>
              </a:solidFill>
            </a:endParaRPr>
          </a:p>
          <a:p>
            <a:pPr indent="-40766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i="0" lang="en" sz="2100" u="none">
                <a:solidFill>
                  <a:schemeClr val="lt1"/>
                </a:solidFill>
              </a:rPr>
              <a:t>Feature Extraction: Extracts relevant features from resumes and job descriptions</a:t>
            </a:r>
            <a:endParaRPr i="0" sz="2100" u="none">
              <a:solidFill>
                <a:schemeClr val="lt1"/>
              </a:solidFill>
            </a:endParaRPr>
          </a:p>
          <a:p>
            <a:pPr indent="-40766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i="0" lang="en" sz="2100" u="none">
                <a:solidFill>
                  <a:schemeClr val="lt1"/>
                </a:solidFill>
              </a:rPr>
              <a:t>Model Training: Employs various algorithms to train the matching model</a:t>
            </a:r>
            <a:endParaRPr i="0" sz="2100" u="none">
              <a:solidFill>
                <a:schemeClr val="lt1"/>
              </a:solidFill>
            </a:endParaRPr>
          </a:p>
          <a:p>
            <a:pPr indent="-40766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i="0" lang="en" sz="2100" u="none">
                <a:solidFill>
                  <a:schemeClr val="lt1"/>
                </a:solidFill>
              </a:rPr>
              <a:t>Evaluation: Assesses model performance using metrics such as precision, recall, and F1-score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95" name="Google Shape;195;g2f24e7d1fc4_3_54"/>
          <p:cNvSpPr txBox="1"/>
          <p:nvPr>
            <p:ph type="title"/>
          </p:nvPr>
        </p:nvSpPr>
        <p:spPr>
          <a:xfrm>
            <a:off x="510575" y="492475"/>
            <a:ext cx="76884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