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65" r:id="rId2"/>
    <p:sldId id="256" r:id="rId3"/>
    <p:sldId id="271" r:id="rId4"/>
    <p:sldId id="272" r:id="rId5"/>
    <p:sldId id="273" r:id="rId6"/>
    <p:sldId id="270" r:id="rId7"/>
    <p:sldId id="275" r:id="rId8"/>
    <p:sldId id="276" r:id="rId9"/>
    <p:sldId id="274" r:id="rId10"/>
    <p:sldId id="269" r:id="rId11"/>
  </p:sldIdLst>
  <p:sldSz cx="9144000" cy="5143500" type="screen16x9"/>
  <p:notesSz cx="6858000" cy="9144000"/>
  <p:embeddedFontLst>
    <p:embeddedFont>
      <p:font typeface="Calibri Light" panose="020F0302020204030204" pitchFamily="34" charset="0"/>
      <p:regular r:id="rId13"/>
      <p:italic r:id="rId14"/>
    </p:embeddedFont>
    <p:embeddedFont>
      <p:font typeface="Open Sans" panose="020B0606030504020204" pitchFamily="34" charset="0"/>
      <p:regular r:id="rId15"/>
      <p:bold r:id="rId16"/>
      <p:italic r:id="rId17"/>
      <p:bold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0536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1903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1949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69538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5509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5194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7158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3576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8715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577850"/>
            <a:ext cx="8086725" cy="2514600"/>
          </a:xfrm>
        </p:spPr>
        <p:txBody>
          <a:bodyPr anchor="b">
            <a:noAutofit/>
          </a:bodyPr>
          <a:lstStyle>
            <a:lvl1pPr algn="l">
              <a:lnSpc>
                <a:spcPct val="80000"/>
              </a:lnSpc>
              <a:defRPr sz="6600" spc="-9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3155157"/>
            <a:ext cx="6921151" cy="1234440"/>
          </a:xfrm>
        </p:spPr>
        <p:txBody>
          <a:bodyPr>
            <a:normAutofit/>
          </a:bodyPr>
          <a:lstStyle>
            <a:lvl1pPr marL="0" indent="0" algn="l">
              <a:buNone/>
              <a:defRPr sz="2400">
                <a:solidFill>
                  <a:schemeClr val="bg1"/>
                </a:solidFill>
                <a:latin typeface="+mj-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11/20/2021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397548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4467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521494"/>
            <a:ext cx="1971675" cy="3600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535782"/>
            <a:ext cx="5800725" cy="40505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332975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20474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42172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575564"/>
            <a:ext cx="8085582" cy="2516886"/>
          </a:xfrm>
        </p:spPr>
        <p:txBody>
          <a:bodyPr anchor="b">
            <a:normAutofit/>
          </a:bodyPr>
          <a:lstStyle>
            <a:lvl1pPr>
              <a:lnSpc>
                <a:spcPct val="80000"/>
              </a:lnSpc>
              <a:defRPr sz="66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3153157"/>
            <a:ext cx="6919722" cy="1234440"/>
          </a:xfrm>
        </p:spPr>
        <p:txBody>
          <a:bodyPr anchor="t">
            <a:normAutofit/>
          </a:bodyPr>
          <a:lstStyle>
            <a:lvl1pPr marL="0" indent="0">
              <a:buNone/>
              <a:defRPr sz="2400">
                <a:solidFill>
                  <a:schemeClr val="tx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8258002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08498"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0284737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1530350"/>
            <a:ext cx="3497580" cy="542550"/>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7492" y="206481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05706" y="1528826"/>
            <a:ext cx="3497580" cy="541782"/>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505706" y="206324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11/20/2021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021658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11/20/2021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242210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11/20/2021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1768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406712"/>
            <a:ext cx="2537460" cy="1440180"/>
          </a:xfrm>
        </p:spPr>
        <p:txBody>
          <a:bodyPr anchor="b">
            <a:noAutofit/>
          </a:bodyPr>
          <a:lstStyle>
            <a:lvl1pPr>
              <a:lnSpc>
                <a:spcPct val="85000"/>
              </a:lnSpc>
              <a:defRPr sz="3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571500"/>
            <a:ext cx="4572000" cy="34290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685800" rtl="0" eaLnBrk="1" fontAlgn="auto" latinLnBrk="0" hangingPunct="1">
              <a:lnSpc>
                <a:spcPct val="100000"/>
              </a:lnSpc>
              <a:spcBef>
                <a:spcPts val="900"/>
              </a:spcBef>
              <a:spcAft>
                <a:spcPts val="0"/>
              </a:spcAft>
              <a:buClrTx/>
              <a:buSzTx/>
              <a:buFontTx/>
              <a:buNone/>
              <a:tabLst/>
              <a:defRPr sz="13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ts val="105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11/20/2021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1598261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1"/>
            <a:ext cx="8085582" cy="459962"/>
          </a:xfrm>
        </p:spPr>
        <p:txBody>
          <a:bodyPr anchor="b">
            <a:normAutofit/>
          </a:bodyPr>
          <a:lstStyle>
            <a:lvl1pPr>
              <a:defRPr sz="2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3998214"/>
          </a:xfrm>
          <a:solidFill>
            <a:schemeClr val="accent1">
              <a:lumMod val="40000"/>
              <a:lumOff val="60000"/>
            </a:schemeClr>
          </a:solidFill>
        </p:spPr>
        <p:txBody>
          <a:bodyPr anchor="t"/>
          <a:lstStyle>
            <a:lvl1pPr marL="0" indent="0" algn="ctr">
              <a:spcBef>
                <a:spcPts val="600"/>
              </a:spcBef>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07492" y="4432301"/>
            <a:ext cx="6922008" cy="400050"/>
          </a:xfrm>
        </p:spPr>
        <p:txBody>
          <a:bodyPr>
            <a:normAutofit/>
          </a:bodyPr>
          <a:lstStyle>
            <a:lvl1pPr marL="0" indent="0">
              <a:lnSpc>
                <a:spcPct val="90000"/>
              </a:lnSpc>
              <a:buNone/>
              <a:defRPr sz="10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11/20/2021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64231815"/>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374650"/>
            <a:ext cx="8079581" cy="12436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492" y="1508760"/>
            <a:ext cx="8065294" cy="28246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4809335"/>
            <a:ext cx="3086100" cy="171450"/>
          </a:xfrm>
          <a:prstGeom prst="rect">
            <a:avLst/>
          </a:prstGeom>
        </p:spPr>
        <p:txBody>
          <a:bodyPr vert="horz" lIns="91440" tIns="45720" rIns="91440" bIns="45720" rtlCol="0" anchor="ctr"/>
          <a:lstStyle>
            <a:lvl1pPr algn="l">
              <a:defRPr sz="713">
                <a:solidFill>
                  <a:schemeClr val="tx1">
                    <a:alpha val="80000"/>
                  </a:schemeClr>
                </a:solidFill>
              </a:defRPr>
            </a:lvl1pPr>
          </a:lstStyle>
          <a:p>
            <a:fld id="{5586B75A-687E-405C-8A0B-8D00578BA2C3}" type="datetimeFigureOut">
              <a:rPr lang="en-US" dirty="0"/>
              <a:pPr/>
              <a:t>11/20/2021</a:t>
            </a:fld>
            <a:endParaRPr lang="en-US" dirty="0"/>
          </a:p>
        </p:txBody>
      </p:sp>
      <p:sp>
        <p:nvSpPr>
          <p:cNvPr id="5" name="Footer Placeholder 4"/>
          <p:cNvSpPr>
            <a:spLocks noGrp="1"/>
          </p:cNvSpPr>
          <p:nvPr>
            <p:ph type="ftr" sz="quarter" idx="3"/>
          </p:nvPr>
        </p:nvSpPr>
        <p:spPr>
          <a:xfrm>
            <a:off x="514350" y="4916023"/>
            <a:ext cx="3771900" cy="171450"/>
          </a:xfrm>
          <a:prstGeom prst="rect">
            <a:avLst/>
          </a:prstGeom>
        </p:spPr>
        <p:txBody>
          <a:bodyPr vert="horz" lIns="91440" tIns="45720" rIns="91440" bIns="45720" rtlCol="0" anchor="ctr"/>
          <a:lstStyle>
            <a:lvl1pPr algn="l">
              <a:defRPr sz="713"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4407310"/>
            <a:ext cx="2194560" cy="1047779"/>
          </a:xfrm>
          <a:prstGeom prst="rect">
            <a:avLst/>
          </a:prstGeom>
        </p:spPr>
        <p:txBody>
          <a:bodyPr vert="horz" lIns="91440" tIns="45720" rIns="91440" bIns="45720" rtlCol="0" anchor="b"/>
          <a:lstStyle>
            <a:lvl1pPr algn="r">
              <a:defRPr sz="7725" b="0">
                <a:ln>
                  <a:noFill/>
                </a:ln>
                <a:solidFill>
                  <a:schemeClr val="accent1">
                    <a:alpha val="25000"/>
                  </a:schemeClr>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62299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Font typeface="Arial" pitchFamily="34" charset="0"/>
        <a:buChar char=" "/>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kkhandekar/cheapest-electric-cars"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ev-database.org/#sort:path~type~order=.rank~number~desc|range-slider-range:prev~next=0~1200|range-slider-acceleration:prev~next=2~23|range-slider-topspeed:prev~next=110~450|range-slider-battery:prev~next=10~200|range-slider-eff:prev~next=100~300|range-slider-fastcharge:prev~next=0~1500|paging:currentPage=0|paging:number=9"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73" name="Rectangle 68">
            <a:extLst>
              <a:ext uri="{FF2B5EF4-FFF2-40B4-BE49-F238E27FC236}">
                <a16:creationId xmlns:a16="http://schemas.microsoft.com/office/drawing/2014/main" id="{CD333CBE-B699-4E3B-9F45-C045F773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pic>
        <p:nvPicPr>
          <p:cNvPr id="58" name="Picture 57">
            <a:extLst>
              <a:ext uri="{FF2B5EF4-FFF2-40B4-BE49-F238E27FC236}">
                <a16:creationId xmlns:a16="http://schemas.microsoft.com/office/drawing/2014/main" id="{49DCA4A2-394C-4486-8375-2EEA848CF75A}"/>
              </a:ext>
            </a:extLst>
          </p:cNvPr>
          <p:cNvPicPr>
            <a:picLocks noChangeAspect="1"/>
          </p:cNvPicPr>
          <p:nvPr/>
        </p:nvPicPr>
        <p:blipFill rotWithShape="1">
          <a:blip r:embed="rId3"/>
          <a:srcRect l="9091" t="23103"/>
          <a:stretch/>
        </p:blipFill>
        <p:spPr>
          <a:xfrm>
            <a:off x="20" y="10"/>
            <a:ext cx="9143980" cy="5143490"/>
          </a:xfrm>
          <a:prstGeom prst="rect">
            <a:avLst/>
          </a:prstGeom>
        </p:spPr>
      </p:pic>
      <p:sp>
        <p:nvSpPr>
          <p:cNvPr id="74" name="Rectangle 70">
            <a:extLst>
              <a:ext uri="{FF2B5EF4-FFF2-40B4-BE49-F238E27FC236}">
                <a16:creationId xmlns:a16="http://schemas.microsoft.com/office/drawing/2014/main" id="{F78FA41B-9A77-4FFE-A10F-9443EFDE60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3026" y="1698777"/>
            <a:ext cx="5650974" cy="197152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Google Shape;56;p13"/>
          <p:cNvSpPr txBox="1">
            <a:spLocks noGrp="1"/>
          </p:cNvSpPr>
          <p:nvPr>
            <p:ph type="title"/>
          </p:nvPr>
        </p:nvSpPr>
        <p:spPr>
          <a:xfrm>
            <a:off x="3425033" y="1742507"/>
            <a:ext cx="5650954" cy="1884060"/>
          </a:xfrm>
          <a:prstGeom prst="rect">
            <a:avLst/>
          </a:prstGeom>
        </p:spPr>
        <p:txBody>
          <a:bodyPr spcFirstLastPara="1" vert="horz" lIns="91440" tIns="45720" rIns="91440" bIns="45720" rtlCol="0" anchor="b" anchorCtr="0">
            <a:normAutofit fontScale="90000"/>
          </a:bodyPr>
          <a:lstStyle/>
          <a:p>
            <a:pPr marL="0" lvl="0" indent="0" algn="ctr" defTabSz="914400">
              <a:lnSpc>
                <a:spcPct val="80000"/>
              </a:lnSpc>
              <a:spcBef>
                <a:spcPct val="0"/>
              </a:spcBef>
              <a:spcAft>
                <a:spcPts val="0"/>
              </a:spcAft>
            </a:pPr>
            <a:r>
              <a:rPr lang="en-US" sz="3600" kern="1200" spc="-120" baseline="0" dirty="0">
                <a:solidFill>
                  <a:schemeClr val="tx1"/>
                </a:solidFill>
                <a:latin typeface="+mj-lt"/>
                <a:ea typeface="+mj-ea"/>
                <a:cs typeface="+mj-cs"/>
                <a:sym typeface="Open Sans"/>
              </a:rPr>
              <a:t>Exploratory Data Analysis :</a:t>
            </a:r>
            <a:br>
              <a:rPr lang="en-US" sz="3600" kern="1200" spc="-120" baseline="0" dirty="0">
                <a:solidFill>
                  <a:schemeClr val="tx1"/>
                </a:solidFill>
                <a:latin typeface="+mj-lt"/>
                <a:ea typeface="+mj-ea"/>
                <a:cs typeface="+mj-cs"/>
                <a:sym typeface="Open Sans"/>
              </a:rPr>
            </a:br>
            <a:r>
              <a:rPr lang="en-US" sz="3600" kern="1200" spc="-120" baseline="0" dirty="0">
                <a:solidFill>
                  <a:schemeClr val="tx1"/>
                </a:solidFill>
                <a:latin typeface="+mj-lt"/>
                <a:ea typeface="+mj-ea"/>
                <a:cs typeface="+mj-cs"/>
                <a:sym typeface="Open Sans"/>
              </a:rPr>
              <a:t> Electric Vehicles in Germany and UK</a:t>
            </a:r>
            <a:br>
              <a:rPr lang="en-US" sz="3600" kern="1200" spc="-120" baseline="0" dirty="0">
                <a:solidFill>
                  <a:schemeClr val="tx1"/>
                </a:solidFill>
                <a:latin typeface="+mj-lt"/>
                <a:ea typeface="+mj-ea"/>
                <a:cs typeface="+mj-cs"/>
                <a:sym typeface="Open Sans"/>
              </a:rPr>
            </a:br>
            <a:br>
              <a:rPr lang="en-US" sz="3600" kern="1200" spc="-120" baseline="0" dirty="0">
                <a:solidFill>
                  <a:schemeClr val="tx1"/>
                </a:solidFill>
                <a:latin typeface="+mj-lt"/>
                <a:ea typeface="+mj-ea"/>
                <a:cs typeface="+mj-cs"/>
                <a:sym typeface="Open Sans"/>
              </a:rPr>
            </a:br>
            <a:r>
              <a:rPr lang="en-US" sz="2200" kern="1200" spc="-120" baseline="0" dirty="0">
                <a:solidFill>
                  <a:schemeClr val="tx1"/>
                </a:solidFill>
                <a:latin typeface="+mj-lt"/>
                <a:ea typeface="+mj-ea"/>
                <a:cs typeface="+mj-cs"/>
                <a:sym typeface="Open Sans"/>
              </a:rPr>
              <a:t>Fahad Al-</a:t>
            </a:r>
            <a:r>
              <a:rPr lang="en-US" sz="2200" kern="1200" spc="-120" baseline="0" dirty="0" err="1">
                <a:solidFill>
                  <a:schemeClr val="tx1"/>
                </a:solidFill>
                <a:latin typeface="+mj-lt"/>
                <a:ea typeface="+mj-ea"/>
                <a:cs typeface="+mj-cs"/>
                <a:sym typeface="Open Sans"/>
              </a:rPr>
              <a:t>Nafisa</a:t>
            </a:r>
            <a:r>
              <a:rPr lang="en-US" sz="2200" kern="1200" spc="-120" baseline="0" dirty="0">
                <a:solidFill>
                  <a:schemeClr val="tx1"/>
                </a:solidFill>
                <a:latin typeface="+mj-lt"/>
                <a:ea typeface="+mj-ea"/>
                <a:cs typeface="+mj-cs"/>
                <a:sym typeface="Open Sans"/>
              </a:rPr>
              <a:t> </a:t>
            </a:r>
            <a:endParaRPr lang="en-US" sz="3600" kern="1200" spc="-120" baseline="0" dirty="0">
              <a:solidFill>
                <a:schemeClr val="tx1"/>
              </a:solidFill>
              <a:latin typeface="+mj-lt"/>
              <a:ea typeface="+mj-ea"/>
              <a:cs typeface="+mj-cs"/>
              <a:sym typeface="Open Sans"/>
            </a:endParaRPr>
          </a:p>
        </p:txBody>
      </p:sp>
    </p:spTree>
    <p:extLst>
      <p:ext uri="{BB962C8B-B14F-4D97-AF65-F5344CB8AC3E}">
        <p14:creationId xmlns:p14="http://schemas.microsoft.com/office/powerpoint/2010/main" val="421190189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88" name="Rectangle 83">
            <a:extLst>
              <a:ext uri="{FF2B5EF4-FFF2-40B4-BE49-F238E27FC236}">
                <a16:creationId xmlns:a16="http://schemas.microsoft.com/office/drawing/2014/main" id="{CD333CBE-B699-4E3B-9F45-C045F773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89" name="Rectangle 85">
            <a:extLst>
              <a:ext uri="{FF2B5EF4-FFF2-40B4-BE49-F238E27FC236}">
                <a16:creationId xmlns:a16="http://schemas.microsoft.com/office/drawing/2014/main" id="{FFE50961-0F1B-484C-85BC-4BD16B9FF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a:extLst>
              <a:ext uri="{FF2B5EF4-FFF2-40B4-BE49-F238E27FC236}">
                <a16:creationId xmlns:a16="http://schemas.microsoft.com/office/drawing/2014/main" id="{49DCA4A2-394C-4486-8375-2EEA848CF75A}"/>
              </a:ext>
            </a:extLst>
          </p:cNvPr>
          <p:cNvPicPr>
            <a:picLocks noChangeAspect="1"/>
          </p:cNvPicPr>
          <p:nvPr/>
        </p:nvPicPr>
        <p:blipFill rotWithShape="1">
          <a:blip r:embed="rId3">
            <a:alphaModFix amt="45000"/>
          </a:blip>
          <a:srcRect t="15413"/>
          <a:stretch/>
        </p:blipFill>
        <p:spPr>
          <a:xfrm>
            <a:off x="20" y="10"/>
            <a:ext cx="9143980" cy="5143490"/>
          </a:xfrm>
          <a:prstGeom prst="rect">
            <a:avLst/>
          </a:prstGeom>
        </p:spPr>
      </p:pic>
      <p:sp>
        <p:nvSpPr>
          <p:cNvPr id="56" name="Google Shape;56;p13"/>
          <p:cNvSpPr txBox="1">
            <a:spLocks noGrp="1"/>
          </p:cNvSpPr>
          <p:nvPr>
            <p:ph type="title"/>
          </p:nvPr>
        </p:nvSpPr>
        <p:spPr>
          <a:xfrm>
            <a:off x="528637" y="-92245"/>
            <a:ext cx="8086725" cy="2514600"/>
          </a:xfrm>
          <a:prstGeom prst="rect">
            <a:avLst/>
          </a:prstGeom>
        </p:spPr>
        <p:txBody>
          <a:bodyPr spcFirstLastPara="1" vert="horz" lIns="91440" tIns="45720" rIns="91440" bIns="45720" rtlCol="0" anchor="b" anchorCtr="0">
            <a:normAutofit/>
          </a:bodyPr>
          <a:lstStyle/>
          <a:p>
            <a:pPr marL="0" lvl="0" indent="0" defTabSz="914400">
              <a:lnSpc>
                <a:spcPct val="80000"/>
              </a:lnSpc>
              <a:spcBef>
                <a:spcPct val="0"/>
              </a:spcBef>
              <a:spcAft>
                <a:spcPts val="0"/>
              </a:spcAft>
            </a:pPr>
            <a:r>
              <a:rPr lang="en-US" sz="8800" kern="1200" spc="-120" baseline="0" dirty="0">
                <a:solidFill>
                  <a:schemeClr val="tx1"/>
                </a:solidFill>
                <a:latin typeface="+mj-lt"/>
                <a:ea typeface="+mj-ea"/>
                <a:cs typeface="+mj-cs"/>
                <a:sym typeface="Open Sans"/>
              </a:rPr>
              <a:t>Thank you…</a:t>
            </a:r>
          </a:p>
        </p:txBody>
      </p:sp>
    </p:spTree>
    <p:extLst>
      <p:ext uri="{BB962C8B-B14F-4D97-AF65-F5344CB8AC3E}">
        <p14:creationId xmlns:p14="http://schemas.microsoft.com/office/powerpoint/2010/main" val="282538110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61" name="Rectangle 60">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950" cy="51435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56;p13">
            <a:extLst>
              <a:ext uri="{FF2B5EF4-FFF2-40B4-BE49-F238E27FC236}">
                <a16:creationId xmlns:a16="http://schemas.microsoft.com/office/drawing/2014/main" id="{160FB145-8F85-4DDD-A64D-7ECAC941633A}"/>
              </a:ext>
            </a:extLst>
          </p:cNvPr>
          <p:cNvSpPr txBox="1">
            <a:spLocks/>
          </p:cNvSpPr>
          <p:nvPr/>
        </p:nvSpPr>
        <p:spPr>
          <a:xfrm>
            <a:off x="723899" y="1159430"/>
            <a:ext cx="5856106" cy="2824639"/>
          </a:xfrm>
          <a:prstGeom prst="rect">
            <a:avLst/>
          </a:prstGeom>
        </p:spPr>
        <p:txBody>
          <a:bodyPr spcFirstLastPara="1" vert="horz" lIns="91440" tIns="45720" rIns="91440" bIns="45720" rtlCol="0" anchorCtr="0">
            <a:normAutofit/>
          </a:bodyPr>
          <a:lstStyle>
            <a:lvl1pPr lvl="0" algn="l" defTabSz="685800" rtl="0" eaLnBrk="1" latinLnBrk="0" hangingPunct="1">
              <a:lnSpc>
                <a:spcPct val="85000"/>
              </a:lnSpc>
              <a:spcBef>
                <a:spcPts val="0"/>
              </a:spcBef>
              <a:spcAft>
                <a:spcPts val="0"/>
              </a:spcAft>
              <a:buSzPts val="2800"/>
              <a:buNone/>
              <a:defRPr sz="4050" kern="1200" spc="-90" baseline="0">
                <a:solidFill>
                  <a:schemeClr val="accent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defTabSz="914400">
              <a:spcBef>
                <a:spcPct val="0"/>
              </a:spcBef>
              <a:spcAft>
                <a:spcPts val="600"/>
              </a:spcAft>
              <a:buFont typeface="Arial" pitchFamily="34" charset="0"/>
              <a:buChar char=" "/>
            </a:pPr>
            <a:r>
              <a:rPr lang="en-US" sz="3400" spc="-120" dirty="0">
                <a:solidFill>
                  <a:schemeClr val="tx1">
                    <a:lumMod val="85000"/>
                    <a:lumOff val="15000"/>
                  </a:schemeClr>
                </a:solidFill>
                <a:latin typeface="+mn-lt"/>
                <a:ea typeface="+mn-ea"/>
                <a:cs typeface="+mn-cs"/>
                <a:sym typeface="Open Sans"/>
              </a:rPr>
              <a:t>The goal of this exploratory data analysis project is to find out if car manufacturing companies around the world are interested manufacturing electric vehicles that are designed for families</a:t>
            </a:r>
          </a:p>
        </p:txBody>
      </p:sp>
      <p:sp>
        <p:nvSpPr>
          <p:cNvPr id="56" name="Google Shape;56;p13"/>
          <p:cNvSpPr txBox="1">
            <a:spLocks noGrp="1"/>
          </p:cNvSpPr>
          <p:nvPr>
            <p:ph type="title"/>
          </p:nvPr>
        </p:nvSpPr>
        <p:spPr>
          <a:xfrm>
            <a:off x="2472198" y="3445592"/>
            <a:ext cx="6100301" cy="1363742"/>
          </a:xfrm>
          <a:prstGeom prst="rect">
            <a:avLst/>
          </a:prstGeom>
        </p:spPr>
        <p:txBody>
          <a:bodyPr spcFirstLastPara="1" vert="horz" lIns="91440" tIns="45720" rIns="91440" bIns="45720" rtlCol="0" anchor="b" anchorCtr="0">
            <a:normAutofit/>
          </a:bodyPr>
          <a:lstStyle/>
          <a:p>
            <a:pPr marL="0" lvl="0" indent="0" algn="r" defTabSz="914400">
              <a:spcBef>
                <a:spcPct val="0"/>
              </a:spcBef>
              <a:spcAft>
                <a:spcPts val="0"/>
              </a:spcAft>
            </a:pPr>
            <a:r>
              <a:rPr lang="en-US" sz="3500" spc="-120" dirty="0">
                <a:sym typeface="Open Sans"/>
              </a:rPr>
              <a:t>Introduction.</a:t>
            </a:r>
          </a:p>
        </p:txBody>
      </p:sp>
      <p:sp>
        <p:nvSpPr>
          <p:cNvPr id="5" name="Google Shape;56;p13">
            <a:extLst>
              <a:ext uri="{FF2B5EF4-FFF2-40B4-BE49-F238E27FC236}">
                <a16:creationId xmlns:a16="http://schemas.microsoft.com/office/drawing/2014/main" id="{C1B7F80A-8493-4396-BB3E-8A5CD72EEABE}"/>
              </a:ext>
            </a:extLst>
          </p:cNvPr>
          <p:cNvSpPr txBox="1">
            <a:spLocks/>
          </p:cNvSpPr>
          <p:nvPr/>
        </p:nvSpPr>
        <p:spPr>
          <a:xfrm>
            <a:off x="0" y="0"/>
            <a:ext cx="9144000" cy="795600"/>
          </a:xfrm>
          <a:prstGeom prst="rect">
            <a:avLst/>
          </a:prstGeom>
          <a:solidFill>
            <a:srgbClr val="073763"/>
          </a:solidFill>
        </p:spPr>
        <p:txBody>
          <a:bodyPr spcFirstLastPara="1" vert="horz" wrap="square" lIns="91425" tIns="91425" rIns="91425" bIns="91425" rtlCol="0" anchor="ctr" anchorCtr="0">
            <a:noAutofit/>
          </a:bodyPr>
          <a:lstStyle>
            <a:lvl1pPr lvl="0" algn="l" defTabSz="685800" rtl="0" eaLnBrk="1" latinLnBrk="0" hangingPunct="1">
              <a:lnSpc>
                <a:spcPct val="85000"/>
              </a:lnSpc>
              <a:spcBef>
                <a:spcPts val="0"/>
              </a:spcBef>
              <a:spcAft>
                <a:spcPts val="0"/>
              </a:spcAft>
              <a:buSzPts val="2800"/>
              <a:buNone/>
              <a:defRPr sz="4050" kern="1200" spc="-90" baseline="0">
                <a:solidFill>
                  <a:schemeClr val="accent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solidFill>
                  <a:srgbClr val="FFFFFF"/>
                </a:solidFill>
                <a:latin typeface="Open Sans"/>
                <a:ea typeface="Open Sans"/>
                <a:cs typeface="Open Sans"/>
                <a:sym typeface="Open Sans"/>
              </a:rPr>
              <a:t>Exploratory Data Analysis : Electric Vehicles in Germany and UK </a:t>
            </a:r>
            <a:endParaRPr lang="en-US" sz="2400" dirty="0">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rgbClr val="FFFFFF"/>
                </a:solidFill>
                <a:latin typeface="Open Sans"/>
                <a:ea typeface="Open Sans"/>
                <a:cs typeface="Open Sans"/>
                <a:sym typeface="Open Sans"/>
              </a:rPr>
              <a:t>Exploratory Data Analysis : Electric Vehicles in Germany and UK </a:t>
            </a:r>
          </a:p>
        </p:txBody>
      </p:sp>
      <p:sp>
        <p:nvSpPr>
          <p:cNvPr id="8" name="TextBox 7">
            <a:extLst>
              <a:ext uri="{FF2B5EF4-FFF2-40B4-BE49-F238E27FC236}">
                <a16:creationId xmlns:a16="http://schemas.microsoft.com/office/drawing/2014/main" id="{E4343174-77AE-474A-B2E4-F7EDE4978E54}"/>
              </a:ext>
            </a:extLst>
          </p:cNvPr>
          <p:cNvSpPr txBox="1"/>
          <p:nvPr/>
        </p:nvSpPr>
        <p:spPr>
          <a:xfrm>
            <a:off x="1913816" y="3581106"/>
            <a:ext cx="5218125" cy="646331"/>
          </a:xfrm>
          <a:prstGeom prst="rect">
            <a:avLst/>
          </a:prstGeom>
          <a:noFill/>
        </p:spPr>
        <p:txBody>
          <a:bodyPr wrap="square" rtlCol="0">
            <a:spAutoFit/>
          </a:bodyPr>
          <a:lstStyle/>
          <a:p>
            <a:r>
              <a:rPr lang="en-US" dirty="0"/>
              <a:t>The dataset was imported from </a:t>
            </a:r>
            <a:r>
              <a:rPr lang="en-US" dirty="0">
                <a:hlinkClick r:id="rId3"/>
              </a:rPr>
              <a:t>Kaggle</a:t>
            </a:r>
            <a:r>
              <a:rPr lang="en-US" dirty="0"/>
              <a:t> and originally collected from </a:t>
            </a:r>
            <a:r>
              <a:rPr lang="en-US" dirty="0">
                <a:hlinkClick r:id="rId4"/>
              </a:rPr>
              <a:t>Electric Vehicles Database </a:t>
            </a:r>
            <a:r>
              <a:rPr lang="en-US" dirty="0"/>
              <a:t>website</a:t>
            </a:r>
          </a:p>
        </p:txBody>
      </p:sp>
      <p:grpSp>
        <p:nvGrpSpPr>
          <p:cNvPr id="3" name="Group 2">
            <a:extLst>
              <a:ext uri="{FF2B5EF4-FFF2-40B4-BE49-F238E27FC236}">
                <a16:creationId xmlns:a16="http://schemas.microsoft.com/office/drawing/2014/main" id="{92907C27-3E36-447B-9849-ED848BB8FC3C}"/>
              </a:ext>
            </a:extLst>
          </p:cNvPr>
          <p:cNvGrpSpPr/>
          <p:nvPr/>
        </p:nvGrpSpPr>
        <p:grpSpPr>
          <a:xfrm>
            <a:off x="906843" y="1287577"/>
            <a:ext cx="7232073" cy="2067742"/>
            <a:chOff x="906843" y="1287577"/>
            <a:chExt cx="7232073" cy="2067742"/>
          </a:xfrm>
        </p:grpSpPr>
        <p:sp>
          <p:nvSpPr>
            <p:cNvPr id="2" name="TextBox 1">
              <a:extLst>
                <a:ext uri="{FF2B5EF4-FFF2-40B4-BE49-F238E27FC236}">
                  <a16:creationId xmlns:a16="http://schemas.microsoft.com/office/drawing/2014/main" id="{49F5D55F-9FD6-412B-86EC-1A5E6D8B97AE}"/>
                </a:ext>
              </a:extLst>
            </p:cNvPr>
            <p:cNvSpPr txBox="1"/>
            <p:nvPr/>
          </p:nvSpPr>
          <p:spPr>
            <a:xfrm>
              <a:off x="2535383" y="1287577"/>
              <a:ext cx="1466062" cy="369332"/>
            </a:xfrm>
            <a:prstGeom prst="rect">
              <a:avLst/>
            </a:prstGeom>
            <a:noFill/>
          </p:spPr>
          <p:txBody>
            <a:bodyPr wrap="square" rtlCol="0">
              <a:spAutoFit/>
            </a:bodyPr>
            <a:lstStyle/>
            <a:p>
              <a:pPr algn="ctr"/>
              <a:r>
                <a:rPr lang="en-US" dirty="0"/>
                <a:t>Electric Cars</a:t>
              </a:r>
            </a:p>
          </p:txBody>
        </p:sp>
        <p:sp>
          <p:nvSpPr>
            <p:cNvPr id="6" name="TextBox 5">
              <a:extLst>
                <a:ext uri="{FF2B5EF4-FFF2-40B4-BE49-F238E27FC236}">
                  <a16:creationId xmlns:a16="http://schemas.microsoft.com/office/drawing/2014/main" id="{99A70B9C-4365-4651-A590-2A4F4768020A}"/>
                </a:ext>
              </a:extLst>
            </p:cNvPr>
            <p:cNvSpPr txBox="1"/>
            <p:nvPr/>
          </p:nvSpPr>
          <p:spPr>
            <a:xfrm>
              <a:off x="1182679" y="2295842"/>
              <a:ext cx="1360263" cy="646331"/>
            </a:xfrm>
            <a:prstGeom prst="rect">
              <a:avLst/>
            </a:prstGeom>
            <a:noFill/>
          </p:spPr>
          <p:txBody>
            <a:bodyPr wrap="square" rtlCol="0">
              <a:spAutoFit/>
            </a:bodyPr>
            <a:lstStyle/>
            <a:p>
              <a:pPr algn="ctr"/>
              <a:r>
                <a:rPr lang="en-US" dirty="0"/>
                <a:t>180</a:t>
              </a:r>
            </a:p>
            <a:p>
              <a:pPr algn="ctr"/>
              <a:r>
                <a:rPr lang="en-US" dirty="0"/>
                <a:t>observations</a:t>
              </a:r>
            </a:p>
          </p:txBody>
        </p:sp>
        <p:sp>
          <p:nvSpPr>
            <p:cNvPr id="7" name="TextBox 6">
              <a:extLst>
                <a:ext uri="{FF2B5EF4-FFF2-40B4-BE49-F238E27FC236}">
                  <a16:creationId xmlns:a16="http://schemas.microsoft.com/office/drawing/2014/main" id="{AADDA8F0-77F9-4B58-9D33-6729D7724962}"/>
                </a:ext>
              </a:extLst>
            </p:cNvPr>
            <p:cNvSpPr txBox="1"/>
            <p:nvPr/>
          </p:nvSpPr>
          <p:spPr>
            <a:xfrm>
              <a:off x="3929654" y="2290774"/>
              <a:ext cx="1466062" cy="646331"/>
            </a:xfrm>
            <a:prstGeom prst="rect">
              <a:avLst/>
            </a:prstGeom>
            <a:noFill/>
          </p:spPr>
          <p:txBody>
            <a:bodyPr wrap="square" rtlCol="0">
              <a:spAutoFit/>
            </a:bodyPr>
            <a:lstStyle/>
            <a:p>
              <a:pPr algn="ctr"/>
              <a:r>
                <a:rPr lang="en-US" dirty="0"/>
                <a:t>11</a:t>
              </a:r>
            </a:p>
            <a:p>
              <a:pPr algn="ctr"/>
              <a:r>
                <a:rPr lang="en-US" dirty="0"/>
                <a:t>Features</a:t>
              </a:r>
            </a:p>
          </p:txBody>
        </p:sp>
        <p:cxnSp>
          <p:nvCxnSpPr>
            <p:cNvPr id="5" name="Straight Arrow Connector 4">
              <a:extLst>
                <a:ext uri="{FF2B5EF4-FFF2-40B4-BE49-F238E27FC236}">
                  <a16:creationId xmlns:a16="http://schemas.microsoft.com/office/drawing/2014/main" id="{9A05E69D-B0DD-4F02-9207-DAF07E021641}"/>
                </a:ext>
              </a:extLst>
            </p:cNvPr>
            <p:cNvCxnSpPr>
              <a:cxnSpLocks/>
              <a:stCxn id="2" idx="2"/>
              <a:endCxn id="7" idx="0"/>
            </p:cNvCxnSpPr>
            <p:nvPr/>
          </p:nvCxnSpPr>
          <p:spPr>
            <a:xfrm rot="16200000" flipH="1">
              <a:off x="3648617" y="1276705"/>
              <a:ext cx="633865" cy="139427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4">
              <a:extLst>
                <a:ext uri="{FF2B5EF4-FFF2-40B4-BE49-F238E27FC236}">
                  <a16:creationId xmlns:a16="http://schemas.microsoft.com/office/drawing/2014/main" id="{58C233AC-4E9E-4412-84A0-FCAEB052CC12}"/>
                </a:ext>
              </a:extLst>
            </p:cNvPr>
            <p:cNvCxnSpPr>
              <a:cxnSpLocks/>
              <a:stCxn id="2" idx="2"/>
              <a:endCxn id="6" idx="0"/>
            </p:cNvCxnSpPr>
            <p:nvPr/>
          </p:nvCxnSpPr>
          <p:spPr>
            <a:xfrm rot="5400000">
              <a:off x="2246147" y="1273574"/>
              <a:ext cx="638933" cy="140560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Left Brace 14">
              <a:extLst>
                <a:ext uri="{FF2B5EF4-FFF2-40B4-BE49-F238E27FC236}">
                  <a16:creationId xmlns:a16="http://schemas.microsoft.com/office/drawing/2014/main" id="{988826E1-A3B9-48ED-8B0C-8AB10DB192A9}"/>
                </a:ext>
              </a:extLst>
            </p:cNvPr>
            <p:cNvSpPr/>
            <p:nvPr/>
          </p:nvSpPr>
          <p:spPr>
            <a:xfrm>
              <a:off x="5142556" y="1387420"/>
              <a:ext cx="385408" cy="1816843"/>
            </a:xfrm>
            <a:prstGeom prst="leftBrace">
              <a:avLst>
                <a:gd name="adj1" fmla="val 8333"/>
                <a:gd name="adj2" fmla="val 7299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8" name="TextBox 17">
              <a:extLst>
                <a:ext uri="{FF2B5EF4-FFF2-40B4-BE49-F238E27FC236}">
                  <a16:creationId xmlns:a16="http://schemas.microsoft.com/office/drawing/2014/main" id="{8B7186CE-A39E-4D13-8CDE-398A1E6832C4}"/>
                </a:ext>
              </a:extLst>
            </p:cNvPr>
            <p:cNvSpPr txBox="1"/>
            <p:nvPr/>
          </p:nvSpPr>
          <p:spPr>
            <a:xfrm>
              <a:off x="5527964" y="1334520"/>
              <a:ext cx="1466062" cy="1869743"/>
            </a:xfrm>
            <a:prstGeom prst="rect">
              <a:avLst/>
            </a:prstGeom>
            <a:noFill/>
          </p:spPr>
          <p:txBody>
            <a:bodyPr wrap="square" rtlCol="0">
              <a:spAutoFit/>
            </a:bodyPr>
            <a:lstStyle/>
            <a:p>
              <a:r>
                <a:rPr lang="en-US" sz="1050" dirty="0"/>
                <a:t>Name</a:t>
              </a:r>
            </a:p>
            <a:p>
              <a:r>
                <a:rPr lang="en-US" sz="1050" dirty="0"/>
                <a:t>Subtitle</a:t>
              </a:r>
            </a:p>
            <a:p>
              <a:r>
                <a:rPr lang="en-US" sz="1050" dirty="0"/>
                <a:t>Acceleration</a:t>
              </a:r>
            </a:p>
            <a:p>
              <a:r>
                <a:rPr lang="en-US" sz="1050" dirty="0"/>
                <a:t>Top Speed</a:t>
              </a:r>
            </a:p>
            <a:p>
              <a:r>
                <a:rPr lang="en-US" sz="1050" dirty="0"/>
                <a:t>Range</a:t>
              </a:r>
            </a:p>
            <a:p>
              <a:r>
                <a:rPr lang="en-US" sz="1050" dirty="0"/>
                <a:t>Efficiency</a:t>
              </a:r>
            </a:p>
            <a:p>
              <a:r>
                <a:rPr lang="en-US" sz="1050" dirty="0"/>
                <a:t>Fast Charge Speed</a:t>
              </a:r>
            </a:p>
            <a:p>
              <a:r>
                <a:rPr lang="en-US" sz="1050" dirty="0"/>
                <a:t>Drive</a:t>
              </a:r>
            </a:p>
            <a:p>
              <a:r>
                <a:rPr lang="en-US" sz="1050" dirty="0"/>
                <a:t>Number of Seats</a:t>
              </a:r>
            </a:p>
            <a:p>
              <a:r>
                <a:rPr lang="en-US" sz="1050" dirty="0"/>
                <a:t>Price in Germany</a:t>
              </a:r>
            </a:p>
            <a:p>
              <a:r>
                <a:rPr lang="en-US" sz="1050" dirty="0"/>
                <a:t>Price in UK</a:t>
              </a:r>
            </a:p>
          </p:txBody>
        </p:sp>
        <p:sp>
          <p:nvSpPr>
            <p:cNvPr id="20" name="TextBox 19">
              <a:extLst>
                <a:ext uri="{FF2B5EF4-FFF2-40B4-BE49-F238E27FC236}">
                  <a16:creationId xmlns:a16="http://schemas.microsoft.com/office/drawing/2014/main" id="{63DF22A0-33DC-479B-98D3-A867D25BAA1D}"/>
                </a:ext>
              </a:extLst>
            </p:cNvPr>
            <p:cNvSpPr txBox="1"/>
            <p:nvPr/>
          </p:nvSpPr>
          <p:spPr>
            <a:xfrm>
              <a:off x="6903342" y="1334520"/>
              <a:ext cx="219156" cy="1869743"/>
            </a:xfrm>
            <a:prstGeom prst="rect">
              <a:avLst/>
            </a:prstGeom>
            <a:noFill/>
          </p:spPr>
          <p:txBody>
            <a:bodyPr wrap="square" rtlCol="0">
              <a:spAutoFit/>
            </a:bodyPr>
            <a:lstStyle/>
            <a:p>
              <a:r>
                <a:rPr lang="en-US" sz="1050" dirty="0"/>
                <a:t>:</a:t>
              </a:r>
            </a:p>
            <a:p>
              <a:r>
                <a:rPr lang="en-US" sz="1050" dirty="0"/>
                <a:t>:</a:t>
              </a:r>
            </a:p>
            <a:p>
              <a:r>
                <a:rPr lang="en-US" sz="1050" dirty="0"/>
                <a:t>:</a:t>
              </a:r>
            </a:p>
            <a:p>
              <a:r>
                <a:rPr lang="en-US" sz="1050" dirty="0"/>
                <a:t>:</a:t>
              </a:r>
            </a:p>
            <a:p>
              <a:r>
                <a:rPr lang="en-US" sz="1050" dirty="0"/>
                <a:t>:</a:t>
              </a:r>
            </a:p>
            <a:p>
              <a:r>
                <a:rPr lang="en-US" sz="1050" dirty="0"/>
                <a:t>:</a:t>
              </a:r>
            </a:p>
            <a:p>
              <a:r>
                <a:rPr lang="en-US" sz="1050" dirty="0"/>
                <a:t>:</a:t>
              </a:r>
            </a:p>
            <a:p>
              <a:r>
                <a:rPr lang="en-US" sz="1050" dirty="0"/>
                <a:t>:</a:t>
              </a:r>
            </a:p>
            <a:p>
              <a:r>
                <a:rPr lang="en-US" sz="1050" dirty="0"/>
                <a:t>:</a:t>
              </a:r>
            </a:p>
            <a:p>
              <a:r>
                <a:rPr lang="en-US" sz="1050" dirty="0"/>
                <a:t>:</a:t>
              </a:r>
            </a:p>
            <a:p>
              <a:r>
                <a:rPr lang="en-US" sz="1050" dirty="0"/>
                <a:t>:</a:t>
              </a:r>
            </a:p>
          </p:txBody>
        </p:sp>
        <p:sp>
          <p:nvSpPr>
            <p:cNvPr id="21" name="TextBox 20">
              <a:extLst>
                <a:ext uri="{FF2B5EF4-FFF2-40B4-BE49-F238E27FC236}">
                  <a16:creationId xmlns:a16="http://schemas.microsoft.com/office/drawing/2014/main" id="{0CF442CB-99E0-44AB-B9AD-95AE5BE13FCC}"/>
                </a:ext>
              </a:extLst>
            </p:cNvPr>
            <p:cNvSpPr txBox="1"/>
            <p:nvPr/>
          </p:nvSpPr>
          <p:spPr>
            <a:xfrm>
              <a:off x="7254746" y="1334520"/>
              <a:ext cx="733031" cy="1869743"/>
            </a:xfrm>
            <a:prstGeom prst="rect">
              <a:avLst/>
            </a:prstGeom>
            <a:noFill/>
          </p:spPr>
          <p:txBody>
            <a:bodyPr wrap="square" rtlCol="0">
              <a:spAutoFit/>
            </a:bodyPr>
            <a:lstStyle/>
            <a:p>
              <a:r>
                <a:rPr lang="en-US" sz="1050" dirty="0"/>
                <a:t>Text</a:t>
              </a:r>
            </a:p>
            <a:p>
              <a:r>
                <a:rPr lang="en-US" sz="1050" dirty="0"/>
                <a:t>Text</a:t>
              </a:r>
            </a:p>
            <a:p>
              <a:r>
                <a:rPr lang="en-US" sz="1050" dirty="0"/>
                <a:t>Number</a:t>
              </a:r>
            </a:p>
            <a:p>
              <a:r>
                <a:rPr lang="en-US" sz="1050" dirty="0"/>
                <a:t>Number </a:t>
              </a:r>
            </a:p>
            <a:p>
              <a:r>
                <a:rPr lang="en-US" sz="1050" dirty="0"/>
                <a:t>Number</a:t>
              </a:r>
            </a:p>
            <a:p>
              <a:r>
                <a:rPr lang="en-US" sz="1050" dirty="0"/>
                <a:t>Number</a:t>
              </a:r>
            </a:p>
            <a:p>
              <a:r>
                <a:rPr lang="en-US" sz="1050" dirty="0"/>
                <a:t>Number </a:t>
              </a:r>
            </a:p>
            <a:p>
              <a:r>
                <a:rPr lang="en-US" sz="1050" dirty="0"/>
                <a:t>Text</a:t>
              </a:r>
            </a:p>
            <a:p>
              <a:r>
                <a:rPr lang="en-US" sz="1050" dirty="0"/>
                <a:t>Number</a:t>
              </a:r>
            </a:p>
            <a:p>
              <a:r>
                <a:rPr lang="en-US" sz="1050" dirty="0"/>
                <a:t>Number </a:t>
              </a:r>
            </a:p>
            <a:p>
              <a:r>
                <a:rPr lang="en-US" sz="1050" dirty="0"/>
                <a:t>Number</a:t>
              </a:r>
            </a:p>
          </p:txBody>
        </p:sp>
        <p:cxnSp>
          <p:nvCxnSpPr>
            <p:cNvPr id="22" name="Straight Connector 21">
              <a:extLst>
                <a:ext uri="{FF2B5EF4-FFF2-40B4-BE49-F238E27FC236}">
                  <a16:creationId xmlns:a16="http://schemas.microsoft.com/office/drawing/2014/main" id="{17749BE1-EFF3-4FD9-B68F-7821B901F0EF}"/>
                </a:ext>
              </a:extLst>
            </p:cNvPr>
            <p:cNvCxnSpPr/>
            <p:nvPr/>
          </p:nvCxnSpPr>
          <p:spPr>
            <a:xfrm>
              <a:off x="906843" y="3355319"/>
              <a:ext cx="7232073"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3220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61" name="Rectangle 60">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994" y="0"/>
            <a:ext cx="3477006" cy="5143500"/>
          </a:xfrm>
          <a:prstGeom prst="rect">
            <a:avLst/>
          </a:prstGeom>
          <a:solidFill>
            <a:srgbClr val="464559"/>
          </a:solidFill>
          <a:ln>
            <a:solidFill>
              <a:srgbClr val="4645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54;p13">
            <a:extLst>
              <a:ext uri="{FF2B5EF4-FFF2-40B4-BE49-F238E27FC236}">
                <a16:creationId xmlns:a16="http://schemas.microsoft.com/office/drawing/2014/main" id="{D0AE5B84-3952-41DB-B293-D32411D548A4}"/>
              </a:ext>
            </a:extLst>
          </p:cNvPr>
          <p:cNvSpPr txBox="1">
            <a:spLocks noGrp="1"/>
          </p:cNvSpPr>
          <p:nvPr>
            <p:ph type="body" idx="1"/>
          </p:nvPr>
        </p:nvSpPr>
        <p:spPr>
          <a:xfrm>
            <a:off x="6129909" y="1814829"/>
            <a:ext cx="2551176" cy="2518569"/>
          </a:xfrm>
          <a:prstGeom prst="rect">
            <a:avLst/>
          </a:prstGeom>
        </p:spPr>
        <p:txBody>
          <a:bodyPr spcFirstLastPara="1" vert="horz" lIns="91440" tIns="45720" rIns="91440" bIns="45720" rtlCol="0" anchorCtr="0">
            <a:normAutofit/>
          </a:bodyPr>
          <a:lstStyle/>
          <a:p>
            <a:pPr marL="0" indent="0" defTabSz="914400">
              <a:spcAft>
                <a:spcPts val="1600"/>
              </a:spcAft>
              <a:buFont typeface="Arial" pitchFamily="34" charset="0"/>
              <a:buChar char=" "/>
            </a:pPr>
            <a:r>
              <a:rPr lang="en-US">
                <a:solidFill>
                  <a:srgbClr val="FFFFFF"/>
                </a:solidFill>
                <a:sym typeface="Open Sans"/>
              </a:rPr>
              <a:t>The following plots show the prices of EV car in Germany and UK</a:t>
            </a:r>
          </a:p>
          <a:p>
            <a:pPr marL="0" indent="0" defTabSz="914400">
              <a:spcAft>
                <a:spcPts val="1600"/>
              </a:spcAft>
              <a:buFont typeface="Arial" pitchFamily="34" charset="0"/>
              <a:buChar char=" "/>
            </a:pPr>
            <a:r>
              <a:rPr lang="en-US">
                <a:solidFill>
                  <a:srgbClr val="FFFFFF"/>
                </a:solidFill>
                <a:sym typeface="Open Sans"/>
              </a:rPr>
              <a:t>We made comparison between the prices in the two countries, and it is quite clear the are similar in quantities and they follow the same pattern</a:t>
            </a:r>
          </a:p>
          <a:p>
            <a:pPr marL="0" indent="0" defTabSz="914400">
              <a:spcAft>
                <a:spcPts val="1600"/>
              </a:spcAft>
              <a:buFont typeface="Arial" pitchFamily="34" charset="0"/>
              <a:buChar char=" "/>
            </a:pPr>
            <a:endParaRPr lang="en-US">
              <a:solidFill>
                <a:srgbClr val="FFFFFF"/>
              </a:solidFill>
              <a:sym typeface="Open Sans"/>
            </a:endParaRPr>
          </a:p>
        </p:txBody>
      </p:sp>
      <p:pic>
        <p:nvPicPr>
          <p:cNvPr id="6" name="Picture 5" descr="Chart, box and whisker chart&#10;&#10;Description automatically generated">
            <a:extLst>
              <a:ext uri="{FF2B5EF4-FFF2-40B4-BE49-F238E27FC236}">
                <a16:creationId xmlns:a16="http://schemas.microsoft.com/office/drawing/2014/main" id="{9BCD5B42-6AF0-4441-8F0B-9F44DDC56ACA}"/>
              </a:ext>
            </a:extLst>
          </p:cNvPr>
          <p:cNvPicPr>
            <a:picLocks noChangeAspect="1"/>
          </p:cNvPicPr>
          <p:nvPr/>
        </p:nvPicPr>
        <p:blipFill>
          <a:blip r:embed="rId3"/>
          <a:stretch>
            <a:fillRect/>
          </a:stretch>
        </p:blipFill>
        <p:spPr>
          <a:xfrm>
            <a:off x="551663" y="1127612"/>
            <a:ext cx="4632733" cy="2696243"/>
          </a:xfrm>
          <a:prstGeom prst="rect">
            <a:avLst/>
          </a:prstGeom>
        </p:spPr>
      </p:pic>
      <p:sp>
        <p:nvSpPr>
          <p:cNvPr id="11" name="Google Shape;56;p13">
            <a:extLst>
              <a:ext uri="{FF2B5EF4-FFF2-40B4-BE49-F238E27FC236}">
                <a16:creationId xmlns:a16="http://schemas.microsoft.com/office/drawing/2014/main" id="{63F6E188-E817-4112-8CE2-F33F1B335F20}"/>
              </a:ext>
            </a:extLst>
          </p:cNvPr>
          <p:cNvSpPr txBox="1">
            <a:spLocks/>
          </p:cNvSpPr>
          <p:nvPr/>
        </p:nvSpPr>
        <p:spPr>
          <a:xfrm>
            <a:off x="0" y="0"/>
            <a:ext cx="9144000" cy="795600"/>
          </a:xfrm>
          <a:prstGeom prst="rect">
            <a:avLst/>
          </a:prstGeom>
          <a:solidFill>
            <a:srgbClr val="073763"/>
          </a:solidFill>
        </p:spPr>
        <p:txBody>
          <a:bodyPr spcFirstLastPara="1" vert="horz" wrap="square" lIns="91425" tIns="91425" rIns="91425" bIns="91425" rtlCol="0" anchor="ctr" anchorCtr="0">
            <a:noAutofit/>
          </a:bodyPr>
          <a:lstStyle>
            <a:lvl1pPr lvl="0" algn="l" defTabSz="685800" rtl="0" eaLnBrk="1" latinLnBrk="0" hangingPunct="1">
              <a:lnSpc>
                <a:spcPct val="85000"/>
              </a:lnSpc>
              <a:spcBef>
                <a:spcPts val="0"/>
              </a:spcBef>
              <a:spcAft>
                <a:spcPts val="0"/>
              </a:spcAft>
              <a:buSzPts val="2800"/>
              <a:buNone/>
              <a:defRPr sz="4050" kern="1200" spc="-90" baseline="0">
                <a:solidFill>
                  <a:schemeClr val="accent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solidFill>
                  <a:srgbClr val="FFFFFF"/>
                </a:solidFill>
                <a:latin typeface="Open Sans"/>
                <a:ea typeface="Open Sans"/>
                <a:cs typeface="Open Sans"/>
                <a:sym typeface="Open Sans"/>
              </a:rPr>
              <a:t>Exploratory Data Analysis : Electric Vehicles in Germany and UK </a:t>
            </a:r>
            <a:endParaRPr lang="en-US" sz="2400" dirty="0">
              <a:solidFill>
                <a:srgbClr val="FFFFFF"/>
              </a:solidFill>
              <a:latin typeface="Open Sans"/>
              <a:ea typeface="Open Sans"/>
              <a:cs typeface="Open Sans"/>
              <a:sym typeface="Open Sans"/>
            </a:endParaRPr>
          </a:p>
        </p:txBody>
      </p:sp>
    </p:spTree>
    <p:extLst>
      <p:ext uri="{BB962C8B-B14F-4D97-AF65-F5344CB8AC3E}">
        <p14:creationId xmlns:p14="http://schemas.microsoft.com/office/powerpoint/2010/main" val="2773466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61" name="Rectangle 60">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994" y="0"/>
            <a:ext cx="3477006" cy="5143500"/>
          </a:xfrm>
          <a:prstGeom prst="rect">
            <a:avLst/>
          </a:prstGeom>
          <a:solidFill>
            <a:srgbClr val="464559"/>
          </a:solidFill>
          <a:ln>
            <a:solidFill>
              <a:srgbClr val="4645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chart&#10;&#10;Description automatically generated">
            <a:extLst>
              <a:ext uri="{FF2B5EF4-FFF2-40B4-BE49-F238E27FC236}">
                <a16:creationId xmlns:a16="http://schemas.microsoft.com/office/drawing/2014/main" id="{293CA4FF-FD08-4B42-B746-E3CD472C80B0}"/>
              </a:ext>
            </a:extLst>
          </p:cNvPr>
          <p:cNvPicPr>
            <a:picLocks noChangeAspect="1"/>
          </p:cNvPicPr>
          <p:nvPr/>
        </p:nvPicPr>
        <p:blipFill>
          <a:blip r:embed="rId3"/>
          <a:stretch>
            <a:fillRect/>
          </a:stretch>
        </p:blipFill>
        <p:spPr>
          <a:xfrm>
            <a:off x="475499" y="1127612"/>
            <a:ext cx="4708897" cy="2895971"/>
          </a:xfrm>
          <a:prstGeom prst="rect">
            <a:avLst/>
          </a:prstGeom>
        </p:spPr>
      </p:pic>
      <p:sp>
        <p:nvSpPr>
          <p:cNvPr id="8" name="Google Shape;54;p13">
            <a:extLst>
              <a:ext uri="{FF2B5EF4-FFF2-40B4-BE49-F238E27FC236}">
                <a16:creationId xmlns:a16="http://schemas.microsoft.com/office/drawing/2014/main" id="{D0AE5B84-3952-41DB-B293-D32411D548A4}"/>
              </a:ext>
            </a:extLst>
          </p:cNvPr>
          <p:cNvSpPr txBox="1">
            <a:spLocks noGrp="1"/>
          </p:cNvSpPr>
          <p:nvPr>
            <p:ph type="body" idx="1"/>
          </p:nvPr>
        </p:nvSpPr>
        <p:spPr>
          <a:xfrm>
            <a:off x="6129909" y="1814829"/>
            <a:ext cx="2551176" cy="2518569"/>
          </a:xfrm>
          <a:prstGeom prst="rect">
            <a:avLst/>
          </a:prstGeom>
        </p:spPr>
        <p:txBody>
          <a:bodyPr spcFirstLastPara="1" vert="horz" lIns="91440" tIns="45720" rIns="91440" bIns="45720" rtlCol="0" anchorCtr="0">
            <a:normAutofit/>
          </a:bodyPr>
          <a:lstStyle/>
          <a:p>
            <a:pPr marL="0" indent="0" defTabSz="914400">
              <a:spcAft>
                <a:spcPts val="1600"/>
              </a:spcAft>
              <a:buFont typeface="Arial" pitchFamily="34" charset="0"/>
              <a:buChar char=" "/>
            </a:pPr>
            <a:r>
              <a:rPr lang="en-US">
                <a:solidFill>
                  <a:srgbClr val="FFFFFF"/>
                </a:solidFill>
                <a:sym typeface="Open Sans"/>
              </a:rPr>
              <a:t>The following plots show the prices of EV car in Germany and UK</a:t>
            </a:r>
          </a:p>
          <a:p>
            <a:pPr marL="0" indent="0" defTabSz="914400">
              <a:spcAft>
                <a:spcPts val="1600"/>
              </a:spcAft>
              <a:buFont typeface="Arial" pitchFamily="34" charset="0"/>
              <a:buChar char=" "/>
            </a:pPr>
            <a:r>
              <a:rPr lang="en-US">
                <a:solidFill>
                  <a:srgbClr val="FFFFFF"/>
                </a:solidFill>
                <a:sym typeface="Open Sans"/>
              </a:rPr>
              <a:t>We made comparison between the prices in the two countries, and it is quite clear the are similar in quantities and they follow the same pattern</a:t>
            </a:r>
          </a:p>
          <a:p>
            <a:pPr marL="0" indent="0" defTabSz="914400">
              <a:spcAft>
                <a:spcPts val="1600"/>
              </a:spcAft>
              <a:buFont typeface="Arial" pitchFamily="34" charset="0"/>
              <a:buChar char=" "/>
            </a:pPr>
            <a:endParaRPr lang="en-US">
              <a:solidFill>
                <a:srgbClr val="FFFFFF"/>
              </a:solidFill>
              <a:sym typeface="Open Sans"/>
            </a:endParaRPr>
          </a:p>
        </p:txBody>
      </p:sp>
      <p:sp>
        <p:nvSpPr>
          <p:cNvPr id="7" name="Google Shape;56;p13">
            <a:extLst>
              <a:ext uri="{FF2B5EF4-FFF2-40B4-BE49-F238E27FC236}">
                <a16:creationId xmlns:a16="http://schemas.microsoft.com/office/drawing/2014/main" id="{995BE90F-BC91-43EC-B473-E6E0817C54F3}"/>
              </a:ext>
            </a:extLst>
          </p:cNvPr>
          <p:cNvSpPr txBox="1">
            <a:spLocks/>
          </p:cNvSpPr>
          <p:nvPr/>
        </p:nvSpPr>
        <p:spPr>
          <a:xfrm>
            <a:off x="0" y="0"/>
            <a:ext cx="9144000" cy="795600"/>
          </a:xfrm>
          <a:prstGeom prst="rect">
            <a:avLst/>
          </a:prstGeom>
          <a:solidFill>
            <a:srgbClr val="073763"/>
          </a:solidFill>
        </p:spPr>
        <p:txBody>
          <a:bodyPr spcFirstLastPara="1" vert="horz" wrap="square" lIns="91425" tIns="91425" rIns="91425" bIns="91425" rtlCol="0" anchor="ctr" anchorCtr="0">
            <a:noAutofit/>
          </a:bodyPr>
          <a:lstStyle>
            <a:lvl1pPr lvl="0" algn="l" defTabSz="685800" rtl="0" eaLnBrk="1" latinLnBrk="0" hangingPunct="1">
              <a:lnSpc>
                <a:spcPct val="85000"/>
              </a:lnSpc>
              <a:spcBef>
                <a:spcPts val="0"/>
              </a:spcBef>
              <a:spcAft>
                <a:spcPts val="0"/>
              </a:spcAft>
              <a:buSzPts val="2800"/>
              <a:buNone/>
              <a:defRPr sz="4050" kern="1200" spc="-90" baseline="0">
                <a:solidFill>
                  <a:schemeClr val="accent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solidFill>
                  <a:srgbClr val="FFFFFF"/>
                </a:solidFill>
                <a:latin typeface="Open Sans"/>
                <a:ea typeface="Open Sans"/>
                <a:cs typeface="Open Sans"/>
                <a:sym typeface="Open Sans"/>
              </a:rPr>
              <a:t>Exploratory Data Analysis : Electric Vehicles in Germany and UK </a:t>
            </a:r>
            <a:endParaRPr lang="en-US" sz="2400" dirty="0">
              <a:solidFill>
                <a:srgbClr val="FFFFFF"/>
              </a:solidFill>
              <a:latin typeface="Open Sans"/>
              <a:ea typeface="Open Sans"/>
              <a:cs typeface="Open Sans"/>
              <a:sym typeface="Open Sans"/>
            </a:endParaRPr>
          </a:p>
        </p:txBody>
      </p:sp>
    </p:spTree>
    <p:extLst>
      <p:ext uri="{BB962C8B-B14F-4D97-AF65-F5344CB8AC3E}">
        <p14:creationId xmlns:p14="http://schemas.microsoft.com/office/powerpoint/2010/main" val="2505276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74" name="Rectangle 69">
            <a:extLst>
              <a:ext uri="{FF2B5EF4-FFF2-40B4-BE49-F238E27FC236}">
                <a16:creationId xmlns:a16="http://schemas.microsoft.com/office/drawing/2014/main" id="{888FA52F-675E-4661-BA16-455C93943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Google Shape;56;p13"/>
          <p:cNvSpPr txBox="1">
            <a:spLocks noGrp="1"/>
          </p:cNvSpPr>
          <p:nvPr>
            <p:ph type="title"/>
          </p:nvPr>
        </p:nvSpPr>
        <p:spPr>
          <a:xfrm>
            <a:off x="1021842" y="672513"/>
            <a:ext cx="2234439" cy="37347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3000" spc="-120" dirty="0">
                <a:sym typeface="Open Sans"/>
              </a:rPr>
              <a:t>Family </a:t>
            </a:r>
            <a:br>
              <a:rPr lang="en-US" sz="3000" spc="-120" dirty="0">
                <a:sym typeface="Open Sans"/>
              </a:rPr>
            </a:br>
            <a:r>
              <a:rPr lang="en-US" sz="3000" spc="-120" dirty="0">
                <a:sym typeface="Open Sans"/>
              </a:rPr>
              <a:t>Cars!</a:t>
            </a:r>
          </a:p>
        </p:txBody>
      </p:sp>
      <p:cxnSp>
        <p:nvCxnSpPr>
          <p:cNvPr id="75" name="Straight Connector 71">
            <a:extLst>
              <a:ext uri="{FF2B5EF4-FFF2-40B4-BE49-F238E27FC236}">
                <a16:creationId xmlns:a16="http://schemas.microsoft.com/office/drawing/2014/main" id="{07BC4E14-913C-46C0-ABF7-BDDAEC08A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7580" y="1553337"/>
            <a:ext cx="0" cy="2036826"/>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Google Shape;54;p13">
            <a:extLst>
              <a:ext uri="{FF2B5EF4-FFF2-40B4-BE49-F238E27FC236}">
                <a16:creationId xmlns:a16="http://schemas.microsoft.com/office/drawing/2014/main" id="{3F2EB170-F34B-4D14-9EFF-88E504BAE2C0}"/>
              </a:ext>
            </a:extLst>
          </p:cNvPr>
          <p:cNvSpPr txBox="1">
            <a:spLocks/>
          </p:cNvSpPr>
          <p:nvPr/>
        </p:nvSpPr>
        <p:spPr>
          <a:xfrm>
            <a:off x="3738879" y="899285"/>
            <a:ext cx="4113530" cy="3571701"/>
          </a:xfrm>
          <a:prstGeom prst="rect">
            <a:avLst/>
          </a:prstGeom>
        </p:spPr>
        <p:txBody>
          <a:bodyPr spcFirstLastPara="1" vert="horz" lIns="91440" tIns="45720" rIns="91440" bIns="45720" rtlCol="0" anchor="ctr" anchorCtr="0">
            <a:normAutofit/>
          </a:bodyPr>
          <a:lstStyle>
            <a:lvl1pPr marL="457200" lvl="0" indent="-317500" algn="l" defTabSz="685800" rtl="0" eaLnBrk="1" latinLnBrk="0" hangingPunct="1">
              <a:lnSpc>
                <a:spcPct val="85000"/>
              </a:lnSpc>
              <a:spcBef>
                <a:spcPts val="0"/>
              </a:spcBef>
              <a:spcAft>
                <a:spcPts val="0"/>
              </a:spcAft>
              <a:buSzPts val="1400"/>
              <a:buFont typeface="Arial" pitchFamily="34" charset="0"/>
              <a:buChar char="●"/>
              <a:defRPr sz="140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85000"/>
              </a:lnSpc>
              <a:spcBef>
                <a:spcPts val="1600"/>
              </a:spcBef>
              <a:spcAft>
                <a:spcPts val="0"/>
              </a:spcAft>
              <a:buSzPts val="1200"/>
              <a:buFont typeface="Arial" pitchFamily="34" charset="0"/>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85000"/>
              </a:lnSpc>
              <a:spcBef>
                <a:spcPts val="1600"/>
              </a:spcBef>
              <a:spcAft>
                <a:spcPts val="0"/>
              </a:spcAft>
              <a:buSzPts val="1200"/>
              <a:buFont typeface="Arial" pitchFamily="34" charset="0"/>
              <a:buChar char="■"/>
              <a:defRPr sz="1200" i="1"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85000"/>
              </a:lnSpc>
              <a:spcBef>
                <a:spcPts val="1600"/>
              </a:spcBef>
              <a:spcAft>
                <a:spcPts val="0"/>
              </a:spcAft>
              <a:buSzPts val="1200"/>
              <a:buFont typeface="Arial" pitchFamily="34" charset="0"/>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85000"/>
              </a:lnSpc>
              <a:spcBef>
                <a:spcPts val="1600"/>
              </a:spcBef>
              <a:spcAft>
                <a:spcPts val="0"/>
              </a:spcAft>
              <a:buSzPts val="1200"/>
              <a:buFont typeface="Arial" pitchFamily="34" charset="0"/>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85000"/>
              </a:lnSpc>
              <a:spcBef>
                <a:spcPts val="1600"/>
              </a:spcBef>
              <a:spcAft>
                <a:spcPts val="0"/>
              </a:spcAft>
              <a:buSzPts val="1200"/>
              <a:buFont typeface="Arial" pitchFamily="34" charset="0"/>
              <a:buChar char="■"/>
              <a:defRPr sz="1200" kern="1200">
                <a:solidFill>
                  <a:schemeClr val="tx1">
                    <a:lumMod val="85000"/>
                    <a:lumOff val="15000"/>
                  </a:schemeClr>
                </a:solidFill>
                <a:latin typeface="+mn-lt"/>
                <a:ea typeface="+mn-ea"/>
                <a:cs typeface="+mn-cs"/>
              </a:defRPr>
            </a:lvl6pPr>
            <a:lvl7pPr marL="3200400" lvl="6" indent="-304800" algn="l" defTabSz="685800" rtl="0" eaLnBrk="1" latinLnBrk="0" hangingPunct="1">
              <a:lnSpc>
                <a:spcPct val="85000"/>
              </a:lnSpc>
              <a:spcBef>
                <a:spcPts val="1600"/>
              </a:spcBef>
              <a:spcAft>
                <a:spcPts val="0"/>
              </a:spcAft>
              <a:buSzPts val="1200"/>
              <a:buFont typeface="Arial" pitchFamily="34" charset="0"/>
              <a:buChar char="●"/>
              <a:defRPr sz="1200" kern="1200">
                <a:solidFill>
                  <a:schemeClr val="tx1">
                    <a:lumMod val="85000"/>
                    <a:lumOff val="15000"/>
                  </a:schemeClr>
                </a:solidFill>
                <a:latin typeface="+mn-lt"/>
                <a:ea typeface="+mn-ea"/>
                <a:cs typeface="+mn-cs"/>
              </a:defRPr>
            </a:lvl7pPr>
            <a:lvl8pPr marL="3657600" lvl="7" indent="-304800" algn="l" defTabSz="685800" rtl="0" eaLnBrk="1" latinLnBrk="0" hangingPunct="1">
              <a:lnSpc>
                <a:spcPct val="85000"/>
              </a:lnSpc>
              <a:spcBef>
                <a:spcPts val="1600"/>
              </a:spcBef>
              <a:spcAft>
                <a:spcPts val="0"/>
              </a:spcAft>
              <a:buSzPts val="1200"/>
              <a:buFont typeface="Arial" pitchFamily="34" charset="0"/>
              <a:buChar char="○"/>
              <a:defRPr sz="1200" kern="1200">
                <a:solidFill>
                  <a:schemeClr val="tx1">
                    <a:lumMod val="85000"/>
                    <a:lumOff val="15000"/>
                  </a:schemeClr>
                </a:solidFill>
                <a:latin typeface="+mn-lt"/>
                <a:ea typeface="+mn-ea"/>
                <a:cs typeface="+mn-cs"/>
              </a:defRPr>
            </a:lvl8pPr>
            <a:lvl9pPr marL="4114800" lvl="8" indent="-304800" algn="l" defTabSz="685800" rtl="0" eaLnBrk="1" latinLnBrk="0" hangingPunct="1">
              <a:lnSpc>
                <a:spcPct val="85000"/>
              </a:lnSpc>
              <a:spcBef>
                <a:spcPts val="1600"/>
              </a:spcBef>
              <a:spcAft>
                <a:spcPts val="1600"/>
              </a:spcAft>
              <a:buSzPts val="1200"/>
              <a:buFont typeface="Arial" pitchFamily="34" charset="0"/>
              <a:buChar char="■"/>
              <a:defRPr sz="1200" kern="1200">
                <a:solidFill>
                  <a:schemeClr val="tx1">
                    <a:lumMod val="85000"/>
                    <a:lumOff val="15000"/>
                  </a:schemeClr>
                </a:solidFill>
                <a:latin typeface="+mn-lt"/>
                <a:ea typeface="+mn-ea"/>
                <a:cs typeface="+mn-cs"/>
              </a:defRPr>
            </a:lvl9pPr>
          </a:lstStyle>
          <a:p>
            <a:pPr marL="0" indent="0" defTabSz="914400">
              <a:spcAft>
                <a:spcPts val="1600"/>
              </a:spcAft>
              <a:buFont typeface="Arial" pitchFamily="34" charset="0"/>
              <a:buChar char=" "/>
            </a:pPr>
            <a:r>
              <a:rPr lang="en-US" dirty="0">
                <a:sym typeface="Open Sans"/>
              </a:rPr>
              <a:t>EV market is huge, but here we only interested in some of them; we want to know the options that are provided from car companies to a specific chip of customers</a:t>
            </a:r>
          </a:p>
          <a:p>
            <a:pPr marL="0" indent="0" defTabSz="914400">
              <a:spcAft>
                <a:spcPts val="1600"/>
              </a:spcAft>
              <a:buFont typeface="Arial" pitchFamily="34" charset="0"/>
              <a:buChar char=" "/>
            </a:pPr>
            <a:r>
              <a:rPr lang="en-US" dirty="0">
                <a:sym typeface="Open Sans"/>
              </a:rPr>
              <a:t>Our target customers are families, so we created a new category called “Family Car” that represents the properties that most families look for when buying a car </a:t>
            </a:r>
          </a:p>
          <a:p>
            <a:pPr marL="0" indent="0" defTabSz="914400">
              <a:spcAft>
                <a:spcPts val="1600"/>
              </a:spcAft>
              <a:buFont typeface="Arial" pitchFamily="34" charset="0"/>
              <a:buChar char=" "/>
            </a:pPr>
            <a:r>
              <a:rPr lang="en-US" dirty="0">
                <a:sym typeface="Open Sans"/>
              </a:rPr>
              <a:t>Since there is no noticeable difference between Germany and UK either in options or car prices, we decided to treat them in the same way in our analysis for Family cars</a:t>
            </a:r>
          </a:p>
        </p:txBody>
      </p:sp>
      <p:sp>
        <p:nvSpPr>
          <p:cNvPr id="14" name="Google Shape;56;p13">
            <a:extLst>
              <a:ext uri="{FF2B5EF4-FFF2-40B4-BE49-F238E27FC236}">
                <a16:creationId xmlns:a16="http://schemas.microsoft.com/office/drawing/2014/main" id="{04647134-85BE-42CB-A9A3-07F920DCB484}"/>
              </a:ext>
            </a:extLst>
          </p:cNvPr>
          <p:cNvSpPr txBox="1">
            <a:spLocks/>
          </p:cNvSpPr>
          <p:nvPr/>
        </p:nvSpPr>
        <p:spPr>
          <a:xfrm>
            <a:off x="0" y="0"/>
            <a:ext cx="9144000" cy="795600"/>
          </a:xfrm>
          <a:prstGeom prst="rect">
            <a:avLst/>
          </a:prstGeom>
          <a:solidFill>
            <a:srgbClr val="073763"/>
          </a:solidFill>
        </p:spPr>
        <p:txBody>
          <a:bodyPr spcFirstLastPara="1" vert="horz" wrap="square" lIns="91425" tIns="91425" rIns="91425" bIns="91425" rtlCol="0" anchor="ctr" anchorCtr="0">
            <a:noAutofit/>
          </a:bodyPr>
          <a:lstStyle>
            <a:lvl1pPr lvl="0" algn="l" defTabSz="685800" rtl="0" eaLnBrk="1" latinLnBrk="0" hangingPunct="1">
              <a:lnSpc>
                <a:spcPct val="85000"/>
              </a:lnSpc>
              <a:spcBef>
                <a:spcPts val="0"/>
              </a:spcBef>
              <a:spcAft>
                <a:spcPts val="0"/>
              </a:spcAft>
              <a:buSzPts val="2800"/>
              <a:buNone/>
              <a:defRPr sz="4050" kern="1200" spc="-90" baseline="0">
                <a:solidFill>
                  <a:schemeClr val="accent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solidFill>
                  <a:srgbClr val="FFFFFF"/>
                </a:solidFill>
                <a:latin typeface="Open Sans"/>
                <a:ea typeface="Open Sans"/>
                <a:cs typeface="Open Sans"/>
                <a:sym typeface="Open Sans"/>
              </a:rPr>
              <a:t>Exploratory Data Analysis : Electric Vehicles in Germany and UK </a:t>
            </a:r>
            <a:endParaRPr lang="en-US" sz="2400" dirty="0">
              <a:solidFill>
                <a:srgbClr val="FFFFFF"/>
              </a:solidFill>
              <a:latin typeface="Open Sans"/>
              <a:ea typeface="Open Sans"/>
              <a:cs typeface="Open Sans"/>
              <a:sym typeface="Open Sans"/>
            </a:endParaRPr>
          </a:p>
        </p:txBody>
      </p:sp>
    </p:spTree>
    <p:extLst>
      <p:ext uri="{BB962C8B-B14F-4D97-AF65-F5344CB8AC3E}">
        <p14:creationId xmlns:p14="http://schemas.microsoft.com/office/powerpoint/2010/main" val="1543436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74" name="Rectangle 69">
            <a:extLst>
              <a:ext uri="{FF2B5EF4-FFF2-40B4-BE49-F238E27FC236}">
                <a16:creationId xmlns:a16="http://schemas.microsoft.com/office/drawing/2014/main" id="{888FA52F-675E-4661-BA16-455C93943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Google Shape;56;p13"/>
          <p:cNvSpPr txBox="1">
            <a:spLocks noGrp="1"/>
          </p:cNvSpPr>
          <p:nvPr>
            <p:ph type="title"/>
          </p:nvPr>
        </p:nvSpPr>
        <p:spPr>
          <a:xfrm>
            <a:off x="1021842" y="672513"/>
            <a:ext cx="2234439" cy="37347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3000" spc="-120" dirty="0">
                <a:sym typeface="Open Sans"/>
              </a:rPr>
              <a:t>Family </a:t>
            </a:r>
            <a:br>
              <a:rPr lang="en-US" sz="3000" spc="-120" dirty="0">
                <a:sym typeface="Open Sans"/>
              </a:rPr>
            </a:br>
            <a:r>
              <a:rPr lang="en-US" sz="3000" spc="-120" dirty="0">
                <a:sym typeface="Open Sans"/>
              </a:rPr>
              <a:t>Cars!</a:t>
            </a:r>
          </a:p>
        </p:txBody>
      </p:sp>
      <p:cxnSp>
        <p:nvCxnSpPr>
          <p:cNvPr id="75" name="Straight Connector 71">
            <a:extLst>
              <a:ext uri="{FF2B5EF4-FFF2-40B4-BE49-F238E27FC236}">
                <a16:creationId xmlns:a16="http://schemas.microsoft.com/office/drawing/2014/main" id="{07BC4E14-913C-46C0-ABF7-BDDAEC08A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7580" y="1553337"/>
            <a:ext cx="0" cy="2036826"/>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Google Shape;54;p13">
            <a:extLst>
              <a:ext uri="{FF2B5EF4-FFF2-40B4-BE49-F238E27FC236}">
                <a16:creationId xmlns:a16="http://schemas.microsoft.com/office/drawing/2014/main" id="{3F2EB170-F34B-4D14-9EFF-88E504BAE2C0}"/>
              </a:ext>
            </a:extLst>
          </p:cNvPr>
          <p:cNvSpPr txBox="1">
            <a:spLocks/>
          </p:cNvSpPr>
          <p:nvPr/>
        </p:nvSpPr>
        <p:spPr>
          <a:xfrm>
            <a:off x="3738879" y="899285"/>
            <a:ext cx="4113530" cy="3571701"/>
          </a:xfrm>
          <a:prstGeom prst="rect">
            <a:avLst/>
          </a:prstGeom>
        </p:spPr>
        <p:txBody>
          <a:bodyPr spcFirstLastPara="1" vert="horz" lIns="91440" tIns="45720" rIns="91440" bIns="45720" rtlCol="0" anchor="ctr" anchorCtr="0">
            <a:normAutofit/>
          </a:bodyPr>
          <a:lstStyle>
            <a:lvl1pPr marL="457200" lvl="0" indent="-317500" algn="l" defTabSz="685800" rtl="0" eaLnBrk="1" latinLnBrk="0" hangingPunct="1">
              <a:lnSpc>
                <a:spcPct val="85000"/>
              </a:lnSpc>
              <a:spcBef>
                <a:spcPts val="0"/>
              </a:spcBef>
              <a:spcAft>
                <a:spcPts val="0"/>
              </a:spcAft>
              <a:buSzPts val="1400"/>
              <a:buFont typeface="Arial" pitchFamily="34" charset="0"/>
              <a:buChar char="●"/>
              <a:defRPr sz="140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85000"/>
              </a:lnSpc>
              <a:spcBef>
                <a:spcPts val="1600"/>
              </a:spcBef>
              <a:spcAft>
                <a:spcPts val="0"/>
              </a:spcAft>
              <a:buSzPts val="1200"/>
              <a:buFont typeface="Arial" pitchFamily="34" charset="0"/>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85000"/>
              </a:lnSpc>
              <a:spcBef>
                <a:spcPts val="1600"/>
              </a:spcBef>
              <a:spcAft>
                <a:spcPts val="0"/>
              </a:spcAft>
              <a:buSzPts val="1200"/>
              <a:buFont typeface="Arial" pitchFamily="34" charset="0"/>
              <a:buChar char="■"/>
              <a:defRPr sz="1200" i="1"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85000"/>
              </a:lnSpc>
              <a:spcBef>
                <a:spcPts val="1600"/>
              </a:spcBef>
              <a:spcAft>
                <a:spcPts val="0"/>
              </a:spcAft>
              <a:buSzPts val="1200"/>
              <a:buFont typeface="Arial" pitchFamily="34" charset="0"/>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85000"/>
              </a:lnSpc>
              <a:spcBef>
                <a:spcPts val="1600"/>
              </a:spcBef>
              <a:spcAft>
                <a:spcPts val="0"/>
              </a:spcAft>
              <a:buSzPts val="1200"/>
              <a:buFont typeface="Arial" pitchFamily="34" charset="0"/>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85000"/>
              </a:lnSpc>
              <a:spcBef>
                <a:spcPts val="1600"/>
              </a:spcBef>
              <a:spcAft>
                <a:spcPts val="0"/>
              </a:spcAft>
              <a:buSzPts val="1200"/>
              <a:buFont typeface="Arial" pitchFamily="34" charset="0"/>
              <a:buChar char="■"/>
              <a:defRPr sz="1200" kern="1200">
                <a:solidFill>
                  <a:schemeClr val="tx1">
                    <a:lumMod val="85000"/>
                    <a:lumOff val="15000"/>
                  </a:schemeClr>
                </a:solidFill>
                <a:latin typeface="+mn-lt"/>
                <a:ea typeface="+mn-ea"/>
                <a:cs typeface="+mn-cs"/>
              </a:defRPr>
            </a:lvl6pPr>
            <a:lvl7pPr marL="3200400" lvl="6" indent="-304800" algn="l" defTabSz="685800" rtl="0" eaLnBrk="1" latinLnBrk="0" hangingPunct="1">
              <a:lnSpc>
                <a:spcPct val="85000"/>
              </a:lnSpc>
              <a:spcBef>
                <a:spcPts val="1600"/>
              </a:spcBef>
              <a:spcAft>
                <a:spcPts val="0"/>
              </a:spcAft>
              <a:buSzPts val="1200"/>
              <a:buFont typeface="Arial" pitchFamily="34" charset="0"/>
              <a:buChar char="●"/>
              <a:defRPr sz="1200" kern="1200">
                <a:solidFill>
                  <a:schemeClr val="tx1">
                    <a:lumMod val="85000"/>
                    <a:lumOff val="15000"/>
                  </a:schemeClr>
                </a:solidFill>
                <a:latin typeface="+mn-lt"/>
                <a:ea typeface="+mn-ea"/>
                <a:cs typeface="+mn-cs"/>
              </a:defRPr>
            </a:lvl7pPr>
            <a:lvl8pPr marL="3657600" lvl="7" indent="-304800" algn="l" defTabSz="685800" rtl="0" eaLnBrk="1" latinLnBrk="0" hangingPunct="1">
              <a:lnSpc>
                <a:spcPct val="85000"/>
              </a:lnSpc>
              <a:spcBef>
                <a:spcPts val="1600"/>
              </a:spcBef>
              <a:spcAft>
                <a:spcPts val="0"/>
              </a:spcAft>
              <a:buSzPts val="1200"/>
              <a:buFont typeface="Arial" pitchFamily="34" charset="0"/>
              <a:buChar char="○"/>
              <a:defRPr sz="1200" kern="1200">
                <a:solidFill>
                  <a:schemeClr val="tx1">
                    <a:lumMod val="85000"/>
                    <a:lumOff val="15000"/>
                  </a:schemeClr>
                </a:solidFill>
                <a:latin typeface="+mn-lt"/>
                <a:ea typeface="+mn-ea"/>
                <a:cs typeface="+mn-cs"/>
              </a:defRPr>
            </a:lvl8pPr>
            <a:lvl9pPr marL="4114800" lvl="8" indent="-304800" algn="l" defTabSz="685800" rtl="0" eaLnBrk="1" latinLnBrk="0" hangingPunct="1">
              <a:lnSpc>
                <a:spcPct val="85000"/>
              </a:lnSpc>
              <a:spcBef>
                <a:spcPts val="1600"/>
              </a:spcBef>
              <a:spcAft>
                <a:spcPts val="1600"/>
              </a:spcAft>
              <a:buSzPts val="1200"/>
              <a:buFont typeface="Arial" pitchFamily="34" charset="0"/>
              <a:buChar char="■"/>
              <a:defRPr sz="1200" kern="1200">
                <a:solidFill>
                  <a:schemeClr val="tx1">
                    <a:lumMod val="85000"/>
                    <a:lumOff val="15000"/>
                  </a:schemeClr>
                </a:solidFill>
                <a:latin typeface="+mn-lt"/>
                <a:ea typeface="+mn-ea"/>
                <a:cs typeface="+mn-cs"/>
              </a:defRPr>
            </a:lvl9pPr>
          </a:lstStyle>
          <a:p>
            <a:pPr marL="0" indent="0" defTabSz="914400">
              <a:spcAft>
                <a:spcPts val="1600"/>
              </a:spcAft>
              <a:buFont typeface="Arial" pitchFamily="34" charset="0"/>
              <a:buChar char=" "/>
            </a:pPr>
            <a:r>
              <a:rPr lang="en-US" dirty="0">
                <a:sym typeface="Open Sans"/>
              </a:rPr>
              <a:t>Firstly: we define the characteristics of a Family Car based on the available features in the dataset</a:t>
            </a:r>
          </a:p>
          <a:p>
            <a:pPr marL="0" indent="0" defTabSz="914400">
              <a:spcAft>
                <a:spcPts val="1600"/>
              </a:spcAft>
              <a:buFont typeface="Arial" pitchFamily="34" charset="0"/>
              <a:buChar char=" "/>
            </a:pPr>
            <a:r>
              <a:rPr lang="en-US" dirty="0">
                <a:sym typeface="Open Sans"/>
              </a:rPr>
              <a:t>Secondly: we see the portion of Family Car against the others</a:t>
            </a:r>
          </a:p>
        </p:txBody>
      </p:sp>
      <p:sp>
        <p:nvSpPr>
          <p:cNvPr id="14" name="Google Shape;56;p13">
            <a:extLst>
              <a:ext uri="{FF2B5EF4-FFF2-40B4-BE49-F238E27FC236}">
                <a16:creationId xmlns:a16="http://schemas.microsoft.com/office/drawing/2014/main" id="{04647134-85BE-42CB-A9A3-07F920DCB484}"/>
              </a:ext>
            </a:extLst>
          </p:cNvPr>
          <p:cNvSpPr txBox="1">
            <a:spLocks/>
          </p:cNvSpPr>
          <p:nvPr/>
        </p:nvSpPr>
        <p:spPr>
          <a:xfrm>
            <a:off x="0" y="0"/>
            <a:ext cx="9144000" cy="795600"/>
          </a:xfrm>
          <a:prstGeom prst="rect">
            <a:avLst/>
          </a:prstGeom>
          <a:solidFill>
            <a:srgbClr val="073763"/>
          </a:solidFill>
        </p:spPr>
        <p:txBody>
          <a:bodyPr spcFirstLastPara="1" vert="horz" wrap="square" lIns="91425" tIns="91425" rIns="91425" bIns="91425" rtlCol="0" anchor="ctr" anchorCtr="0">
            <a:noAutofit/>
          </a:bodyPr>
          <a:lstStyle>
            <a:lvl1pPr lvl="0" algn="l" defTabSz="685800" rtl="0" eaLnBrk="1" latinLnBrk="0" hangingPunct="1">
              <a:lnSpc>
                <a:spcPct val="85000"/>
              </a:lnSpc>
              <a:spcBef>
                <a:spcPts val="0"/>
              </a:spcBef>
              <a:spcAft>
                <a:spcPts val="0"/>
              </a:spcAft>
              <a:buSzPts val="2800"/>
              <a:buNone/>
              <a:defRPr sz="4050" kern="1200" spc="-90" baseline="0">
                <a:solidFill>
                  <a:schemeClr val="accent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solidFill>
                  <a:srgbClr val="FFFFFF"/>
                </a:solidFill>
                <a:latin typeface="Open Sans"/>
                <a:ea typeface="Open Sans"/>
                <a:cs typeface="Open Sans"/>
                <a:sym typeface="Open Sans"/>
              </a:rPr>
              <a:t>Exploratory Data Analysis : Electric Vehicles in Germany and UK </a:t>
            </a:r>
            <a:endParaRPr lang="en-US" sz="2400" dirty="0">
              <a:solidFill>
                <a:srgbClr val="FFFFFF"/>
              </a:solidFill>
              <a:latin typeface="Open Sans"/>
              <a:ea typeface="Open Sans"/>
              <a:cs typeface="Open Sans"/>
              <a:sym typeface="Open Sans"/>
            </a:endParaRPr>
          </a:p>
        </p:txBody>
      </p:sp>
    </p:spTree>
    <p:extLst>
      <p:ext uri="{BB962C8B-B14F-4D97-AF65-F5344CB8AC3E}">
        <p14:creationId xmlns:p14="http://schemas.microsoft.com/office/powerpoint/2010/main" val="397723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74" name="Rectangle 69">
            <a:extLst>
              <a:ext uri="{FF2B5EF4-FFF2-40B4-BE49-F238E27FC236}">
                <a16:creationId xmlns:a16="http://schemas.microsoft.com/office/drawing/2014/main" id="{888FA52F-675E-4661-BA16-455C93943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Google Shape;56;p13"/>
          <p:cNvSpPr txBox="1">
            <a:spLocks noGrp="1"/>
          </p:cNvSpPr>
          <p:nvPr>
            <p:ph type="title"/>
          </p:nvPr>
        </p:nvSpPr>
        <p:spPr>
          <a:xfrm>
            <a:off x="1021842" y="672513"/>
            <a:ext cx="2234439" cy="3734796"/>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3000" spc="-120" dirty="0">
                <a:sym typeface="Open Sans"/>
              </a:rPr>
              <a:t>Family </a:t>
            </a:r>
            <a:br>
              <a:rPr lang="en-US" sz="3000" spc="-120" dirty="0">
                <a:sym typeface="Open Sans"/>
              </a:rPr>
            </a:br>
            <a:r>
              <a:rPr lang="en-US" sz="3000" spc="-120" dirty="0">
                <a:sym typeface="Open Sans"/>
              </a:rPr>
              <a:t>Cars!</a:t>
            </a:r>
          </a:p>
        </p:txBody>
      </p:sp>
      <p:cxnSp>
        <p:nvCxnSpPr>
          <p:cNvPr id="75" name="Straight Connector 71">
            <a:extLst>
              <a:ext uri="{FF2B5EF4-FFF2-40B4-BE49-F238E27FC236}">
                <a16:creationId xmlns:a16="http://schemas.microsoft.com/office/drawing/2014/main" id="{07BC4E14-913C-46C0-ABF7-BDDAEC08A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7580" y="1553337"/>
            <a:ext cx="0" cy="2036826"/>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4" name="Google Shape;56;p13">
            <a:extLst>
              <a:ext uri="{FF2B5EF4-FFF2-40B4-BE49-F238E27FC236}">
                <a16:creationId xmlns:a16="http://schemas.microsoft.com/office/drawing/2014/main" id="{04647134-85BE-42CB-A9A3-07F920DCB484}"/>
              </a:ext>
            </a:extLst>
          </p:cNvPr>
          <p:cNvSpPr txBox="1">
            <a:spLocks/>
          </p:cNvSpPr>
          <p:nvPr/>
        </p:nvSpPr>
        <p:spPr>
          <a:xfrm>
            <a:off x="0" y="0"/>
            <a:ext cx="9144000" cy="795600"/>
          </a:xfrm>
          <a:prstGeom prst="rect">
            <a:avLst/>
          </a:prstGeom>
          <a:solidFill>
            <a:srgbClr val="073763"/>
          </a:solidFill>
        </p:spPr>
        <p:txBody>
          <a:bodyPr spcFirstLastPara="1" vert="horz" wrap="square" lIns="91425" tIns="91425" rIns="91425" bIns="91425" rtlCol="0" anchor="ctr" anchorCtr="0">
            <a:noAutofit/>
          </a:bodyPr>
          <a:lstStyle>
            <a:lvl1pPr lvl="0" algn="l" defTabSz="685800" rtl="0" eaLnBrk="1" latinLnBrk="0" hangingPunct="1">
              <a:lnSpc>
                <a:spcPct val="85000"/>
              </a:lnSpc>
              <a:spcBef>
                <a:spcPts val="0"/>
              </a:spcBef>
              <a:spcAft>
                <a:spcPts val="0"/>
              </a:spcAft>
              <a:buSzPts val="2800"/>
              <a:buNone/>
              <a:defRPr sz="4050" kern="1200" spc="-90" baseline="0">
                <a:solidFill>
                  <a:schemeClr val="accent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solidFill>
                  <a:srgbClr val="FFFFFF"/>
                </a:solidFill>
                <a:latin typeface="Open Sans"/>
                <a:ea typeface="Open Sans"/>
                <a:cs typeface="Open Sans"/>
                <a:sym typeface="Open Sans"/>
              </a:rPr>
              <a:t>Exploratory Data Analysis : Electric Vehicles in Germany and UK </a:t>
            </a:r>
            <a:endParaRPr lang="en-US" sz="2400" dirty="0">
              <a:solidFill>
                <a:srgbClr val="FFFFFF"/>
              </a:solidFill>
              <a:latin typeface="Open Sans"/>
              <a:ea typeface="Open Sans"/>
              <a:cs typeface="Open Sans"/>
              <a:sym typeface="Open Sans"/>
            </a:endParaRPr>
          </a:p>
        </p:txBody>
      </p:sp>
      <p:grpSp>
        <p:nvGrpSpPr>
          <p:cNvPr id="2" name="Group 1">
            <a:extLst>
              <a:ext uri="{FF2B5EF4-FFF2-40B4-BE49-F238E27FC236}">
                <a16:creationId xmlns:a16="http://schemas.microsoft.com/office/drawing/2014/main" id="{458FAD9F-ACB8-4864-AEBC-1C06BC08F24F}"/>
              </a:ext>
            </a:extLst>
          </p:cNvPr>
          <p:cNvGrpSpPr/>
          <p:nvPr/>
        </p:nvGrpSpPr>
        <p:grpSpPr>
          <a:xfrm>
            <a:off x="3497580" y="1147695"/>
            <a:ext cx="4987632" cy="2824467"/>
            <a:chOff x="3497580" y="1147695"/>
            <a:chExt cx="4987632" cy="2824467"/>
          </a:xfrm>
        </p:grpSpPr>
        <p:sp>
          <p:nvSpPr>
            <p:cNvPr id="9" name="Google Shape;54;p13">
              <a:extLst>
                <a:ext uri="{FF2B5EF4-FFF2-40B4-BE49-F238E27FC236}">
                  <a16:creationId xmlns:a16="http://schemas.microsoft.com/office/drawing/2014/main" id="{3F2EB170-F34B-4D14-9EFF-88E504BAE2C0}"/>
                </a:ext>
              </a:extLst>
            </p:cNvPr>
            <p:cNvSpPr txBox="1">
              <a:spLocks/>
            </p:cNvSpPr>
            <p:nvPr/>
          </p:nvSpPr>
          <p:spPr>
            <a:xfrm>
              <a:off x="3497580" y="1147695"/>
              <a:ext cx="4987632" cy="1214570"/>
            </a:xfrm>
            <a:prstGeom prst="rect">
              <a:avLst/>
            </a:prstGeom>
          </p:spPr>
          <p:txBody>
            <a:bodyPr spcFirstLastPara="1" vert="horz" lIns="91440" tIns="45720" rIns="91440" bIns="45720" rtlCol="0" anchor="ctr" anchorCtr="0">
              <a:normAutofit/>
            </a:bodyPr>
            <a:lstStyle>
              <a:lvl1pPr marL="457200" lvl="0" indent="-317500" algn="l" defTabSz="685800" rtl="0" eaLnBrk="1" latinLnBrk="0" hangingPunct="1">
                <a:lnSpc>
                  <a:spcPct val="85000"/>
                </a:lnSpc>
                <a:spcBef>
                  <a:spcPts val="0"/>
                </a:spcBef>
                <a:spcAft>
                  <a:spcPts val="0"/>
                </a:spcAft>
                <a:buSzPts val="1400"/>
                <a:buFont typeface="Arial" pitchFamily="34" charset="0"/>
                <a:buChar char="●"/>
                <a:defRPr sz="140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85000"/>
                </a:lnSpc>
                <a:spcBef>
                  <a:spcPts val="1600"/>
                </a:spcBef>
                <a:spcAft>
                  <a:spcPts val="0"/>
                </a:spcAft>
                <a:buSzPts val="1200"/>
                <a:buFont typeface="Arial" pitchFamily="34" charset="0"/>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85000"/>
                </a:lnSpc>
                <a:spcBef>
                  <a:spcPts val="1600"/>
                </a:spcBef>
                <a:spcAft>
                  <a:spcPts val="0"/>
                </a:spcAft>
                <a:buSzPts val="1200"/>
                <a:buFont typeface="Arial" pitchFamily="34" charset="0"/>
                <a:buChar char="■"/>
                <a:defRPr sz="1200" i="1"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85000"/>
                </a:lnSpc>
                <a:spcBef>
                  <a:spcPts val="1600"/>
                </a:spcBef>
                <a:spcAft>
                  <a:spcPts val="0"/>
                </a:spcAft>
                <a:buSzPts val="1200"/>
                <a:buFont typeface="Arial" pitchFamily="34" charset="0"/>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85000"/>
                </a:lnSpc>
                <a:spcBef>
                  <a:spcPts val="1600"/>
                </a:spcBef>
                <a:spcAft>
                  <a:spcPts val="0"/>
                </a:spcAft>
                <a:buSzPts val="1200"/>
                <a:buFont typeface="Arial" pitchFamily="34" charset="0"/>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85000"/>
                </a:lnSpc>
                <a:spcBef>
                  <a:spcPts val="1600"/>
                </a:spcBef>
                <a:spcAft>
                  <a:spcPts val="0"/>
                </a:spcAft>
                <a:buSzPts val="1200"/>
                <a:buFont typeface="Arial" pitchFamily="34" charset="0"/>
                <a:buChar char="■"/>
                <a:defRPr sz="1200" kern="1200">
                  <a:solidFill>
                    <a:schemeClr val="tx1">
                      <a:lumMod val="85000"/>
                      <a:lumOff val="15000"/>
                    </a:schemeClr>
                  </a:solidFill>
                  <a:latin typeface="+mn-lt"/>
                  <a:ea typeface="+mn-ea"/>
                  <a:cs typeface="+mn-cs"/>
                </a:defRPr>
              </a:lvl6pPr>
              <a:lvl7pPr marL="3200400" lvl="6" indent="-304800" algn="l" defTabSz="685800" rtl="0" eaLnBrk="1" latinLnBrk="0" hangingPunct="1">
                <a:lnSpc>
                  <a:spcPct val="85000"/>
                </a:lnSpc>
                <a:spcBef>
                  <a:spcPts val="1600"/>
                </a:spcBef>
                <a:spcAft>
                  <a:spcPts val="0"/>
                </a:spcAft>
                <a:buSzPts val="1200"/>
                <a:buFont typeface="Arial" pitchFamily="34" charset="0"/>
                <a:buChar char="●"/>
                <a:defRPr sz="1200" kern="1200">
                  <a:solidFill>
                    <a:schemeClr val="tx1">
                      <a:lumMod val="85000"/>
                      <a:lumOff val="15000"/>
                    </a:schemeClr>
                  </a:solidFill>
                  <a:latin typeface="+mn-lt"/>
                  <a:ea typeface="+mn-ea"/>
                  <a:cs typeface="+mn-cs"/>
                </a:defRPr>
              </a:lvl7pPr>
              <a:lvl8pPr marL="3657600" lvl="7" indent="-304800" algn="l" defTabSz="685800" rtl="0" eaLnBrk="1" latinLnBrk="0" hangingPunct="1">
                <a:lnSpc>
                  <a:spcPct val="85000"/>
                </a:lnSpc>
                <a:spcBef>
                  <a:spcPts val="1600"/>
                </a:spcBef>
                <a:spcAft>
                  <a:spcPts val="0"/>
                </a:spcAft>
                <a:buSzPts val="1200"/>
                <a:buFont typeface="Arial" pitchFamily="34" charset="0"/>
                <a:buChar char="○"/>
                <a:defRPr sz="1200" kern="1200">
                  <a:solidFill>
                    <a:schemeClr val="tx1">
                      <a:lumMod val="85000"/>
                      <a:lumOff val="15000"/>
                    </a:schemeClr>
                  </a:solidFill>
                  <a:latin typeface="+mn-lt"/>
                  <a:ea typeface="+mn-ea"/>
                  <a:cs typeface="+mn-cs"/>
                </a:defRPr>
              </a:lvl8pPr>
              <a:lvl9pPr marL="4114800" lvl="8" indent="-304800" algn="l" defTabSz="685800" rtl="0" eaLnBrk="1" latinLnBrk="0" hangingPunct="1">
                <a:lnSpc>
                  <a:spcPct val="85000"/>
                </a:lnSpc>
                <a:spcBef>
                  <a:spcPts val="1600"/>
                </a:spcBef>
                <a:spcAft>
                  <a:spcPts val="1600"/>
                </a:spcAft>
                <a:buSzPts val="1200"/>
                <a:buFont typeface="Arial" pitchFamily="34" charset="0"/>
                <a:buChar char="■"/>
                <a:defRPr sz="1200" kern="1200">
                  <a:solidFill>
                    <a:schemeClr val="tx1">
                      <a:lumMod val="85000"/>
                      <a:lumOff val="15000"/>
                    </a:schemeClr>
                  </a:solidFill>
                  <a:latin typeface="+mn-lt"/>
                  <a:ea typeface="+mn-ea"/>
                  <a:cs typeface="+mn-cs"/>
                </a:defRPr>
              </a:lvl9pPr>
            </a:lstStyle>
            <a:p>
              <a:pPr marL="0" indent="0" defTabSz="914400">
                <a:spcAft>
                  <a:spcPts val="1600"/>
                </a:spcAft>
                <a:buFont typeface="Arial" pitchFamily="34" charset="0"/>
                <a:buChar char=" "/>
              </a:pPr>
              <a:r>
                <a:rPr lang="en-US" sz="1600" dirty="0">
                  <a:sym typeface="Open Sans"/>
                </a:rPr>
                <a:t>This type of car is defined by the following characteristics:</a:t>
              </a:r>
            </a:p>
          </p:txBody>
        </p:sp>
        <p:sp>
          <p:nvSpPr>
            <p:cNvPr id="7" name="Google Shape;54;p13">
              <a:extLst>
                <a:ext uri="{FF2B5EF4-FFF2-40B4-BE49-F238E27FC236}">
                  <a16:creationId xmlns:a16="http://schemas.microsoft.com/office/drawing/2014/main" id="{7DC43C82-9FFB-4277-9EC0-B677188CFEE7}"/>
                </a:ext>
              </a:extLst>
            </p:cNvPr>
            <p:cNvSpPr txBox="1">
              <a:spLocks/>
            </p:cNvSpPr>
            <p:nvPr/>
          </p:nvSpPr>
          <p:spPr>
            <a:xfrm>
              <a:off x="3780772" y="1935336"/>
              <a:ext cx="4562181" cy="2036826"/>
            </a:xfrm>
            <a:prstGeom prst="rect">
              <a:avLst/>
            </a:prstGeom>
          </p:spPr>
          <p:txBody>
            <a:bodyPr spcFirstLastPara="1" vert="horz" lIns="91440" tIns="45720" rIns="91440" bIns="45720" numCol="2" rtlCol="0" anchor="ctr" anchorCtr="0">
              <a:normAutofit/>
            </a:bodyPr>
            <a:lstStyle>
              <a:lvl1pPr marL="457200" lvl="0" indent="-317500" algn="l" defTabSz="685800" rtl="0" eaLnBrk="1" latinLnBrk="0" hangingPunct="1">
                <a:lnSpc>
                  <a:spcPct val="85000"/>
                </a:lnSpc>
                <a:spcBef>
                  <a:spcPts val="0"/>
                </a:spcBef>
                <a:spcAft>
                  <a:spcPts val="0"/>
                </a:spcAft>
                <a:buSzPts val="1400"/>
                <a:buFont typeface="Arial" pitchFamily="34" charset="0"/>
                <a:buChar char="●"/>
                <a:defRPr sz="1400" kern="1200">
                  <a:solidFill>
                    <a:schemeClr val="tx1">
                      <a:lumMod val="85000"/>
                      <a:lumOff val="15000"/>
                    </a:schemeClr>
                  </a:solidFill>
                  <a:latin typeface="+mn-lt"/>
                  <a:ea typeface="+mn-ea"/>
                  <a:cs typeface="+mn-cs"/>
                </a:defRPr>
              </a:lvl1pPr>
              <a:lvl2pPr marL="914400" lvl="1" indent="-304800" algn="l" defTabSz="685800" rtl="0" eaLnBrk="1" latinLnBrk="0" hangingPunct="1">
                <a:lnSpc>
                  <a:spcPct val="85000"/>
                </a:lnSpc>
                <a:spcBef>
                  <a:spcPts val="1600"/>
                </a:spcBef>
                <a:spcAft>
                  <a:spcPts val="0"/>
                </a:spcAft>
                <a:buSzPts val="1200"/>
                <a:buFont typeface="Arial" pitchFamily="34" charset="0"/>
                <a:buChar char="○"/>
                <a:defRPr sz="1200" kern="1200">
                  <a:solidFill>
                    <a:schemeClr val="tx1">
                      <a:lumMod val="85000"/>
                      <a:lumOff val="15000"/>
                    </a:schemeClr>
                  </a:solidFill>
                  <a:latin typeface="+mn-lt"/>
                  <a:ea typeface="+mn-ea"/>
                  <a:cs typeface="+mn-cs"/>
                </a:defRPr>
              </a:lvl2pPr>
              <a:lvl3pPr marL="1371600" lvl="2" indent="-304800" algn="l" defTabSz="685800" rtl="0" eaLnBrk="1" latinLnBrk="0" hangingPunct="1">
                <a:lnSpc>
                  <a:spcPct val="85000"/>
                </a:lnSpc>
                <a:spcBef>
                  <a:spcPts val="1600"/>
                </a:spcBef>
                <a:spcAft>
                  <a:spcPts val="0"/>
                </a:spcAft>
                <a:buSzPts val="1200"/>
                <a:buFont typeface="Arial" pitchFamily="34" charset="0"/>
                <a:buChar char="■"/>
                <a:defRPr sz="1200" i="1" kern="1200">
                  <a:solidFill>
                    <a:schemeClr val="tx1">
                      <a:lumMod val="85000"/>
                      <a:lumOff val="15000"/>
                    </a:schemeClr>
                  </a:solidFill>
                  <a:latin typeface="+mn-lt"/>
                  <a:ea typeface="+mn-ea"/>
                  <a:cs typeface="+mn-cs"/>
                </a:defRPr>
              </a:lvl3pPr>
              <a:lvl4pPr marL="1828800" lvl="3" indent="-304800" algn="l" defTabSz="685800" rtl="0" eaLnBrk="1" latinLnBrk="0" hangingPunct="1">
                <a:lnSpc>
                  <a:spcPct val="85000"/>
                </a:lnSpc>
                <a:spcBef>
                  <a:spcPts val="1600"/>
                </a:spcBef>
                <a:spcAft>
                  <a:spcPts val="0"/>
                </a:spcAft>
                <a:buSzPts val="1200"/>
                <a:buFont typeface="Arial" pitchFamily="34" charset="0"/>
                <a:buChar char="●"/>
                <a:defRPr sz="1200" kern="1200">
                  <a:solidFill>
                    <a:schemeClr val="tx1">
                      <a:lumMod val="85000"/>
                      <a:lumOff val="15000"/>
                    </a:schemeClr>
                  </a:solidFill>
                  <a:latin typeface="+mn-lt"/>
                  <a:ea typeface="+mn-ea"/>
                  <a:cs typeface="+mn-cs"/>
                </a:defRPr>
              </a:lvl4pPr>
              <a:lvl5pPr marL="2286000" lvl="4" indent="-304800" algn="l" defTabSz="685800" rtl="0" eaLnBrk="1" latinLnBrk="0" hangingPunct="1">
                <a:lnSpc>
                  <a:spcPct val="85000"/>
                </a:lnSpc>
                <a:spcBef>
                  <a:spcPts val="1600"/>
                </a:spcBef>
                <a:spcAft>
                  <a:spcPts val="0"/>
                </a:spcAft>
                <a:buSzPts val="1200"/>
                <a:buFont typeface="Arial" pitchFamily="34" charset="0"/>
                <a:buChar char="○"/>
                <a:defRPr sz="1200" kern="1200">
                  <a:solidFill>
                    <a:schemeClr val="tx1">
                      <a:lumMod val="85000"/>
                      <a:lumOff val="15000"/>
                    </a:schemeClr>
                  </a:solidFill>
                  <a:latin typeface="+mn-lt"/>
                  <a:ea typeface="+mn-ea"/>
                  <a:cs typeface="+mn-cs"/>
                </a:defRPr>
              </a:lvl5pPr>
              <a:lvl6pPr marL="2743200" lvl="5" indent="-304800" algn="l" defTabSz="685800" rtl="0" eaLnBrk="1" latinLnBrk="0" hangingPunct="1">
                <a:lnSpc>
                  <a:spcPct val="85000"/>
                </a:lnSpc>
                <a:spcBef>
                  <a:spcPts val="1600"/>
                </a:spcBef>
                <a:spcAft>
                  <a:spcPts val="0"/>
                </a:spcAft>
                <a:buSzPts val="1200"/>
                <a:buFont typeface="Arial" pitchFamily="34" charset="0"/>
                <a:buChar char="■"/>
                <a:defRPr sz="1200" kern="1200">
                  <a:solidFill>
                    <a:schemeClr val="tx1">
                      <a:lumMod val="85000"/>
                      <a:lumOff val="15000"/>
                    </a:schemeClr>
                  </a:solidFill>
                  <a:latin typeface="+mn-lt"/>
                  <a:ea typeface="+mn-ea"/>
                  <a:cs typeface="+mn-cs"/>
                </a:defRPr>
              </a:lvl6pPr>
              <a:lvl7pPr marL="3200400" lvl="6" indent="-304800" algn="l" defTabSz="685800" rtl="0" eaLnBrk="1" latinLnBrk="0" hangingPunct="1">
                <a:lnSpc>
                  <a:spcPct val="85000"/>
                </a:lnSpc>
                <a:spcBef>
                  <a:spcPts val="1600"/>
                </a:spcBef>
                <a:spcAft>
                  <a:spcPts val="0"/>
                </a:spcAft>
                <a:buSzPts val="1200"/>
                <a:buFont typeface="Arial" pitchFamily="34" charset="0"/>
                <a:buChar char="●"/>
                <a:defRPr sz="1200" kern="1200">
                  <a:solidFill>
                    <a:schemeClr val="tx1">
                      <a:lumMod val="85000"/>
                      <a:lumOff val="15000"/>
                    </a:schemeClr>
                  </a:solidFill>
                  <a:latin typeface="+mn-lt"/>
                  <a:ea typeface="+mn-ea"/>
                  <a:cs typeface="+mn-cs"/>
                </a:defRPr>
              </a:lvl7pPr>
              <a:lvl8pPr marL="3657600" lvl="7" indent="-304800" algn="l" defTabSz="685800" rtl="0" eaLnBrk="1" latinLnBrk="0" hangingPunct="1">
                <a:lnSpc>
                  <a:spcPct val="85000"/>
                </a:lnSpc>
                <a:spcBef>
                  <a:spcPts val="1600"/>
                </a:spcBef>
                <a:spcAft>
                  <a:spcPts val="0"/>
                </a:spcAft>
                <a:buSzPts val="1200"/>
                <a:buFont typeface="Arial" pitchFamily="34" charset="0"/>
                <a:buChar char="○"/>
                <a:defRPr sz="1200" kern="1200">
                  <a:solidFill>
                    <a:schemeClr val="tx1">
                      <a:lumMod val="85000"/>
                      <a:lumOff val="15000"/>
                    </a:schemeClr>
                  </a:solidFill>
                  <a:latin typeface="+mn-lt"/>
                  <a:ea typeface="+mn-ea"/>
                  <a:cs typeface="+mn-cs"/>
                </a:defRPr>
              </a:lvl8pPr>
              <a:lvl9pPr marL="4114800" lvl="8" indent="-304800" algn="l" defTabSz="685800" rtl="0" eaLnBrk="1" latinLnBrk="0" hangingPunct="1">
                <a:lnSpc>
                  <a:spcPct val="85000"/>
                </a:lnSpc>
                <a:spcBef>
                  <a:spcPts val="1600"/>
                </a:spcBef>
                <a:spcAft>
                  <a:spcPts val="1600"/>
                </a:spcAft>
                <a:buSzPts val="1200"/>
                <a:buFont typeface="Arial" pitchFamily="34" charset="0"/>
                <a:buChar char="■"/>
                <a:defRPr sz="1200" kern="1200">
                  <a:solidFill>
                    <a:schemeClr val="tx1">
                      <a:lumMod val="85000"/>
                      <a:lumOff val="15000"/>
                    </a:schemeClr>
                  </a:solidFill>
                  <a:latin typeface="+mn-lt"/>
                  <a:ea typeface="+mn-ea"/>
                  <a:cs typeface="+mn-cs"/>
                </a:defRPr>
              </a:lvl9pPr>
            </a:lstStyle>
            <a:p>
              <a:pPr marL="285750" indent="-285750" defTabSz="914400">
                <a:lnSpc>
                  <a:spcPct val="110000"/>
                </a:lnSpc>
                <a:spcAft>
                  <a:spcPts val="1600"/>
                </a:spcAft>
              </a:pPr>
              <a:r>
                <a:rPr lang="en-US" sz="1200" dirty="0">
                  <a:sym typeface="Open Sans"/>
                </a:rPr>
                <a:t> Name</a:t>
              </a:r>
            </a:p>
            <a:p>
              <a:pPr marL="285750" indent="-285750" defTabSz="914400">
                <a:lnSpc>
                  <a:spcPct val="110000"/>
                </a:lnSpc>
                <a:spcAft>
                  <a:spcPts val="1600"/>
                </a:spcAft>
              </a:pPr>
              <a:r>
                <a:rPr lang="en-US" sz="1200" dirty="0">
                  <a:sym typeface="Open Sans"/>
                </a:rPr>
                <a:t>Acceleration</a:t>
              </a:r>
            </a:p>
            <a:p>
              <a:pPr marL="285750" indent="-285750" defTabSz="914400">
                <a:lnSpc>
                  <a:spcPct val="110000"/>
                </a:lnSpc>
                <a:spcAft>
                  <a:spcPts val="1600"/>
                </a:spcAft>
              </a:pPr>
              <a:r>
                <a:rPr lang="en-US" sz="1200" dirty="0">
                  <a:sym typeface="Open Sans"/>
                </a:rPr>
                <a:t>Top Speed</a:t>
              </a:r>
            </a:p>
            <a:p>
              <a:pPr marL="285750" indent="-285750" defTabSz="914400">
                <a:lnSpc>
                  <a:spcPct val="110000"/>
                </a:lnSpc>
                <a:spcAft>
                  <a:spcPts val="1600"/>
                </a:spcAft>
              </a:pPr>
              <a:r>
                <a:rPr lang="en-US" sz="1200" dirty="0">
                  <a:sym typeface="Open Sans"/>
                </a:rPr>
                <a:t>Range</a:t>
              </a:r>
            </a:p>
            <a:p>
              <a:pPr marL="285750" indent="-285750" defTabSz="914400">
                <a:lnSpc>
                  <a:spcPct val="110000"/>
                </a:lnSpc>
                <a:spcAft>
                  <a:spcPts val="1600"/>
                </a:spcAft>
              </a:pPr>
              <a:r>
                <a:rPr lang="en-US" sz="1200" dirty="0">
                  <a:sym typeface="Open Sans"/>
                </a:rPr>
                <a:t>Efficiency</a:t>
              </a:r>
            </a:p>
            <a:p>
              <a:pPr marL="285750" indent="-285750" defTabSz="914400">
                <a:lnSpc>
                  <a:spcPct val="110000"/>
                </a:lnSpc>
                <a:spcAft>
                  <a:spcPts val="1600"/>
                </a:spcAft>
              </a:pPr>
              <a:r>
                <a:rPr lang="en-US" sz="1200" dirty="0">
                  <a:sym typeface="Open Sans"/>
                </a:rPr>
                <a:t>Fast Charge Speed</a:t>
              </a:r>
            </a:p>
            <a:p>
              <a:pPr marL="285750" indent="-285750" defTabSz="914400">
                <a:lnSpc>
                  <a:spcPct val="110000"/>
                </a:lnSpc>
                <a:spcAft>
                  <a:spcPts val="1600"/>
                </a:spcAft>
              </a:pPr>
              <a:r>
                <a:rPr lang="en-US" sz="1200" dirty="0">
                  <a:sym typeface="Open Sans"/>
                </a:rPr>
                <a:t>Number of Seats </a:t>
              </a:r>
              <a:r>
                <a:rPr lang="en-US" sz="700" dirty="0">
                  <a:sym typeface="Open Sans"/>
                </a:rPr>
                <a:t>(most important)</a:t>
              </a:r>
              <a:endParaRPr lang="en-US" sz="600" dirty="0">
                <a:sym typeface="Open Sans"/>
              </a:endParaRPr>
            </a:p>
            <a:p>
              <a:pPr marL="285750" indent="-285750" defTabSz="914400">
                <a:lnSpc>
                  <a:spcPct val="110000"/>
                </a:lnSpc>
                <a:spcAft>
                  <a:spcPts val="1600"/>
                </a:spcAft>
              </a:pPr>
              <a:r>
                <a:rPr lang="en-US" sz="1200" dirty="0">
                  <a:sym typeface="Open Sans"/>
                </a:rPr>
                <a:t>Price</a:t>
              </a:r>
            </a:p>
          </p:txBody>
        </p:sp>
      </p:grpSp>
    </p:spTree>
    <p:extLst>
      <p:ext uri="{BB962C8B-B14F-4D97-AF65-F5344CB8AC3E}">
        <p14:creationId xmlns:p14="http://schemas.microsoft.com/office/powerpoint/2010/main" val="2596400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61" name="Rectangle 60">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6994" y="0"/>
            <a:ext cx="3477006" cy="5143500"/>
          </a:xfrm>
          <a:prstGeom prst="rect">
            <a:avLst/>
          </a:prstGeom>
          <a:solidFill>
            <a:srgbClr val="464559"/>
          </a:solidFill>
          <a:ln>
            <a:solidFill>
              <a:srgbClr val="4645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54;p13">
            <a:extLst>
              <a:ext uri="{FF2B5EF4-FFF2-40B4-BE49-F238E27FC236}">
                <a16:creationId xmlns:a16="http://schemas.microsoft.com/office/drawing/2014/main" id="{D0AE5B84-3952-41DB-B293-D32411D548A4}"/>
              </a:ext>
            </a:extLst>
          </p:cNvPr>
          <p:cNvSpPr txBox="1">
            <a:spLocks noGrp="1"/>
          </p:cNvSpPr>
          <p:nvPr>
            <p:ph type="body" idx="1"/>
          </p:nvPr>
        </p:nvSpPr>
        <p:spPr>
          <a:xfrm>
            <a:off x="6129909" y="1814829"/>
            <a:ext cx="2551176" cy="2518569"/>
          </a:xfrm>
          <a:prstGeom prst="rect">
            <a:avLst/>
          </a:prstGeom>
        </p:spPr>
        <p:txBody>
          <a:bodyPr spcFirstLastPara="1" vert="horz" lIns="91440" tIns="45720" rIns="91440" bIns="45720" rtlCol="0" anchorCtr="0">
            <a:normAutofit/>
          </a:bodyPr>
          <a:lstStyle/>
          <a:p>
            <a:pPr marL="0" indent="0" defTabSz="914400">
              <a:spcAft>
                <a:spcPts val="1600"/>
              </a:spcAft>
              <a:buFont typeface="Arial" pitchFamily="34" charset="0"/>
              <a:buChar char=" "/>
            </a:pPr>
            <a:r>
              <a:rPr lang="en-US" dirty="0">
                <a:solidFill>
                  <a:srgbClr val="FFFFFF"/>
                </a:solidFill>
                <a:sym typeface="Open Sans"/>
              </a:rPr>
              <a:t>what makes a car convenient for a family is its capacity or in other words the number of seats it has, and we categorized based on that as shown in this pie chart</a:t>
            </a:r>
          </a:p>
          <a:p>
            <a:pPr marL="0" indent="0" defTabSz="914400">
              <a:spcAft>
                <a:spcPts val="1600"/>
              </a:spcAft>
              <a:buFont typeface="Arial" pitchFamily="34" charset="0"/>
              <a:buChar char=" "/>
            </a:pPr>
            <a:r>
              <a:rPr lang="en-US" dirty="0">
                <a:solidFill>
                  <a:srgbClr val="FFFFFF"/>
                </a:solidFill>
                <a:sym typeface="Open Sans"/>
              </a:rPr>
              <a:t>It appears from this pie chart that this kind of cars is having a large portion of the pie meaning that car companies care to provide many options of EVs for their family customers</a:t>
            </a:r>
          </a:p>
        </p:txBody>
      </p:sp>
      <p:sp>
        <p:nvSpPr>
          <p:cNvPr id="7" name="Google Shape;56;p13">
            <a:extLst>
              <a:ext uri="{FF2B5EF4-FFF2-40B4-BE49-F238E27FC236}">
                <a16:creationId xmlns:a16="http://schemas.microsoft.com/office/drawing/2014/main" id="{995BE90F-BC91-43EC-B473-E6E0817C54F3}"/>
              </a:ext>
            </a:extLst>
          </p:cNvPr>
          <p:cNvSpPr txBox="1">
            <a:spLocks/>
          </p:cNvSpPr>
          <p:nvPr/>
        </p:nvSpPr>
        <p:spPr>
          <a:xfrm>
            <a:off x="0" y="0"/>
            <a:ext cx="9144000" cy="795600"/>
          </a:xfrm>
          <a:prstGeom prst="rect">
            <a:avLst/>
          </a:prstGeom>
          <a:solidFill>
            <a:srgbClr val="073763"/>
          </a:solidFill>
        </p:spPr>
        <p:txBody>
          <a:bodyPr spcFirstLastPara="1" vert="horz" wrap="square" lIns="91425" tIns="91425" rIns="91425" bIns="91425" rtlCol="0" anchor="ctr" anchorCtr="0">
            <a:noAutofit/>
          </a:bodyPr>
          <a:lstStyle>
            <a:lvl1pPr lvl="0" algn="l" defTabSz="685800" rtl="0" eaLnBrk="1" latinLnBrk="0" hangingPunct="1">
              <a:lnSpc>
                <a:spcPct val="85000"/>
              </a:lnSpc>
              <a:spcBef>
                <a:spcPts val="0"/>
              </a:spcBef>
              <a:spcAft>
                <a:spcPts val="0"/>
              </a:spcAft>
              <a:buSzPts val="2800"/>
              <a:buNone/>
              <a:defRPr sz="4050" kern="1200" spc="-90" baseline="0">
                <a:solidFill>
                  <a:schemeClr val="accent1"/>
                </a:solidFill>
                <a:latin typeface="+mj-lt"/>
                <a:ea typeface="+mj-ea"/>
                <a:cs typeface="+mj-c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a:solidFill>
                  <a:srgbClr val="FFFFFF"/>
                </a:solidFill>
                <a:latin typeface="Open Sans"/>
                <a:ea typeface="Open Sans"/>
                <a:cs typeface="Open Sans"/>
                <a:sym typeface="Open Sans"/>
              </a:rPr>
              <a:t>Exploratory Data Analysis : Electric Vehicles in Germany and UK </a:t>
            </a:r>
            <a:endParaRPr lang="en-US" sz="2400" dirty="0">
              <a:solidFill>
                <a:srgbClr val="FFFFFF"/>
              </a:solidFill>
              <a:latin typeface="Open Sans"/>
              <a:ea typeface="Open Sans"/>
              <a:cs typeface="Open Sans"/>
              <a:sym typeface="Open Sans"/>
            </a:endParaRPr>
          </a:p>
        </p:txBody>
      </p:sp>
      <p:pic>
        <p:nvPicPr>
          <p:cNvPr id="3" name="Picture 2" descr="Logo&#10;&#10;Description automatically generated with low confidence">
            <a:extLst>
              <a:ext uri="{FF2B5EF4-FFF2-40B4-BE49-F238E27FC236}">
                <a16:creationId xmlns:a16="http://schemas.microsoft.com/office/drawing/2014/main" id="{7835C449-C62A-4A34-9FF6-0385AEFF9E28}"/>
              </a:ext>
            </a:extLst>
          </p:cNvPr>
          <p:cNvPicPr>
            <a:picLocks noChangeAspect="1"/>
          </p:cNvPicPr>
          <p:nvPr/>
        </p:nvPicPr>
        <p:blipFill>
          <a:blip r:embed="rId3"/>
          <a:stretch>
            <a:fillRect/>
          </a:stretch>
        </p:blipFill>
        <p:spPr>
          <a:xfrm>
            <a:off x="543512" y="1119655"/>
            <a:ext cx="4466795" cy="3213743"/>
          </a:xfrm>
          <a:prstGeom prst="rect">
            <a:avLst/>
          </a:prstGeom>
        </p:spPr>
      </p:pic>
    </p:spTree>
    <p:extLst>
      <p:ext uri="{BB962C8B-B14F-4D97-AF65-F5344CB8AC3E}">
        <p14:creationId xmlns:p14="http://schemas.microsoft.com/office/powerpoint/2010/main" val="161841574"/>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TotalTime>
  <Words>506</Words>
  <Application>Microsoft Office PowerPoint</Application>
  <PresentationFormat>On-screen Show (16:9)</PresentationFormat>
  <Paragraphs>74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Open Sans</vt:lpstr>
      <vt:lpstr>Calibri Light</vt:lpstr>
      <vt:lpstr>Arial</vt:lpstr>
      <vt:lpstr>Metropolitan</vt:lpstr>
      <vt:lpstr>Exploratory Data Analysis :  Electric Vehicles in Germany and UK  Fahad Al-Nafisa </vt:lpstr>
      <vt:lpstr>Introduction.</vt:lpstr>
      <vt:lpstr>Exploratory Data Analysis : Electric Vehicles in Germany and UK </vt:lpstr>
      <vt:lpstr>PowerPoint Presentation</vt:lpstr>
      <vt:lpstr>PowerPoint Presentation</vt:lpstr>
      <vt:lpstr>Family  Cars!</vt:lpstr>
      <vt:lpstr>Family  Cars!</vt:lpstr>
      <vt:lpstr>Family  Cars!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 Case Study</dc:title>
  <dc:creator>4134</dc:creator>
  <cp:lastModifiedBy>Fahad  Alnafisa</cp:lastModifiedBy>
  <cp:revision>7</cp:revision>
  <dcterms:created xsi:type="dcterms:W3CDTF">2021-01-05T22:23:48Z</dcterms:created>
  <dcterms:modified xsi:type="dcterms:W3CDTF">2021-11-19T23:56:12Z</dcterms:modified>
</cp:coreProperties>
</file>