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320040" y="837720"/>
            <a:ext cx="425160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320040" y="2907720"/>
            <a:ext cx="4251600" cy="1890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320040" y="83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2498760" y="83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4"/>
          <p:cNvSpPr>
            <a:spLocks noGrp="1"/>
          </p:cNvSpPr>
          <p:nvPr>
            <p:ph type="body"/>
          </p:nvPr>
        </p:nvSpPr>
        <p:spPr>
          <a:xfrm>
            <a:off x="320040" y="290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5"/>
          <p:cNvSpPr>
            <a:spLocks noGrp="1"/>
          </p:cNvSpPr>
          <p:nvPr>
            <p:ph type="body"/>
          </p:nvPr>
        </p:nvSpPr>
        <p:spPr>
          <a:xfrm>
            <a:off x="2498760" y="290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type="body"/>
          </p:nvPr>
        </p:nvSpPr>
        <p:spPr>
          <a:xfrm>
            <a:off x="320040" y="837720"/>
            <a:ext cx="136872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1757520" y="837720"/>
            <a:ext cx="136872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3195000" y="837720"/>
            <a:ext cx="136872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320040" y="2907720"/>
            <a:ext cx="136872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6"/>
          <p:cNvSpPr>
            <a:spLocks noGrp="1"/>
          </p:cNvSpPr>
          <p:nvPr>
            <p:ph type="body"/>
          </p:nvPr>
        </p:nvSpPr>
        <p:spPr>
          <a:xfrm>
            <a:off x="1757520" y="2907720"/>
            <a:ext cx="136872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7"/>
          <p:cNvSpPr>
            <a:spLocks noGrp="1"/>
          </p:cNvSpPr>
          <p:nvPr>
            <p:ph type="body"/>
          </p:nvPr>
        </p:nvSpPr>
        <p:spPr>
          <a:xfrm>
            <a:off x="3195000" y="2907720"/>
            <a:ext cx="1368720" cy="1890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subTitle"/>
          </p:nvPr>
        </p:nvSpPr>
        <p:spPr>
          <a:xfrm>
            <a:off x="320040" y="837720"/>
            <a:ext cx="4251600" cy="3962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body"/>
          </p:nvPr>
        </p:nvSpPr>
        <p:spPr>
          <a:xfrm>
            <a:off x="320040" y="837720"/>
            <a:ext cx="4251600" cy="3962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320040" y="837720"/>
            <a:ext cx="2074680" cy="396252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3"/>
          <p:cNvSpPr>
            <a:spLocks noGrp="1"/>
          </p:cNvSpPr>
          <p:nvPr>
            <p:ph type="body"/>
          </p:nvPr>
        </p:nvSpPr>
        <p:spPr>
          <a:xfrm>
            <a:off x="2498760" y="837720"/>
            <a:ext cx="2074680" cy="3962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20040" y="180000"/>
            <a:ext cx="425160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type="body"/>
          </p:nvPr>
        </p:nvSpPr>
        <p:spPr>
          <a:xfrm>
            <a:off x="320040" y="83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2498760" y="837720"/>
            <a:ext cx="2074680" cy="396252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320040" y="290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320040" y="837720"/>
            <a:ext cx="4251600" cy="3962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320040" y="837720"/>
            <a:ext cx="2074680" cy="396252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2498760" y="83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2498760" y="290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320040" y="83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2498760" y="83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4"/>
          <p:cNvSpPr>
            <a:spLocks noGrp="1"/>
          </p:cNvSpPr>
          <p:nvPr>
            <p:ph type="body"/>
          </p:nvPr>
        </p:nvSpPr>
        <p:spPr>
          <a:xfrm>
            <a:off x="320040" y="2907720"/>
            <a:ext cx="4251600" cy="1890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type="body"/>
          </p:nvPr>
        </p:nvSpPr>
        <p:spPr>
          <a:xfrm>
            <a:off x="320040" y="837720"/>
            <a:ext cx="425160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320040" y="2907720"/>
            <a:ext cx="4251600" cy="1890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320040" y="83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2498760" y="83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4"/>
          <p:cNvSpPr>
            <a:spLocks noGrp="1"/>
          </p:cNvSpPr>
          <p:nvPr>
            <p:ph type="body"/>
          </p:nvPr>
        </p:nvSpPr>
        <p:spPr>
          <a:xfrm>
            <a:off x="320040" y="290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5"/>
          <p:cNvSpPr>
            <a:spLocks noGrp="1"/>
          </p:cNvSpPr>
          <p:nvPr>
            <p:ph type="body"/>
          </p:nvPr>
        </p:nvSpPr>
        <p:spPr>
          <a:xfrm>
            <a:off x="2498760" y="290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8" name="PlaceHolder 2"/>
          <p:cNvSpPr>
            <a:spLocks noGrp="1"/>
          </p:cNvSpPr>
          <p:nvPr>
            <p:ph type="body"/>
          </p:nvPr>
        </p:nvSpPr>
        <p:spPr>
          <a:xfrm>
            <a:off x="320040" y="837720"/>
            <a:ext cx="136872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3"/>
          <p:cNvSpPr>
            <a:spLocks noGrp="1"/>
          </p:cNvSpPr>
          <p:nvPr>
            <p:ph type="body"/>
          </p:nvPr>
        </p:nvSpPr>
        <p:spPr>
          <a:xfrm>
            <a:off x="1757520" y="837720"/>
            <a:ext cx="136872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4"/>
          <p:cNvSpPr>
            <a:spLocks noGrp="1"/>
          </p:cNvSpPr>
          <p:nvPr>
            <p:ph type="body"/>
          </p:nvPr>
        </p:nvSpPr>
        <p:spPr>
          <a:xfrm>
            <a:off x="3195000" y="837720"/>
            <a:ext cx="136872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5"/>
          <p:cNvSpPr>
            <a:spLocks noGrp="1"/>
          </p:cNvSpPr>
          <p:nvPr>
            <p:ph type="body"/>
          </p:nvPr>
        </p:nvSpPr>
        <p:spPr>
          <a:xfrm>
            <a:off x="320040" y="2907720"/>
            <a:ext cx="136872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6"/>
          <p:cNvSpPr>
            <a:spLocks noGrp="1"/>
          </p:cNvSpPr>
          <p:nvPr>
            <p:ph type="body"/>
          </p:nvPr>
        </p:nvSpPr>
        <p:spPr>
          <a:xfrm>
            <a:off x="1757520" y="2907720"/>
            <a:ext cx="136872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7"/>
          <p:cNvSpPr>
            <a:spLocks noGrp="1"/>
          </p:cNvSpPr>
          <p:nvPr>
            <p:ph type="body"/>
          </p:nvPr>
        </p:nvSpPr>
        <p:spPr>
          <a:xfrm>
            <a:off x="3195000" y="2907720"/>
            <a:ext cx="1368720" cy="1890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20040" y="837720"/>
            <a:ext cx="4251600" cy="3962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320040" y="837720"/>
            <a:ext cx="2074680" cy="3962520"/>
          </a:xfrm>
          <a:prstGeom prst="rect">
            <a:avLst/>
          </a:prstGeom>
        </p:spPr>
        <p:txBody>
          <a:bodyPr lIns="0" rIns="0" tIns="0" bIns="0">
            <a:normAutofit/>
          </a:bodyPr>
          <a:p>
            <a:endParaRPr b="0" lang="en-US" sz="1400" spc="-1" strike="noStrike">
              <a:solidFill>
                <a:srgbClr val="000000"/>
              </a:solidFill>
              <a:latin typeface="Arial"/>
            </a:endParaRPr>
          </a:p>
        </p:txBody>
      </p:sp>
      <p:sp>
        <p:nvSpPr>
          <p:cNvPr id="11" name="PlaceHolder 3"/>
          <p:cNvSpPr>
            <a:spLocks noGrp="1"/>
          </p:cNvSpPr>
          <p:nvPr>
            <p:ph type="body"/>
          </p:nvPr>
        </p:nvSpPr>
        <p:spPr>
          <a:xfrm>
            <a:off x="2498760" y="837720"/>
            <a:ext cx="2074680" cy="3962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20040" y="180000"/>
            <a:ext cx="425160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type="body"/>
          </p:nvPr>
        </p:nvSpPr>
        <p:spPr>
          <a:xfrm>
            <a:off x="320040" y="83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2498760" y="837720"/>
            <a:ext cx="2074680" cy="396252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4"/>
          <p:cNvSpPr>
            <a:spLocks noGrp="1"/>
          </p:cNvSpPr>
          <p:nvPr>
            <p:ph type="body"/>
          </p:nvPr>
        </p:nvSpPr>
        <p:spPr>
          <a:xfrm>
            <a:off x="320040" y="290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320040" y="837720"/>
            <a:ext cx="2074680" cy="396252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2498760" y="83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2498760" y="290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20040" y="180000"/>
            <a:ext cx="425160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320040" y="83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2498760" y="837720"/>
            <a:ext cx="2074680" cy="189000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320040" y="2907720"/>
            <a:ext cx="4251600" cy="18900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727880" y="0"/>
            <a:ext cx="4416120" cy="5156280"/>
          </a:xfrm>
          <a:prstGeom prst="rect">
            <a:avLst/>
          </a:prstGeom>
          <a:solidFill>
            <a:srgbClr val="399fd9"/>
          </a:solidFill>
          <a:ln>
            <a:noFill/>
          </a:ln>
        </p:spPr>
        <p:style>
          <a:lnRef idx="0"/>
          <a:fillRef idx="0"/>
          <a:effectRef idx="0"/>
          <a:fontRef idx="minor"/>
        </p:style>
      </p:sp>
      <p:sp>
        <p:nvSpPr>
          <p:cNvPr id="1" name="PlaceHolder 2"/>
          <p:cNvSpPr>
            <a:spLocks noGrp="1"/>
          </p:cNvSpPr>
          <p:nvPr>
            <p:ph type="title"/>
          </p:nvPr>
        </p:nvSpPr>
        <p:spPr>
          <a:xfrm>
            <a:off x="5036760" y="257040"/>
            <a:ext cx="3649680" cy="1799640"/>
          </a:xfrm>
          <a:prstGeom prst="rect">
            <a:avLst/>
          </a:prstGeom>
        </p:spPr>
        <p:txBody>
          <a:bodyPr lIns="0" rIns="0" tIns="0" bIns="0" anchor="b">
            <a:noAutofit/>
          </a:bodyPr>
          <a:p>
            <a:r>
              <a:rPr b="0" lang="en-US" sz="4000" spc="-1" strike="noStrike">
                <a:solidFill>
                  <a:srgbClr val="000000"/>
                </a:solidFill>
                <a:latin typeface="Arial"/>
              </a:rPr>
              <a:t>Click to edit the title text format</a:t>
            </a:r>
            <a:endParaRPr b="0" lang="en-US" sz="4000" spc="-1" strike="noStrike">
              <a:solidFill>
                <a:srgbClr val="000000"/>
              </a:solidFill>
              <a:latin typeface="Arial"/>
            </a:endParaRP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E524FEBE-7A21-4AA5-ADF3-17FA8D6B0FB5}"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3" name="PlaceHolder 4"/>
          <p:cNvSpPr>
            <a:spLocks noGrp="1"/>
          </p:cNvSpPr>
          <p:nvPr>
            <p:ph type="body"/>
          </p:nvPr>
        </p:nvSpPr>
        <p:spPr>
          <a:xfrm>
            <a:off x="320040" y="180000"/>
            <a:ext cx="4251600" cy="46202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 name="CustomShape 5"/>
          <p:cNvSpPr/>
          <p:nvPr/>
        </p:nvSpPr>
        <p:spPr>
          <a:xfrm>
            <a:off x="7769520" y="4816440"/>
            <a:ext cx="1033920" cy="316080"/>
          </a:xfrm>
          <a:prstGeom prst="rect">
            <a:avLst/>
          </a:prstGeom>
          <a:no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20040" y="180000"/>
            <a:ext cx="4251600" cy="572400"/>
          </a:xfrm>
          <a:prstGeom prst="rect">
            <a:avLst/>
          </a:prstGeom>
        </p:spPr>
        <p:txBody>
          <a:bodyPr tIns="91440" bIns="91440">
            <a:noAutofit/>
          </a:bodyPr>
          <a:p>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42" name="PlaceHolder 2"/>
          <p:cNvSpPr>
            <a:spLocks noGrp="1"/>
          </p:cNvSpPr>
          <p:nvPr>
            <p:ph type="body"/>
          </p:nvPr>
        </p:nvSpPr>
        <p:spPr>
          <a:xfrm>
            <a:off x="320040" y="837720"/>
            <a:ext cx="4251600" cy="396252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3"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4C3B2BBF-8A8F-4D6A-80EE-7F0C59C5A5CA}"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44" name="CustomShape 4"/>
          <p:cNvSpPr/>
          <p:nvPr/>
        </p:nvSpPr>
        <p:spPr>
          <a:xfrm>
            <a:off x="0" y="4800600"/>
            <a:ext cx="9143640" cy="342720"/>
          </a:xfrm>
          <a:prstGeom prst="rect">
            <a:avLst/>
          </a:prstGeom>
          <a:solidFill>
            <a:schemeClr val="lt2"/>
          </a:solidFill>
          <a:ln w="9360">
            <a:solidFill>
              <a:schemeClr val="dk2"/>
            </a:solidFill>
            <a:round/>
          </a:ln>
        </p:spPr>
        <p:style>
          <a:lnRef idx="0"/>
          <a:fillRef idx="0"/>
          <a:effectRef idx="0"/>
          <a:fontRef idx="minor"/>
        </p:style>
      </p:sp>
      <p:grpSp>
        <p:nvGrpSpPr>
          <p:cNvPr id="45" name="Group 5"/>
          <p:cNvGrpSpPr/>
          <p:nvPr/>
        </p:nvGrpSpPr>
        <p:grpSpPr>
          <a:xfrm>
            <a:off x="0" y="4800600"/>
            <a:ext cx="9143640" cy="342720"/>
            <a:chOff x="0" y="4800600"/>
            <a:chExt cx="9143640" cy="342720"/>
          </a:xfrm>
        </p:grpSpPr>
        <p:sp>
          <p:nvSpPr>
            <p:cNvPr id="46" name="CustomShape 6"/>
            <p:cNvSpPr/>
            <p:nvPr/>
          </p:nvSpPr>
          <p:spPr>
            <a:xfrm>
              <a:off x="0" y="4800600"/>
              <a:ext cx="9143640" cy="342720"/>
            </a:xfrm>
            <a:prstGeom prst="rect">
              <a:avLst/>
            </a:prstGeom>
            <a:solidFill>
              <a:srgbClr val="399fd9"/>
            </a:solidFill>
            <a:ln>
              <a:noFill/>
            </a:ln>
          </p:spPr>
          <p:style>
            <a:lnRef idx="0"/>
            <a:fillRef idx="0"/>
            <a:effectRef idx="0"/>
            <a:fontRef idx="minor"/>
          </p:style>
        </p:sp>
        <p:sp>
          <p:nvSpPr>
            <p:cNvPr id="47" name="CustomShape 7"/>
            <p:cNvSpPr/>
            <p:nvPr/>
          </p:nvSpPr>
          <p:spPr>
            <a:xfrm>
              <a:off x="7769520" y="4816440"/>
              <a:ext cx="1033920" cy="316080"/>
            </a:xfrm>
            <a:prstGeom prst="rect">
              <a:avLst/>
            </a:prstGeom>
            <a:noFill/>
            <a:ln>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hyperlink" Target="https://en.wikipedia.org/wiki/Descriptive_statistics" TargetMode="External"/><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hyperlink" Target="https://en.wikipedia.org/wiki/Statistical_inference" TargetMode="External"/><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s://en.wikipedia.org/wiki/Statistics" TargetMode="External"/><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hyperlink" Target="https://docs.scipy.org/doc/scipy-0.18.1/reference/stats.html" TargetMode="External"/><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hyperlink" Target="https://docs.scipy.org/doc/numpy-1.14.0/reference/routines.statistics.html" TargetMode="External"/><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36760" y="257040"/>
            <a:ext cx="3649680" cy="1799640"/>
          </a:xfrm>
          <a:prstGeom prst="rect">
            <a:avLst/>
          </a:prstGeom>
          <a:noFill/>
          <a:ln>
            <a:noFill/>
          </a:ln>
        </p:spPr>
        <p:txBody>
          <a:bodyPr lIns="0" rIns="0" tIns="0" bIns="0" anchor="b">
            <a:noAutofit/>
          </a:bodyPr>
          <a:p>
            <a:pPr>
              <a:lnSpc>
                <a:spcPct val="100000"/>
              </a:lnSpc>
              <a:tabLst>
                <a:tab algn="l" pos="0"/>
              </a:tabLst>
            </a:pPr>
            <a:r>
              <a:rPr b="0" lang="en" sz="4000" spc="-1" strike="noStrike">
                <a:solidFill>
                  <a:srgbClr val="ffffff"/>
                </a:solidFill>
                <a:latin typeface="Raleway"/>
                <a:ea typeface="Raleway"/>
              </a:rPr>
              <a:t>Introduction to Statistics</a:t>
            </a:r>
            <a:endParaRPr b="0" lang="en-US" sz="4000" spc="-1" strike="noStrike">
              <a:solidFill>
                <a:srgbClr val="000000"/>
              </a:solidFill>
              <a:latin typeface="Arial"/>
            </a:endParaRPr>
          </a:p>
        </p:txBody>
      </p:sp>
      <p:sp>
        <p:nvSpPr>
          <p:cNvPr id="85" name="TextShape 2"/>
          <p:cNvSpPr txBox="1"/>
          <p:nvPr/>
        </p:nvSpPr>
        <p:spPr>
          <a:xfrm>
            <a:off x="0" y="0"/>
            <a:ext cx="4571640" cy="5143320"/>
          </a:xfrm>
          <a:prstGeom prst="rect">
            <a:avLst/>
          </a:prstGeom>
          <a:noFill/>
          <a:ln>
            <a:noFill/>
          </a:ln>
        </p:spPr>
        <p:txBody>
          <a:bodyPr tIns="91440" bIns="91440">
            <a:noAutofit/>
          </a:bodyPr>
          <a:p>
            <a:endParaRPr b="0" lang="en-US" sz="1400" spc="-1" strike="noStrike">
              <a:solidFill>
                <a:srgbClr val="000000"/>
              </a:solidFill>
              <a:latin typeface="Arial"/>
            </a:endParaRPr>
          </a:p>
        </p:txBody>
      </p:sp>
      <p:pic>
        <p:nvPicPr>
          <p:cNvPr id="86" name="Google Shape;81;p10" descr=""/>
          <p:cNvPicPr/>
          <p:nvPr/>
        </p:nvPicPr>
        <p:blipFill>
          <a:blip r:embed="rId1"/>
          <a:srcRect l="0" t="0" r="0" b="15624"/>
          <a:stretch/>
        </p:blipFill>
        <p:spPr>
          <a:xfrm>
            <a:off x="0" y="-6840"/>
            <a:ext cx="4571640" cy="51429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Statistics in Python</a:t>
            </a:r>
            <a:endParaRPr b="0" lang="en-US" sz="2400" spc="-1" strike="noStrike">
              <a:solidFill>
                <a:srgbClr val="000000"/>
              </a:solidFill>
              <a:latin typeface="Arial"/>
            </a:endParaRPr>
          </a:p>
        </p:txBody>
      </p:sp>
      <p:sp>
        <p:nvSpPr>
          <p:cNvPr id="104"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 sz="1800" spc="-1" strike="noStrike">
                <a:solidFill>
                  <a:srgbClr val="595959"/>
                </a:solidFill>
                <a:latin typeface="Montserrat"/>
                <a:ea typeface="Montserrat"/>
              </a:rPr>
              <a:t>Python has a wide range of useful functions to perform Statistical routines. These functions are found in the following two Modules:</a:t>
            </a:r>
            <a:endParaRPr b="0" lang="en-US" sz="1800" spc="-1" strike="noStrike">
              <a:solidFill>
                <a:srgbClr val="000000"/>
              </a:solidFill>
              <a:latin typeface="Arial"/>
            </a:endParaRPr>
          </a:p>
          <a:p>
            <a:pPr marL="457200">
              <a:lnSpc>
                <a:spcPct val="142000"/>
              </a:lnSpc>
              <a:spcBef>
                <a:spcPts val="2200"/>
              </a:spcBef>
              <a:tabLst>
                <a:tab algn="l" pos="0"/>
              </a:tabLst>
            </a:pPr>
            <a:r>
              <a:rPr b="1" lang="en" sz="1800" spc="-1" strike="noStrike" u="sng">
                <a:solidFill>
                  <a:srgbClr val="595959"/>
                </a:solidFill>
                <a:uFillTx/>
                <a:latin typeface="Montserrat"/>
                <a:ea typeface="Montserrat"/>
              </a:rPr>
              <a:t>Helpful Point</a:t>
            </a:r>
            <a:r>
              <a:rPr b="1" lang="en" sz="1800" spc="-1" strike="noStrike">
                <a:solidFill>
                  <a:srgbClr val="595959"/>
                </a:solidFill>
                <a:latin typeface="Montserrat"/>
                <a:ea typeface="Montserrat"/>
              </a:rPr>
              <a:t>:</a:t>
            </a:r>
            <a:r>
              <a:rPr b="0" lang="en" sz="1800" spc="-1" strike="noStrike">
                <a:solidFill>
                  <a:srgbClr val="595959"/>
                </a:solidFill>
                <a:latin typeface="Montserrat"/>
                <a:ea typeface="Montserrat"/>
              </a:rPr>
              <a:t> It is not necessary to access a sub-package within the numpy package like we did with numpy.linalg. Instead, we can simply execute the function directly from NumPy: </a:t>
            </a:r>
            <a:r>
              <a:rPr b="1" lang="en" sz="1800" spc="-1" strike="noStrike">
                <a:solidFill>
                  <a:srgbClr val="595959"/>
                </a:solidFill>
                <a:latin typeface="Montserrat"/>
                <a:ea typeface="Montserrat"/>
              </a:rPr>
              <a:t>np.func_name</a:t>
            </a:r>
            <a:endParaRPr b="0" lang="en-US" sz="1800" spc="-1" strike="noStrike">
              <a:solidFill>
                <a:srgbClr val="000000"/>
              </a:solidFill>
              <a:latin typeface="Arial"/>
            </a:endParaRPr>
          </a:p>
          <a:p>
            <a:pPr marL="457200">
              <a:lnSpc>
                <a:spcPct val="142000"/>
              </a:lnSpc>
              <a:spcBef>
                <a:spcPts val="3300"/>
              </a:spcBef>
              <a:spcAft>
                <a:spcPts val="1100"/>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Statistics in Python</a:t>
            </a:r>
            <a:endParaRPr b="0" lang="en-US" sz="2400" spc="-1" strike="noStrike">
              <a:solidFill>
                <a:srgbClr val="000000"/>
              </a:solidFill>
              <a:latin typeface="Arial"/>
            </a:endParaRPr>
          </a:p>
        </p:txBody>
      </p:sp>
      <p:sp>
        <p:nvSpPr>
          <p:cNvPr id="106" name="TextShape 2"/>
          <p:cNvSpPr txBox="1"/>
          <p:nvPr/>
        </p:nvSpPr>
        <p:spPr>
          <a:xfrm>
            <a:off x="311760" y="1152360"/>
            <a:ext cx="8520120" cy="3416040"/>
          </a:xfrm>
          <a:prstGeom prst="rect">
            <a:avLst/>
          </a:prstGeom>
          <a:noFill/>
          <a:ln>
            <a:noFill/>
          </a:ln>
        </p:spPr>
        <p:txBody>
          <a:bodyPr tIns="91440" bIns="91440">
            <a:noAutofit/>
          </a:bodyPr>
          <a:p>
            <a:pPr marL="457200">
              <a:lnSpc>
                <a:spcPct val="142000"/>
              </a:lnSpc>
              <a:spcBef>
                <a:spcPts val="2200"/>
              </a:spcBef>
              <a:tabLst>
                <a:tab algn="l" pos="0"/>
              </a:tabLst>
            </a:pPr>
            <a:endParaRPr b="0" lang="en-US" sz="1400" spc="-1" strike="noStrike">
              <a:solidFill>
                <a:srgbClr val="000000"/>
              </a:solidFill>
              <a:latin typeface="Arial"/>
            </a:endParaRPr>
          </a:p>
          <a:p>
            <a:pPr marL="457200">
              <a:lnSpc>
                <a:spcPct val="142000"/>
              </a:lnSpc>
              <a:spcBef>
                <a:spcPts val="3300"/>
              </a:spcBef>
              <a:spcAft>
                <a:spcPts val="1100"/>
              </a:spcAft>
              <a:tabLst>
                <a:tab algn="l" pos="0"/>
              </a:tabLst>
            </a:pPr>
            <a:endParaRPr b="0" lang="en-US" sz="1400" spc="-1" strike="noStrike">
              <a:solidFill>
                <a:srgbClr val="000000"/>
              </a:solidFill>
              <a:latin typeface="Arial"/>
            </a:endParaRPr>
          </a:p>
        </p:txBody>
      </p:sp>
      <p:pic>
        <p:nvPicPr>
          <p:cNvPr id="107" name="Google Shape;142;p20" descr=""/>
          <p:cNvPicPr/>
          <p:nvPr/>
        </p:nvPicPr>
        <p:blipFill>
          <a:blip r:embed="rId1"/>
          <a:stretch/>
        </p:blipFill>
        <p:spPr>
          <a:xfrm>
            <a:off x="320760" y="1152360"/>
            <a:ext cx="6447960" cy="31143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Statistics in Python</a:t>
            </a:r>
            <a:endParaRPr b="0" lang="en-US" sz="2400" spc="-1" strike="noStrike">
              <a:solidFill>
                <a:srgbClr val="000000"/>
              </a:solidFill>
              <a:latin typeface="Arial"/>
            </a:endParaRPr>
          </a:p>
        </p:txBody>
      </p:sp>
      <p:sp>
        <p:nvSpPr>
          <p:cNvPr id="109" name="TextShape 2"/>
          <p:cNvSpPr txBox="1"/>
          <p:nvPr/>
        </p:nvSpPr>
        <p:spPr>
          <a:xfrm>
            <a:off x="311760" y="1152360"/>
            <a:ext cx="8520120" cy="3416040"/>
          </a:xfrm>
          <a:prstGeom prst="rect">
            <a:avLst/>
          </a:prstGeom>
          <a:noFill/>
          <a:ln>
            <a:noFill/>
          </a:ln>
        </p:spPr>
        <p:txBody>
          <a:bodyPr tIns="91440" bIns="91440">
            <a:noAutofit/>
          </a:bodyPr>
          <a:p>
            <a:pPr marL="457200">
              <a:lnSpc>
                <a:spcPct val="142000"/>
              </a:lnSpc>
              <a:spcBef>
                <a:spcPts val="2200"/>
              </a:spcBef>
              <a:tabLst>
                <a:tab algn="l" pos="0"/>
              </a:tabLst>
            </a:pPr>
            <a:endParaRPr b="0" lang="en-US" sz="1400" spc="-1" strike="noStrike">
              <a:solidFill>
                <a:srgbClr val="000000"/>
              </a:solidFill>
              <a:latin typeface="Arial"/>
            </a:endParaRPr>
          </a:p>
          <a:p>
            <a:pPr marL="457200">
              <a:lnSpc>
                <a:spcPct val="142000"/>
              </a:lnSpc>
              <a:spcBef>
                <a:spcPts val="3300"/>
              </a:spcBef>
              <a:spcAft>
                <a:spcPts val="1100"/>
              </a:spcAft>
              <a:tabLst>
                <a:tab algn="l" pos="0"/>
              </a:tabLst>
            </a:pPr>
            <a:endParaRPr b="0" lang="en-US" sz="1400" spc="-1" strike="noStrike">
              <a:solidFill>
                <a:srgbClr val="000000"/>
              </a:solidFill>
              <a:latin typeface="Arial"/>
            </a:endParaRPr>
          </a:p>
        </p:txBody>
      </p:sp>
      <p:pic>
        <p:nvPicPr>
          <p:cNvPr id="110" name="Google Shape;149;p21" descr=""/>
          <p:cNvPicPr/>
          <p:nvPr/>
        </p:nvPicPr>
        <p:blipFill>
          <a:blip r:embed="rId1"/>
          <a:stretch/>
        </p:blipFill>
        <p:spPr>
          <a:xfrm>
            <a:off x="311760" y="1418400"/>
            <a:ext cx="5829120" cy="15235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Types of Statistics</a:t>
            </a:r>
            <a:endParaRPr b="0" lang="en-US" sz="2400" spc="-1" strike="noStrike">
              <a:solidFill>
                <a:srgbClr val="000000"/>
              </a:solidFill>
              <a:latin typeface="Arial"/>
            </a:endParaRPr>
          </a:p>
        </p:txBody>
      </p:sp>
      <p:sp>
        <p:nvSpPr>
          <p:cNvPr id="112"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 sz="1800" spc="-1" strike="noStrike">
                <a:solidFill>
                  <a:srgbClr val="595959"/>
                </a:solidFill>
                <a:latin typeface="Montserrat"/>
                <a:ea typeface="Montserrat"/>
              </a:rPr>
              <a:t>There are two different types of statistics:</a:t>
            </a:r>
            <a:endParaRPr b="0" lang="en-US" sz="1800" spc="-1" strike="noStrike">
              <a:solidFill>
                <a:srgbClr val="000000"/>
              </a:solidFill>
              <a:latin typeface="Arial"/>
            </a:endParaRPr>
          </a:p>
          <a:p>
            <a:pPr marL="457200">
              <a:lnSpc>
                <a:spcPct val="142000"/>
              </a:lnSpc>
              <a:spcBef>
                <a:spcPts val="2200"/>
              </a:spcBef>
              <a:tabLst>
                <a:tab algn="l" pos="0"/>
              </a:tabLst>
            </a:pPr>
            <a:r>
              <a:rPr b="1" lang="en" sz="1800" spc="-1" strike="noStrike" u="sng">
                <a:solidFill>
                  <a:srgbClr val="0097a7"/>
                </a:solidFill>
                <a:uFillTx/>
                <a:latin typeface="Montserrat"/>
                <a:ea typeface="Montserrat"/>
                <a:hlinkClick r:id="rId1"/>
              </a:rPr>
              <a:t>Descriptive Statistics</a:t>
            </a:r>
            <a:r>
              <a:rPr b="0" lang="en" sz="1800" spc="-1" strike="noStrike">
                <a:solidFill>
                  <a:srgbClr val="595959"/>
                </a:solidFill>
                <a:latin typeface="Montserrat"/>
                <a:ea typeface="Montserrat"/>
              </a:rPr>
              <a:t>: The purpose of Descriptive Statistics is to provide a summary of the data and its properties</a:t>
            </a:r>
            <a:endParaRPr b="0" lang="en-US" sz="1800" spc="-1" strike="noStrike">
              <a:solidFill>
                <a:srgbClr val="000000"/>
              </a:solidFill>
              <a:latin typeface="Arial"/>
            </a:endParaRPr>
          </a:p>
          <a:p>
            <a:pPr>
              <a:lnSpc>
                <a:spcPct val="142000"/>
              </a:lnSpc>
              <a:spcBef>
                <a:spcPts val="2200"/>
              </a:spcBef>
              <a:spcAft>
                <a:spcPts val="2200"/>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Types of Statistics</a:t>
            </a:r>
            <a:endParaRPr b="0" lang="en-US" sz="2400" spc="-1" strike="noStrike">
              <a:solidFill>
                <a:srgbClr val="000000"/>
              </a:solidFill>
              <a:latin typeface="Arial"/>
            </a:endParaRPr>
          </a:p>
        </p:txBody>
      </p:sp>
      <p:sp>
        <p:nvSpPr>
          <p:cNvPr id="114" name="TextShape 2"/>
          <p:cNvSpPr txBox="1"/>
          <p:nvPr/>
        </p:nvSpPr>
        <p:spPr>
          <a:xfrm>
            <a:off x="311760" y="1152360"/>
            <a:ext cx="8520120" cy="3416040"/>
          </a:xfrm>
          <a:prstGeom prst="rect">
            <a:avLst/>
          </a:prstGeom>
          <a:noFill/>
          <a:ln>
            <a:noFill/>
          </a:ln>
        </p:spPr>
        <p:txBody>
          <a:bodyPr tIns="91440" bIns="91440">
            <a:noAutofit/>
          </a:bodyPr>
          <a:p>
            <a:pPr>
              <a:lnSpc>
                <a:spcPct val="142000"/>
              </a:lnSpc>
              <a:spcBef>
                <a:spcPts val="2200"/>
              </a:spcBef>
              <a:spcAft>
                <a:spcPts val="2200"/>
              </a:spcAft>
              <a:tabLst>
                <a:tab algn="l" pos="0"/>
              </a:tabLst>
            </a:pPr>
            <a:r>
              <a:rPr b="0" lang="en" sz="1800" spc="-1" strike="noStrike">
                <a:solidFill>
                  <a:srgbClr val="595959"/>
                </a:solidFill>
                <a:latin typeface="Montserrat"/>
                <a:ea typeface="Montserrat"/>
              </a:rPr>
              <a:t>Descriptive Statistics can take the form of simple metrics known as summary statistics (i.e. number of observations, minimum value, maximum value, mean, variance, etc.) or they can take the form of visualizations (i.e. histograms, scatterplots, pie charts, box plots, etc.)</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Types of Statistics</a:t>
            </a:r>
            <a:endParaRPr b="0" lang="en-US" sz="2400" spc="-1" strike="noStrike">
              <a:solidFill>
                <a:srgbClr val="000000"/>
              </a:solidFill>
              <a:latin typeface="Arial"/>
            </a:endParaRPr>
          </a:p>
        </p:txBody>
      </p:sp>
      <p:sp>
        <p:nvSpPr>
          <p:cNvPr id="116" name="TextShape 2"/>
          <p:cNvSpPr txBox="1"/>
          <p:nvPr/>
        </p:nvSpPr>
        <p:spPr>
          <a:xfrm>
            <a:off x="311760" y="1152360"/>
            <a:ext cx="8520120" cy="3416040"/>
          </a:xfrm>
          <a:prstGeom prst="rect">
            <a:avLst/>
          </a:prstGeom>
          <a:noFill/>
          <a:ln>
            <a:noFill/>
          </a:ln>
        </p:spPr>
        <p:txBody>
          <a:bodyPr tIns="91440" bIns="91440">
            <a:noAutofit/>
          </a:bodyPr>
          <a:p>
            <a:pPr>
              <a:lnSpc>
                <a:spcPct val="142000"/>
              </a:lnSpc>
              <a:spcBef>
                <a:spcPts val="2200"/>
              </a:spcBef>
              <a:tabLst>
                <a:tab algn="l" pos="0"/>
              </a:tabLst>
            </a:pPr>
            <a:r>
              <a:rPr b="0" lang="en" sz="1800" spc="-1" strike="noStrike">
                <a:solidFill>
                  <a:srgbClr val="595959"/>
                </a:solidFill>
                <a:latin typeface="Montserrat"/>
                <a:ea typeface="Montserrat"/>
              </a:rPr>
              <a:t>Examples of Descriptive Statistics:</a:t>
            </a:r>
            <a:endParaRPr b="0" lang="en-US" sz="1800" spc="-1" strike="noStrike">
              <a:solidFill>
                <a:srgbClr val="000000"/>
              </a:solidFill>
              <a:latin typeface="Arial"/>
            </a:endParaRPr>
          </a:p>
          <a:p>
            <a:pPr>
              <a:lnSpc>
                <a:spcPct val="142000"/>
              </a:lnSpc>
              <a:spcBef>
                <a:spcPts val="2200"/>
              </a:spcBef>
              <a:spcAft>
                <a:spcPts val="2200"/>
              </a:spcAft>
              <a:tabLst>
                <a:tab algn="l" pos="0"/>
              </a:tabLst>
            </a:pPr>
            <a:r>
              <a:rPr b="0" lang="en" sz="1800" spc="-1" strike="noStrike">
                <a:solidFill>
                  <a:srgbClr val="595959"/>
                </a:solidFill>
                <a:latin typeface="Montserrat"/>
                <a:ea typeface="Montserrat"/>
              </a:rPr>
              <a:t>a. 75th percentile of height of men in the United States</a:t>
            </a:r>
            <a:br/>
            <a:r>
              <a:rPr b="0" lang="en" sz="1800" spc="-1" strike="noStrike">
                <a:solidFill>
                  <a:srgbClr val="595959"/>
                </a:solidFill>
                <a:latin typeface="Montserrat"/>
                <a:ea typeface="Montserrat"/>
              </a:rPr>
              <a:t>b. Mean Field Goal Percentage of a professional basketball player in the NBA</a:t>
            </a:r>
            <a:br/>
            <a:r>
              <a:rPr b="0" lang="en" sz="1800" spc="-1" strike="noStrike">
                <a:solidFill>
                  <a:srgbClr val="595959"/>
                </a:solidFill>
                <a:latin typeface="Montserrat"/>
                <a:ea typeface="Montserrat"/>
              </a:rPr>
              <a:t>c. Median salary of Data Scientist is across every major metropolitan area in the United States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Types of Statistics</a:t>
            </a:r>
            <a:endParaRPr b="0" lang="en-US" sz="2400" spc="-1" strike="noStrike">
              <a:solidFill>
                <a:srgbClr val="000000"/>
              </a:solidFill>
              <a:latin typeface="Arial"/>
            </a:endParaRPr>
          </a:p>
        </p:txBody>
      </p:sp>
      <p:sp>
        <p:nvSpPr>
          <p:cNvPr id="118" name="TextShape 2"/>
          <p:cNvSpPr txBox="1"/>
          <p:nvPr/>
        </p:nvSpPr>
        <p:spPr>
          <a:xfrm>
            <a:off x="311760" y="1152360"/>
            <a:ext cx="8520120" cy="3416040"/>
          </a:xfrm>
          <a:prstGeom prst="rect">
            <a:avLst/>
          </a:prstGeom>
          <a:noFill/>
          <a:ln>
            <a:noFill/>
          </a:ln>
        </p:spPr>
        <p:txBody>
          <a:bodyPr tIns="91440" bIns="91440">
            <a:noAutofit/>
          </a:bodyPr>
          <a:p>
            <a:pPr>
              <a:lnSpc>
                <a:spcPct val="142000"/>
              </a:lnSpc>
              <a:spcBef>
                <a:spcPts val="4399"/>
              </a:spcBef>
              <a:tabLst>
                <a:tab algn="l" pos="0"/>
              </a:tabLst>
            </a:pPr>
            <a:r>
              <a:rPr b="1" lang="en" sz="1800" spc="-1" strike="noStrike" u="sng">
                <a:solidFill>
                  <a:srgbClr val="0097a7"/>
                </a:solidFill>
                <a:uFillTx/>
                <a:latin typeface="Montserrat"/>
                <a:ea typeface="Montserrat"/>
                <a:hlinkClick r:id="rId1"/>
              </a:rPr>
              <a:t>Inferential Statistics</a:t>
            </a:r>
            <a:r>
              <a:rPr b="1" lang="en" sz="1800" spc="-1" strike="noStrike" u="sng">
                <a:solidFill>
                  <a:srgbClr val="595959"/>
                </a:solidFill>
                <a:uFillTx/>
                <a:latin typeface="Montserrat"/>
                <a:ea typeface="Montserrat"/>
              </a:rPr>
              <a:t>:</a:t>
            </a:r>
            <a:r>
              <a:rPr b="0" lang="en" sz="1800" spc="-1" strike="noStrike">
                <a:solidFill>
                  <a:srgbClr val="595959"/>
                </a:solidFill>
                <a:latin typeface="Montserrat"/>
                <a:ea typeface="Montserrat"/>
              </a:rPr>
              <a:t> The purpose of Inferential Statistics is to make inferences about a population using a subset of the population known as a sample</a:t>
            </a:r>
            <a:endParaRPr b="0" lang="en-US" sz="1800" spc="-1" strike="noStrike">
              <a:solidFill>
                <a:srgbClr val="000000"/>
              </a:solidFill>
              <a:latin typeface="Arial"/>
            </a:endParaRPr>
          </a:p>
          <a:p>
            <a:pPr>
              <a:lnSpc>
                <a:spcPct val="142000"/>
              </a:lnSpc>
              <a:spcBef>
                <a:spcPts val="4399"/>
              </a:spcBef>
              <a:spcAft>
                <a:spcPts val="2200"/>
              </a:spcAft>
              <a:tabLst>
                <a:tab algn="l" pos="0"/>
              </a:tabLst>
            </a:pPr>
            <a:r>
              <a:rPr b="0" lang="en" sz="1800" spc="-1" strike="noStrike">
                <a:solidFill>
                  <a:srgbClr val="595959"/>
                </a:solidFill>
                <a:latin typeface="Montserrat"/>
                <a:ea typeface="Montserrat"/>
              </a:rPr>
              <a:t>Inferential Statistics begin with a hypothesis about the population and then the sample is used to prove or disprove the hypothesis, effectively inferring something about the population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Types of Statistics</a:t>
            </a:r>
            <a:endParaRPr b="0" lang="en-US" sz="2400" spc="-1" strike="noStrike">
              <a:solidFill>
                <a:srgbClr val="000000"/>
              </a:solidFill>
              <a:latin typeface="Arial"/>
            </a:endParaRPr>
          </a:p>
        </p:txBody>
      </p:sp>
      <p:sp>
        <p:nvSpPr>
          <p:cNvPr id="120" name="TextShape 2"/>
          <p:cNvSpPr txBox="1"/>
          <p:nvPr/>
        </p:nvSpPr>
        <p:spPr>
          <a:xfrm>
            <a:off x="311760" y="1152360"/>
            <a:ext cx="8520120" cy="3416040"/>
          </a:xfrm>
          <a:prstGeom prst="rect">
            <a:avLst/>
          </a:prstGeom>
          <a:noFill/>
          <a:ln>
            <a:noFill/>
          </a:ln>
        </p:spPr>
        <p:txBody>
          <a:bodyPr tIns="91440" bIns="91440">
            <a:noAutofit/>
          </a:bodyPr>
          <a:p>
            <a:pPr>
              <a:lnSpc>
                <a:spcPct val="142000"/>
              </a:lnSpc>
              <a:spcBef>
                <a:spcPts val="4399"/>
              </a:spcBef>
              <a:tabLst>
                <a:tab algn="l" pos="0"/>
              </a:tabLst>
            </a:pPr>
            <a:r>
              <a:rPr b="0" lang="en" sz="1800" spc="-1" strike="noStrike">
                <a:solidFill>
                  <a:srgbClr val="595959"/>
                </a:solidFill>
                <a:latin typeface="Montserrat"/>
                <a:ea typeface="Montserrat"/>
              </a:rPr>
              <a:t>Examples of Inferential Statistics:</a:t>
            </a:r>
            <a:endParaRPr b="0" lang="en-US" sz="1800" spc="-1" strike="noStrike">
              <a:solidFill>
                <a:srgbClr val="000000"/>
              </a:solidFill>
              <a:latin typeface="Arial"/>
            </a:endParaRPr>
          </a:p>
          <a:p>
            <a:pPr marL="457200" indent="-342720">
              <a:lnSpc>
                <a:spcPct val="142000"/>
              </a:lnSpc>
              <a:spcBef>
                <a:spcPts val="4399"/>
              </a:spcBef>
              <a:buClr>
                <a:srgbClr val="595959"/>
              </a:buClr>
              <a:buFont typeface="Montserrat"/>
              <a:buChar char="●"/>
              <a:tabLst>
                <a:tab algn="l" pos="0"/>
              </a:tabLst>
            </a:pPr>
            <a:r>
              <a:rPr b="0" lang="en" sz="1800" spc="-1" strike="noStrike">
                <a:solidFill>
                  <a:srgbClr val="595959"/>
                </a:solidFill>
                <a:latin typeface="Montserrat"/>
                <a:ea typeface="Montserrat"/>
              </a:rPr>
              <a:t>Survey is sent out to 1000 residents in Chicago asking them about their political views. The survey designers are interested in knowing if Chicago residents in different areas have more or less conservative views.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Types of Statistics</a:t>
            </a:r>
            <a:endParaRPr b="0" lang="en-US" sz="2400" spc="-1" strike="noStrike">
              <a:solidFill>
                <a:srgbClr val="000000"/>
              </a:solidFill>
              <a:latin typeface="Arial"/>
            </a:endParaRPr>
          </a:p>
        </p:txBody>
      </p:sp>
      <p:sp>
        <p:nvSpPr>
          <p:cNvPr id="122" name="TextShape 2"/>
          <p:cNvSpPr txBox="1"/>
          <p:nvPr/>
        </p:nvSpPr>
        <p:spPr>
          <a:xfrm>
            <a:off x="311760" y="1152360"/>
            <a:ext cx="8520120" cy="3416040"/>
          </a:xfrm>
          <a:prstGeom prst="rect">
            <a:avLst/>
          </a:prstGeom>
          <a:noFill/>
          <a:ln>
            <a:noFill/>
          </a:ln>
        </p:spPr>
        <p:txBody>
          <a:bodyPr tIns="91440" bIns="91440">
            <a:noAutofit/>
          </a:bodyPr>
          <a:p>
            <a:pPr>
              <a:lnSpc>
                <a:spcPct val="142000"/>
              </a:lnSpc>
              <a:spcBef>
                <a:spcPts val="4399"/>
              </a:spcBef>
              <a:tabLst>
                <a:tab algn="l" pos="0"/>
              </a:tabLst>
            </a:pPr>
            <a:r>
              <a:rPr b="0" lang="en" sz="1800" spc="-1" strike="noStrike">
                <a:solidFill>
                  <a:srgbClr val="595959"/>
                </a:solidFill>
                <a:latin typeface="Montserrat"/>
                <a:ea typeface="Montserrat"/>
              </a:rPr>
              <a:t>Examples of Inferential Statistics:</a:t>
            </a:r>
            <a:endParaRPr b="0" lang="en-US" sz="1800" spc="-1" strike="noStrike">
              <a:solidFill>
                <a:srgbClr val="000000"/>
              </a:solidFill>
              <a:latin typeface="Arial"/>
            </a:endParaRPr>
          </a:p>
          <a:p>
            <a:pPr marL="457200" indent="-342720">
              <a:lnSpc>
                <a:spcPct val="142000"/>
              </a:lnSpc>
              <a:spcBef>
                <a:spcPts val="4399"/>
              </a:spcBef>
              <a:buClr>
                <a:srgbClr val="595959"/>
              </a:buClr>
              <a:buFont typeface="Montserrat"/>
              <a:buChar char="●"/>
              <a:tabLst>
                <a:tab algn="l" pos="0"/>
              </a:tabLst>
            </a:pPr>
            <a:r>
              <a:rPr b="0" lang="en" sz="1800" spc="-1" strike="noStrike">
                <a:solidFill>
                  <a:srgbClr val="595959"/>
                </a:solidFill>
                <a:latin typeface="Montserrat"/>
                <a:ea typeface="Montserrat"/>
              </a:rPr>
              <a:t>A clinician develops a new drug to help patients relieve anxiety. The clinician collects a sample of individuals and gives half of them the new drug and the other half are given a placebo drug</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Helpful Points</a:t>
            </a:r>
            <a:endParaRPr b="0" lang="en-US" sz="2400" spc="-1" strike="noStrike">
              <a:solidFill>
                <a:srgbClr val="000000"/>
              </a:solidFill>
              <a:latin typeface="Arial"/>
            </a:endParaRPr>
          </a:p>
        </p:txBody>
      </p:sp>
      <p:sp>
        <p:nvSpPr>
          <p:cNvPr id="124" name="TextShape 2"/>
          <p:cNvSpPr txBox="1"/>
          <p:nvPr/>
        </p:nvSpPr>
        <p:spPr>
          <a:xfrm>
            <a:off x="311760" y="1152360"/>
            <a:ext cx="8520120" cy="3416040"/>
          </a:xfrm>
          <a:prstGeom prst="rect">
            <a:avLst/>
          </a:prstGeom>
          <a:noFill/>
          <a:ln>
            <a:noFill/>
          </a:ln>
        </p:spPr>
        <p:txBody>
          <a:bodyPr tIns="91440" bIns="91440">
            <a:noAutofit/>
          </a:bodyPr>
          <a:p>
            <a:pPr marL="457200" indent="-294840">
              <a:lnSpc>
                <a:spcPct val="142000"/>
              </a:lnSpc>
              <a:spcBef>
                <a:spcPts val="2200"/>
              </a:spcBef>
              <a:buClr>
                <a:srgbClr val="000000"/>
              </a:buClr>
              <a:buFont typeface="Arial"/>
              <a:buChar char="●"/>
            </a:pPr>
            <a:r>
              <a:rPr b="0" lang="en" sz="1800" spc="-1" strike="noStrike">
                <a:solidFill>
                  <a:srgbClr val="595959"/>
                </a:solidFill>
                <a:latin typeface="Montserrat"/>
                <a:ea typeface="Montserrat"/>
              </a:rPr>
              <a:t>It is important to understand that the purpose of Descriptive Statistics is to simply collect and record metrics and nothing more. It does NOT involve any generalization beyond the summary statistics</a:t>
            </a:r>
            <a:endParaRPr b="0" lang="en-US" sz="1800" spc="-1" strike="noStrike">
              <a:solidFill>
                <a:srgbClr val="000000"/>
              </a:solidFill>
              <a:latin typeface="Arial"/>
            </a:endParaRPr>
          </a:p>
          <a:p>
            <a:pPr marL="457200" indent="-294840">
              <a:lnSpc>
                <a:spcPct val="142000"/>
              </a:lnSpc>
              <a:buClr>
                <a:srgbClr val="000000"/>
              </a:buClr>
              <a:buFont typeface="Arial"/>
              <a:buChar char="●"/>
            </a:pPr>
            <a:r>
              <a:rPr b="0" lang="en" sz="1800" spc="-1" strike="noStrike">
                <a:solidFill>
                  <a:srgbClr val="595959"/>
                </a:solidFill>
                <a:latin typeface="Montserrat"/>
                <a:ea typeface="Montserrat"/>
              </a:rPr>
              <a:t>In an experiment it is common to use both Descriptive AND Inferential Statistics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20040" y="180000"/>
            <a:ext cx="425160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Purpose</a:t>
            </a:r>
            <a:br/>
            <a:endParaRPr b="0" lang="en-US" sz="2400" spc="-1" strike="noStrike">
              <a:solidFill>
                <a:srgbClr val="000000"/>
              </a:solidFill>
              <a:latin typeface="Arial"/>
            </a:endParaRPr>
          </a:p>
        </p:txBody>
      </p:sp>
      <p:sp>
        <p:nvSpPr>
          <p:cNvPr id="88" name="TextShape 2"/>
          <p:cNvSpPr txBox="1"/>
          <p:nvPr/>
        </p:nvSpPr>
        <p:spPr>
          <a:xfrm>
            <a:off x="320040" y="837720"/>
            <a:ext cx="4251600" cy="3962520"/>
          </a:xfrm>
          <a:prstGeom prst="rect">
            <a:avLst/>
          </a:prstGeom>
          <a:noFill/>
          <a:ln>
            <a:noFill/>
          </a:ln>
        </p:spPr>
        <p:txBody>
          <a:bodyPr tIns="91440" bIns="91440">
            <a:noAutofit/>
          </a:bodyPr>
          <a:p>
            <a:pPr algn="just">
              <a:lnSpc>
                <a:spcPct val="115000"/>
              </a:lnSpc>
              <a:tabLst>
                <a:tab algn="l" pos="0"/>
              </a:tabLst>
            </a:pPr>
            <a:r>
              <a:rPr b="0" lang="en" sz="1800" spc="-1" strike="noStrike">
                <a:solidFill>
                  <a:srgbClr val="595959"/>
                </a:solidFill>
                <a:latin typeface="Montserrat"/>
                <a:ea typeface="Montserrat"/>
              </a:rPr>
              <a:t>The purpose of this lecture is to offer a brief overview of the field of Statistics which is paramount to performing Data Science. We will cover the most important introductory topics of Statistics starting with the type of statistics.</a:t>
            </a: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Purpose</a:t>
            </a:r>
            <a:endParaRPr b="0" lang="en-US" sz="2400" spc="-1" strike="noStrike">
              <a:solidFill>
                <a:srgbClr val="000000"/>
              </a:solidFill>
              <a:latin typeface="Arial"/>
            </a:endParaRPr>
          </a:p>
        </p:txBody>
      </p:sp>
      <p:sp>
        <p:nvSpPr>
          <p:cNvPr id="90" name="TextShape 2"/>
          <p:cNvSpPr txBox="1"/>
          <p:nvPr/>
        </p:nvSpPr>
        <p:spPr>
          <a:xfrm>
            <a:off x="311760" y="1152360"/>
            <a:ext cx="8520120" cy="3416040"/>
          </a:xfrm>
          <a:prstGeom prst="rect">
            <a:avLst/>
          </a:prstGeom>
          <a:noFill/>
          <a:ln>
            <a:noFill/>
          </a:ln>
        </p:spPr>
        <p:txBody>
          <a:bodyPr tIns="91440" bIns="91440">
            <a:noAutofit/>
          </a:bodyPr>
          <a:p>
            <a:pPr algn="just">
              <a:lnSpc>
                <a:spcPct val="115000"/>
              </a:lnSpc>
              <a:tabLst>
                <a:tab algn="l" pos="0"/>
              </a:tabLst>
            </a:pPr>
            <a:r>
              <a:rPr b="0" lang="en" sz="1800" spc="-1" strike="noStrike">
                <a:solidFill>
                  <a:srgbClr val="595959"/>
                </a:solidFill>
                <a:latin typeface="Montserrat"/>
                <a:ea typeface="Montserrat"/>
              </a:rPr>
              <a:t>The purpose of this lecture is to offer a brief overview of the field of Statistics which is paramount to performing Data Science. We will cover the most important introductory topics of Statistics starting with the type of statistics.</a:t>
            </a:r>
            <a:endParaRPr b="0" lang="en-US" sz="1800" spc="-1" strike="noStrike">
              <a:solidFill>
                <a:srgbClr val="000000"/>
              </a:solidFill>
              <a:latin typeface="Arial"/>
            </a:endParaRPr>
          </a:p>
          <a:p>
            <a:pPr algn="just">
              <a:lnSpc>
                <a:spcPct val="115000"/>
              </a:lnSpc>
              <a:spcBef>
                <a:spcPts val="1100"/>
              </a:spcBef>
              <a:tabLst>
                <a:tab algn="l" pos="0"/>
              </a:tabLst>
            </a:pPr>
            <a:r>
              <a:rPr b="1" lang="en" sz="1800" spc="-1" strike="noStrike">
                <a:solidFill>
                  <a:srgbClr val="595959"/>
                </a:solidFill>
                <a:latin typeface="Montserrat"/>
                <a:ea typeface="Montserrat"/>
              </a:rPr>
              <a:t>At the end of this lecture you will be able to:</a:t>
            </a:r>
            <a:endParaRPr b="0" lang="en-US" sz="1800" spc="-1" strike="noStrike">
              <a:solidFill>
                <a:srgbClr val="000000"/>
              </a:solidFill>
              <a:latin typeface="Arial"/>
            </a:endParaRPr>
          </a:p>
          <a:p>
            <a:pPr marL="1409760" indent="-339480">
              <a:lnSpc>
                <a:spcPct val="142000"/>
              </a:lnSpc>
              <a:spcBef>
                <a:spcPts val="1100"/>
              </a:spcBef>
              <a:buClr>
                <a:srgbClr val="000000"/>
              </a:buClr>
              <a:buFont typeface="Arial"/>
              <a:buAutoNum type="arabicPeriod"/>
              <a:tabLst>
                <a:tab algn="l" pos="0"/>
              </a:tabLst>
            </a:pPr>
            <a:r>
              <a:rPr b="0" lang="en" sz="1800" spc="-1" strike="noStrike">
                <a:solidFill>
                  <a:srgbClr val="595959"/>
                </a:solidFill>
                <a:latin typeface="Montserrat"/>
                <a:ea typeface="Montserrat"/>
              </a:rPr>
              <a:t>Understand and define Statistics as well as differentiate between Descriptive and Inferential Statistics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What is Statistics</a:t>
            </a:r>
            <a:endParaRPr b="0" lang="en-US" sz="2400" spc="-1" strike="noStrike">
              <a:solidFill>
                <a:srgbClr val="000000"/>
              </a:solidFill>
              <a:latin typeface="Arial"/>
            </a:endParaRPr>
          </a:p>
        </p:txBody>
      </p:sp>
      <p:sp>
        <p:nvSpPr>
          <p:cNvPr id="92"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 sz="1800" spc="-1" strike="noStrike">
                <a:solidFill>
                  <a:srgbClr val="595959"/>
                </a:solidFill>
                <a:latin typeface="Montserrat"/>
                <a:ea typeface="Montserrat"/>
              </a:rPr>
              <a:t>S</a:t>
            </a:r>
            <a:r>
              <a:rPr b="0" lang="en" sz="1800" spc="-1" strike="noStrike" u="sng">
                <a:solidFill>
                  <a:srgbClr val="0097a7"/>
                </a:solidFill>
                <a:uFillTx/>
                <a:latin typeface="Montserrat"/>
                <a:ea typeface="Montserrat"/>
                <a:hlinkClick r:id="rId1"/>
              </a:rPr>
              <a:t>tatistics</a:t>
            </a:r>
            <a:r>
              <a:rPr b="0" lang="en" sz="1800" spc="-1" strike="noStrike">
                <a:solidFill>
                  <a:srgbClr val="595959"/>
                </a:solidFill>
                <a:latin typeface="Montserrat"/>
                <a:ea typeface="Montserrat"/>
              </a:rPr>
              <a:t>: Statistics is a branch of Mathematics that deals with collecting, organizing, and interpreting data</a:t>
            </a:r>
            <a:endParaRPr b="0" lang="en-US" sz="1800" spc="-1" strike="noStrike">
              <a:solidFill>
                <a:srgbClr val="000000"/>
              </a:solidFill>
              <a:latin typeface="Arial"/>
            </a:endParaRPr>
          </a:p>
          <a:p>
            <a:pPr marL="774720" indent="-294840">
              <a:lnSpc>
                <a:spcPct val="142000"/>
              </a:lnSpc>
              <a:spcBef>
                <a:spcPts val="2200"/>
              </a:spcBef>
              <a:buClr>
                <a:srgbClr val="000000"/>
              </a:buClr>
              <a:buFont typeface="Arial"/>
              <a:buChar char="●"/>
              <a:tabLst>
                <a:tab algn="l" pos="0"/>
              </a:tabLst>
            </a:pPr>
            <a:r>
              <a:rPr b="0" lang="en" sz="1800" spc="-1" strike="noStrike">
                <a:solidFill>
                  <a:srgbClr val="595959"/>
                </a:solidFill>
                <a:latin typeface="Montserrat"/>
                <a:ea typeface="Montserrat"/>
              </a:rPr>
              <a:t>Statistics is used in many fields from Social Science, Finance, Healthcare, and Sports.</a:t>
            </a:r>
            <a:endParaRPr b="0" lang="en-US" sz="1800" spc="-1" strike="noStrike">
              <a:solidFill>
                <a:srgbClr val="000000"/>
              </a:solidFill>
              <a:latin typeface="Arial"/>
            </a:endParaRPr>
          </a:p>
          <a:p>
            <a:pPr marL="774720" indent="-294840">
              <a:lnSpc>
                <a:spcPct val="142000"/>
              </a:lnSpc>
              <a:buClr>
                <a:srgbClr val="000000"/>
              </a:buClr>
              <a:buFont typeface="Arial"/>
              <a:buChar char="●"/>
              <a:tabLst>
                <a:tab algn="l" pos="0"/>
              </a:tabLst>
            </a:pPr>
            <a:r>
              <a:rPr b="0" lang="en" sz="1800" spc="-1" strike="noStrike">
                <a:solidFill>
                  <a:srgbClr val="595959"/>
                </a:solidFill>
                <a:latin typeface="Montserrat"/>
                <a:ea typeface="Montserrat"/>
              </a:rPr>
              <a:t>The goal of Statistics is to study a population and observe their characteristics. However, it is often difficult to obtain an entire population. Instead, we deal with a subset of the population known as a sample.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What is Statistics</a:t>
            </a:r>
            <a:endParaRPr b="0" lang="en-US" sz="2400" spc="-1" strike="noStrike">
              <a:solidFill>
                <a:srgbClr val="000000"/>
              </a:solidFill>
              <a:latin typeface="Arial"/>
            </a:endParaRPr>
          </a:p>
        </p:txBody>
      </p:sp>
      <p:sp>
        <p:nvSpPr>
          <p:cNvPr id="94" name="TextShape 2"/>
          <p:cNvSpPr txBox="1"/>
          <p:nvPr/>
        </p:nvSpPr>
        <p:spPr>
          <a:xfrm>
            <a:off x="311760" y="1152360"/>
            <a:ext cx="8520120" cy="3416040"/>
          </a:xfrm>
          <a:prstGeom prst="rect">
            <a:avLst/>
          </a:prstGeom>
          <a:noFill/>
          <a:ln>
            <a:noFill/>
          </a:ln>
        </p:spPr>
        <p:txBody>
          <a:bodyPr tIns="91440" bIns="91440">
            <a:noAutofit/>
          </a:bodyPr>
          <a:p>
            <a:pPr>
              <a:lnSpc>
                <a:spcPct val="142000"/>
              </a:lnSpc>
              <a:spcBef>
                <a:spcPts val="3300"/>
              </a:spcBef>
              <a:tabLst>
                <a:tab algn="l" pos="0"/>
              </a:tabLst>
            </a:pPr>
            <a:r>
              <a:rPr b="0" lang="en" sz="1800" spc="-1" strike="noStrike">
                <a:solidFill>
                  <a:srgbClr val="595959"/>
                </a:solidFill>
                <a:latin typeface="Montserrat"/>
                <a:ea typeface="Montserrat"/>
              </a:rPr>
              <a:t>Examples of areas you encounter in your day-to-day life which Statistics play a large role in:</a:t>
            </a:r>
            <a:endParaRPr b="0" lang="en-US" sz="1800" spc="-1" strike="noStrike">
              <a:solidFill>
                <a:srgbClr val="000000"/>
              </a:solidFill>
              <a:latin typeface="Arial"/>
            </a:endParaRPr>
          </a:p>
          <a:p>
            <a:pPr lvl="1" marL="914400" indent="-294840">
              <a:lnSpc>
                <a:spcPct val="142000"/>
              </a:lnSpc>
              <a:spcBef>
                <a:spcPts val="3300"/>
              </a:spcBef>
              <a:buClr>
                <a:srgbClr val="000000"/>
              </a:buClr>
              <a:buFont typeface="Arial"/>
              <a:buAutoNum type="arabicPeriod"/>
              <a:tabLst>
                <a:tab algn="l" pos="0"/>
              </a:tabLst>
            </a:pPr>
            <a:r>
              <a:rPr b="0" lang="en" sz="1800" spc="-1" strike="noStrike">
                <a:solidFill>
                  <a:srgbClr val="595959"/>
                </a:solidFill>
                <a:latin typeface="Montserrat"/>
                <a:ea typeface="Montserrat"/>
              </a:rPr>
              <a:t>Census Data</a:t>
            </a:r>
            <a:endParaRPr b="0" lang="en-US" sz="1800" spc="-1" strike="noStrike">
              <a:solidFill>
                <a:srgbClr val="000000"/>
              </a:solidFill>
              <a:latin typeface="Arial"/>
            </a:endParaRPr>
          </a:p>
          <a:p>
            <a:pPr lvl="1" marL="914400" indent="-294840">
              <a:lnSpc>
                <a:spcPct val="142000"/>
              </a:lnSpc>
              <a:buClr>
                <a:srgbClr val="000000"/>
              </a:buClr>
              <a:buFont typeface="Arial"/>
              <a:buAutoNum type="arabicPeriod"/>
              <a:tabLst>
                <a:tab algn="l" pos="0"/>
              </a:tabLst>
            </a:pPr>
            <a:r>
              <a:rPr b="0" lang="en" sz="1800" spc="-1" strike="noStrike">
                <a:solidFill>
                  <a:srgbClr val="595959"/>
                </a:solidFill>
                <a:latin typeface="Montserrat"/>
                <a:ea typeface="Montserrat"/>
              </a:rPr>
              <a:t>Sports Boxscores</a:t>
            </a:r>
            <a:endParaRPr b="0" lang="en-US" sz="1800" spc="-1" strike="noStrike">
              <a:solidFill>
                <a:srgbClr val="000000"/>
              </a:solidFill>
              <a:latin typeface="Arial"/>
            </a:endParaRPr>
          </a:p>
          <a:p>
            <a:pPr lvl="1" marL="914400" indent="-294840">
              <a:lnSpc>
                <a:spcPct val="142000"/>
              </a:lnSpc>
              <a:buClr>
                <a:srgbClr val="000000"/>
              </a:buClr>
              <a:buFont typeface="Arial"/>
              <a:buAutoNum type="arabicPeriod"/>
              <a:tabLst>
                <a:tab algn="l" pos="0"/>
              </a:tabLst>
            </a:pPr>
            <a:r>
              <a:rPr b="0" lang="en" sz="1800" spc="-1" strike="noStrike">
                <a:solidFill>
                  <a:srgbClr val="595959"/>
                </a:solidFill>
                <a:latin typeface="Montserrat"/>
                <a:ea typeface="Montserrat"/>
              </a:rPr>
              <a:t>Weather Forecasts</a:t>
            </a:r>
            <a:endParaRPr b="0" lang="en-US" sz="1800" spc="-1" strike="noStrike">
              <a:solidFill>
                <a:srgbClr val="000000"/>
              </a:solidFill>
              <a:latin typeface="Arial"/>
            </a:endParaRPr>
          </a:p>
          <a:p>
            <a:pPr lvl="1" marL="914400" indent="-294840">
              <a:lnSpc>
                <a:spcPct val="142000"/>
              </a:lnSpc>
              <a:buClr>
                <a:srgbClr val="000000"/>
              </a:buClr>
              <a:buFont typeface="Arial"/>
              <a:buAutoNum type="arabicPeriod"/>
              <a:tabLst>
                <a:tab algn="l" pos="0"/>
              </a:tabLst>
            </a:pPr>
            <a:r>
              <a:rPr b="0" lang="en" sz="1800" spc="-1" strike="noStrike">
                <a:solidFill>
                  <a:srgbClr val="595959"/>
                </a:solidFill>
                <a:latin typeface="Montserrat"/>
                <a:ea typeface="Montserrat"/>
              </a:rPr>
              <a:t>Political Campaigning</a:t>
            </a:r>
            <a:endParaRPr b="0" lang="en-US" sz="1800" spc="-1" strike="noStrike">
              <a:solidFill>
                <a:srgbClr val="000000"/>
              </a:solidFill>
              <a:latin typeface="Arial"/>
            </a:endParaRPr>
          </a:p>
          <a:p>
            <a:pPr lvl="1" marL="914400" indent="-294840">
              <a:lnSpc>
                <a:spcPct val="142000"/>
              </a:lnSpc>
              <a:buClr>
                <a:srgbClr val="000000"/>
              </a:buClr>
              <a:buFont typeface="Arial"/>
              <a:buAutoNum type="arabicPeriod"/>
              <a:tabLst>
                <a:tab algn="l" pos="0"/>
              </a:tabLst>
            </a:pPr>
            <a:r>
              <a:rPr b="0" lang="en" sz="1800" spc="-1" strike="noStrike">
                <a:solidFill>
                  <a:srgbClr val="595959"/>
                </a:solidFill>
                <a:latin typeface="Montserrat"/>
                <a:ea typeface="Montserrat"/>
              </a:rPr>
              <a:t>Stock Market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How is Statistics used in Data Science</a:t>
            </a:r>
            <a:endParaRPr b="0" lang="en-US" sz="2400" spc="-1" strike="noStrike">
              <a:solidFill>
                <a:srgbClr val="000000"/>
              </a:solidFill>
              <a:latin typeface="Arial"/>
            </a:endParaRPr>
          </a:p>
        </p:txBody>
      </p:sp>
      <p:sp>
        <p:nvSpPr>
          <p:cNvPr id="96" name="TextShape 2"/>
          <p:cNvSpPr txBox="1"/>
          <p:nvPr/>
        </p:nvSpPr>
        <p:spPr>
          <a:xfrm>
            <a:off x="311760" y="1152360"/>
            <a:ext cx="8520120" cy="1192320"/>
          </a:xfrm>
          <a:prstGeom prst="rect">
            <a:avLst/>
          </a:prstGeom>
          <a:noFill/>
          <a:ln>
            <a:noFill/>
          </a:ln>
        </p:spPr>
        <p:txBody>
          <a:bodyPr tIns="91440" bIns="91440">
            <a:noAutofit/>
          </a:bodyPr>
          <a:p>
            <a:pPr>
              <a:lnSpc>
                <a:spcPct val="142000"/>
              </a:lnSpc>
              <a:spcBef>
                <a:spcPts val="2200"/>
              </a:spcBef>
              <a:tabLst>
                <a:tab algn="l" pos="0"/>
              </a:tabLst>
            </a:pPr>
            <a:r>
              <a:rPr b="0" lang="en" sz="1800" spc="-1" strike="noStrike">
                <a:solidFill>
                  <a:srgbClr val="595959"/>
                </a:solidFill>
                <a:latin typeface="Montserrat"/>
                <a:ea typeface="Montserrat"/>
              </a:rPr>
              <a:t>Statistics is one of the main disciplines that make up the field of Data Science. Statistics provides tools for Data Scientists such as:</a:t>
            </a:r>
            <a:endParaRPr b="0" lang="en-US" sz="1800" spc="-1" strike="noStrike">
              <a:solidFill>
                <a:srgbClr val="000000"/>
              </a:solidFill>
              <a:latin typeface="Arial"/>
            </a:endParaRPr>
          </a:p>
          <a:p>
            <a:pPr lvl="2" marL="1371600" indent="-294840">
              <a:lnSpc>
                <a:spcPct val="142000"/>
              </a:lnSpc>
              <a:spcBef>
                <a:spcPts val="3300"/>
              </a:spcBef>
              <a:buClr>
                <a:srgbClr val="000000"/>
              </a:buClr>
              <a:buFont typeface="Arial"/>
              <a:buAutoNum type="romanLcPeriod"/>
              <a:tabLst>
                <a:tab algn="l" pos="0"/>
              </a:tabLst>
            </a:pPr>
            <a:r>
              <a:rPr b="0" lang="en" sz="1800" spc="-1" strike="noStrike">
                <a:solidFill>
                  <a:srgbClr val="595959"/>
                </a:solidFill>
                <a:latin typeface="Montserrat"/>
                <a:ea typeface="Montserrat"/>
              </a:rPr>
              <a:t>Determining how much of your result can be attributed to "Signal" and how much can be attributed to "Noise"</a:t>
            </a:r>
            <a:endParaRPr b="0" lang="en-US" sz="1800" spc="-1" strike="noStrike">
              <a:solidFill>
                <a:srgbClr val="000000"/>
              </a:solidFill>
              <a:latin typeface="Arial"/>
            </a:endParaRPr>
          </a:p>
          <a:p>
            <a:pPr lvl="2" marL="1371600" indent="-294840">
              <a:lnSpc>
                <a:spcPct val="142000"/>
              </a:lnSpc>
              <a:buClr>
                <a:srgbClr val="000000"/>
              </a:buClr>
              <a:buFont typeface="Arial"/>
              <a:buAutoNum type="romanLcPeriod"/>
              <a:tabLst>
                <a:tab algn="l" pos="0"/>
              </a:tabLst>
            </a:pPr>
            <a:r>
              <a:rPr b="0" lang="en" sz="1800" spc="-1" strike="noStrike">
                <a:solidFill>
                  <a:srgbClr val="595959"/>
                </a:solidFill>
                <a:latin typeface="Montserrat"/>
                <a:ea typeface="Montserrat"/>
              </a:rPr>
              <a:t>Analyzing the efficacy of a data set and its collection methods before analysis is performed on the data</a:t>
            </a:r>
            <a:endParaRPr b="0" lang="en-US" sz="1800" spc="-1" strike="noStrike">
              <a:solidFill>
                <a:srgbClr val="000000"/>
              </a:solidFill>
              <a:latin typeface="Arial"/>
            </a:endParaRPr>
          </a:p>
          <a:p>
            <a:pPr marL="1371600">
              <a:lnSpc>
                <a:spcPct val="142000"/>
              </a:lnSpc>
              <a:spcBef>
                <a:spcPts val="3300"/>
              </a:spcBef>
              <a:spcAft>
                <a:spcPts val="1100"/>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How is Statistics used in Data Science</a:t>
            </a:r>
            <a:endParaRPr b="0" lang="en-US" sz="2400" spc="-1" strike="noStrike">
              <a:solidFill>
                <a:srgbClr val="000000"/>
              </a:solidFill>
              <a:latin typeface="Arial"/>
            </a:endParaRPr>
          </a:p>
        </p:txBody>
      </p:sp>
      <p:sp>
        <p:nvSpPr>
          <p:cNvPr id="98" name="TextShape 2"/>
          <p:cNvSpPr txBox="1"/>
          <p:nvPr/>
        </p:nvSpPr>
        <p:spPr>
          <a:xfrm>
            <a:off x="311760" y="1152360"/>
            <a:ext cx="8831880" cy="4036320"/>
          </a:xfrm>
          <a:prstGeom prst="rect">
            <a:avLst/>
          </a:prstGeom>
          <a:noFill/>
          <a:ln>
            <a:noFill/>
          </a:ln>
        </p:spPr>
        <p:txBody>
          <a:bodyPr tIns="91440" bIns="91440">
            <a:noAutofit/>
          </a:bodyPr>
          <a:p>
            <a:pPr>
              <a:lnSpc>
                <a:spcPct val="142000"/>
              </a:lnSpc>
              <a:spcBef>
                <a:spcPts val="2200"/>
              </a:spcBef>
              <a:tabLst>
                <a:tab algn="l" pos="0"/>
              </a:tabLst>
            </a:pPr>
            <a:r>
              <a:rPr b="0" lang="en" sz="1800" spc="-1" strike="noStrike">
                <a:solidFill>
                  <a:srgbClr val="595959"/>
                </a:solidFill>
                <a:latin typeface="Montserrat"/>
                <a:ea typeface="Montserrat"/>
              </a:rPr>
              <a:t>Statistics provides tools for Data Scientists such as:</a:t>
            </a:r>
            <a:endParaRPr b="0" lang="en-US" sz="1800" spc="-1" strike="noStrike">
              <a:solidFill>
                <a:srgbClr val="000000"/>
              </a:solidFill>
              <a:latin typeface="Arial"/>
            </a:endParaRPr>
          </a:p>
          <a:p>
            <a:pPr lvl="2" marL="1371600" indent="-294840">
              <a:lnSpc>
                <a:spcPct val="142000"/>
              </a:lnSpc>
              <a:spcBef>
                <a:spcPts val="3300"/>
              </a:spcBef>
              <a:buClr>
                <a:srgbClr val="000000"/>
              </a:buClr>
              <a:buFont typeface="Arial"/>
              <a:buChar char="■"/>
              <a:tabLst>
                <a:tab algn="l" pos="0"/>
              </a:tabLst>
            </a:pPr>
            <a:r>
              <a:rPr b="0" lang="en" sz="1800" spc="-1" strike="noStrike">
                <a:solidFill>
                  <a:srgbClr val="595959"/>
                </a:solidFill>
                <a:latin typeface="Montserrat"/>
                <a:ea typeface="Montserrat"/>
              </a:rPr>
              <a:t>Summarizing a data set in terms of descriptive statistics as well as plots and other metrics</a:t>
            </a:r>
            <a:endParaRPr b="0" lang="en-US" sz="1800" spc="-1" strike="noStrike">
              <a:solidFill>
                <a:srgbClr val="000000"/>
              </a:solidFill>
              <a:latin typeface="Arial"/>
            </a:endParaRPr>
          </a:p>
          <a:p>
            <a:pPr lvl="2" marL="1371600" indent="-294840">
              <a:lnSpc>
                <a:spcPct val="142000"/>
              </a:lnSpc>
              <a:buClr>
                <a:srgbClr val="000000"/>
              </a:buClr>
              <a:buFont typeface="Arial"/>
              <a:buChar char="■"/>
              <a:tabLst>
                <a:tab algn="l" pos="0"/>
              </a:tabLst>
            </a:pPr>
            <a:r>
              <a:rPr b="0" lang="en" sz="1800" spc="-1" strike="noStrike">
                <a:solidFill>
                  <a:srgbClr val="595959"/>
                </a:solidFill>
                <a:latin typeface="Montserrat"/>
                <a:ea typeface="Montserrat"/>
              </a:rPr>
              <a:t>Testing a hypothesis one may have about the data (i.e. one variable influences the other, two groups are identical, etc.)</a:t>
            </a:r>
            <a:endParaRPr b="0" lang="en-US" sz="1800" spc="-1" strike="noStrike">
              <a:solidFill>
                <a:srgbClr val="000000"/>
              </a:solidFill>
              <a:latin typeface="Arial"/>
            </a:endParaRPr>
          </a:p>
          <a:p>
            <a:pPr lvl="2" marL="1371600" indent="-294840">
              <a:lnSpc>
                <a:spcPct val="142000"/>
              </a:lnSpc>
              <a:buClr>
                <a:srgbClr val="000000"/>
              </a:buClr>
              <a:buFont typeface="Arial"/>
              <a:buChar char="■"/>
              <a:tabLst>
                <a:tab algn="l" pos="0"/>
              </a:tabLst>
            </a:pPr>
            <a:r>
              <a:rPr b="0" lang="en" sz="1800" spc="-1" strike="noStrike">
                <a:solidFill>
                  <a:srgbClr val="595959"/>
                </a:solidFill>
                <a:latin typeface="Montserrat"/>
                <a:ea typeface="Montserrat"/>
              </a:rPr>
              <a:t>Characterize data into one of the common distributions and then use this for prediction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Statistics in Python</a:t>
            </a:r>
            <a:endParaRPr b="0" lang="en-US" sz="2400" spc="-1" strike="noStrike">
              <a:solidFill>
                <a:srgbClr val="000000"/>
              </a:solidFill>
              <a:latin typeface="Arial"/>
            </a:endParaRPr>
          </a:p>
        </p:txBody>
      </p:sp>
      <p:sp>
        <p:nvSpPr>
          <p:cNvPr id="100"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 sz="1800" spc="-1" strike="noStrike">
                <a:solidFill>
                  <a:srgbClr val="595959"/>
                </a:solidFill>
                <a:latin typeface="Montserrat"/>
                <a:ea typeface="Montserrat"/>
              </a:rPr>
              <a:t>Python has a wide range of useful functions to perform Statistical routines. These functions are found in the following two Modules:</a:t>
            </a:r>
            <a:endParaRPr b="0" lang="en-US" sz="1800" spc="-1" strike="noStrike">
              <a:solidFill>
                <a:srgbClr val="000000"/>
              </a:solidFill>
              <a:latin typeface="Arial"/>
            </a:endParaRPr>
          </a:p>
          <a:p>
            <a:pPr marL="457200" indent="-294840">
              <a:lnSpc>
                <a:spcPct val="142000"/>
              </a:lnSpc>
              <a:spcBef>
                <a:spcPts val="3300"/>
              </a:spcBef>
              <a:buClr>
                <a:srgbClr val="000000"/>
              </a:buClr>
              <a:buFont typeface="Arial"/>
              <a:buChar char="●"/>
              <a:tabLst>
                <a:tab algn="l" pos="0"/>
              </a:tabLst>
            </a:pPr>
            <a:r>
              <a:rPr b="1" lang="en" sz="1800" spc="-1" strike="noStrike" u="sng">
                <a:solidFill>
                  <a:srgbClr val="0097a7"/>
                </a:solidFill>
                <a:uFillTx/>
                <a:latin typeface="Montserrat"/>
                <a:ea typeface="Montserrat"/>
                <a:hlinkClick r:id="rId1"/>
              </a:rPr>
              <a:t>scipy.stats</a:t>
            </a:r>
            <a:r>
              <a:rPr b="0" lang="en" sz="1800" spc="-1" strike="noStrike">
                <a:solidFill>
                  <a:srgbClr val="595959"/>
                </a:solidFill>
                <a:latin typeface="Montserrat"/>
                <a:ea typeface="Montserrat"/>
              </a:rPr>
              <a:t>: The stats module in the SciPy Package offers many Statistical functions such as mean, z-score, correlation as well as other sub-modules for Continuous Distributions, Multivariate Distributions, and Discrete Distributions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11760" y="444960"/>
            <a:ext cx="8520120" cy="572400"/>
          </a:xfrm>
          <a:prstGeom prst="rect">
            <a:avLst/>
          </a:prstGeom>
          <a:noFill/>
          <a:ln>
            <a:noFill/>
          </a:ln>
        </p:spPr>
        <p:txBody>
          <a:bodyPr tIns="91440" bIns="91440">
            <a:noAutofit/>
          </a:bodyPr>
          <a:p>
            <a:pPr>
              <a:lnSpc>
                <a:spcPct val="100000"/>
              </a:lnSpc>
              <a:tabLst>
                <a:tab algn="l" pos="0"/>
              </a:tabLst>
            </a:pPr>
            <a:r>
              <a:rPr b="0" lang="en" sz="2400" spc="-1" strike="noStrike">
                <a:solidFill>
                  <a:srgbClr val="000000"/>
                </a:solidFill>
                <a:latin typeface="Raleway"/>
                <a:ea typeface="Raleway"/>
              </a:rPr>
              <a:t>Statistics in Python</a:t>
            </a:r>
            <a:endParaRPr b="0" lang="en-US" sz="2400" spc="-1" strike="noStrike">
              <a:solidFill>
                <a:srgbClr val="000000"/>
              </a:solidFill>
              <a:latin typeface="Arial"/>
            </a:endParaRPr>
          </a:p>
        </p:txBody>
      </p:sp>
      <p:sp>
        <p:nvSpPr>
          <p:cNvPr id="102" name="TextShape 2"/>
          <p:cNvSpPr txBox="1"/>
          <p:nvPr/>
        </p:nvSpPr>
        <p:spPr>
          <a:xfrm>
            <a:off x="311760" y="1152360"/>
            <a:ext cx="8520120" cy="3416040"/>
          </a:xfrm>
          <a:prstGeom prst="rect">
            <a:avLst/>
          </a:prstGeom>
          <a:noFill/>
          <a:ln>
            <a:noFill/>
          </a:ln>
        </p:spPr>
        <p:txBody>
          <a:bodyPr tIns="91440" bIns="91440">
            <a:noAutofit/>
          </a:bodyPr>
          <a:p>
            <a:pPr>
              <a:lnSpc>
                <a:spcPct val="115000"/>
              </a:lnSpc>
              <a:tabLst>
                <a:tab algn="l" pos="0"/>
              </a:tabLst>
            </a:pPr>
            <a:r>
              <a:rPr b="0" lang="en" sz="1800" spc="-1" strike="noStrike">
                <a:solidFill>
                  <a:srgbClr val="595959"/>
                </a:solidFill>
                <a:latin typeface="Montserrat"/>
                <a:ea typeface="Montserrat"/>
              </a:rPr>
              <a:t>Python has a wide range of useful functions to perform Statistical routines. These functions are found in the following two Modules:</a:t>
            </a:r>
            <a:endParaRPr b="0" lang="en-US" sz="1800" spc="-1" strike="noStrike">
              <a:solidFill>
                <a:srgbClr val="000000"/>
              </a:solidFill>
              <a:latin typeface="Arial"/>
            </a:endParaRPr>
          </a:p>
          <a:p>
            <a:pPr marL="457200" indent="-294840">
              <a:lnSpc>
                <a:spcPct val="142000"/>
              </a:lnSpc>
              <a:spcBef>
                <a:spcPts val="3300"/>
              </a:spcBef>
              <a:buClr>
                <a:srgbClr val="000000"/>
              </a:buClr>
              <a:buFont typeface="Arial"/>
              <a:buChar char="●"/>
              <a:tabLst>
                <a:tab algn="l" pos="0"/>
              </a:tabLst>
            </a:pPr>
            <a:r>
              <a:rPr b="1" lang="en" sz="1800" spc="-1" strike="noStrike" u="sng">
                <a:solidFill>
                  <a:srgbClr val="0097a7"/>
                </a:solidFill>
                <a:uFillTx/>
                <a:latin typeface="Montserrat"/>
                <a:ea typeface="Montserrat"/>
                <a:hlinkClick r:id="rId1"/>
              </a:rPr>
              <a:t>numpy</a:t>
            </a:r>
            <a:r>
              <a:rPr b="0" lang="en" sz="1800" spc="-1" strike="noStrike">
                <a:solidFill>
                  <a:srgbClr val="595959"/>
                </a:solidFill>
                <a:latin typeface="Montserrat"/>
                <a:ea typeface="Montserrat"/>
              </a:rPr>
              <a:t>: The numpy package itself offers many Statistical Functions such as Order Statistics, Averages and Variances, Correlating, and Histograms.</a:t>
            </a:r>
            <a:endParaRPr b="0" lang="en-US" sz="1800" spc="-1" strike="noStrike">
              <a:solidFill>
                <a:srgbClr val="000000"/>
              </a:solidFill>
              <a:latin typeface="Arial"/>
            </a:endParaRPr>
          </a:p>
          <a:p>
            <a:pPr>
              <a:lnSpc>
                <a:spcPct val="142000"/>
              </a:lnSpc>
              <a:spcBef>
                <a:spcPts val="2200"/>
              </a:spcBef>
              <a:tabLst>
                <a:tab algn="l" pos="0"/>
              </a:tabLst>
            </a:pPr>
            <a:endParaRPr b="0" lang="en-US" sz="1800" spc="-1" strike="noStrike">
              <a:solidFill>
                <a:srgbClr val="000000"/>
              </a:solidFill>
              <a:latin typeface="Arial"/>
            </a:endParaRPr>
          </a:p>
          <a:p>
            <a:pPr marL="457200">
              <a:lnSpc>
                <a:spcPct val="142000"/>
              </a:lnSpc>
              <a:spcBef>
                <a:spcPts val="3300"/>
              </a:spcBef>
              <a:spcAft>
                <a:spcPts val="1100"/>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2021-09-20T07:03:01Z</dcterms:modified>
  <cp:revision>1</cp:revision>
  <dc:subject/>
  <dc:title/>
</cp:coreProperties>
</file>