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ADA"/>
          </a:solidFill>
        </a:fill>
      </a:tcStyle>
    </a:wholeTbl>
    <a:band2H>
      <a:tcTxStyle/>
      <a:tcStyle>
        <a:tcBdr/>
        <a:fill>
          <a:solidFill>
            <a:srgbClr val="FBE6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EF0"/>
          </a:solidFill>
        </a:fill>
      </a:tcStyle>
    </a:wholeTbl>
    <a:band2H>
      <a:tcTxStyle/>
      <a:tcStyle>
        <a:tcBdr/>
        <a:fill>
          <a:solidFill>
            <a:srgbClr val="E7EF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4"/>
          </a:solidFill>
        </a:fill>
      </a:tcStyle>
    </a:wholeTbl>
    <a:band2H>
      <a:tcTxStyle/>
      <a:tcStyle>
        <a:tcBdr/>
        <a:fill>
          <a:solidFill>
            <a:srgbClr val="E7E7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714"/>
  </p:normalViewPr>
  <p:slideViewPr>
    <p:cSldViewPr snapToGrid="0" snapToObjects="1">
      <p:cViewPr varScale="1">
        <p:scale>
          <a:sx n="90" d="100"/>
          <a:sy n="90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Gill Sans MT"/>
      </a:defRPr>
    </a:lvl1pPr>
    <a:lvl2pPr indent="228600" latinLnBrk="0">
      <a:defRPr sz="1200">
        <a:latin typeface="+mj-lt"/>
        <a:ea typeface="+mj-ea"/>
        <a:cs typeface="+mj-cs"/>
        <a:sym typeface="Gill Sans MT"/>
      </a:defRPr>
    </a:lvl2pPr>
    <a:lvl3pPr indent="457200" latinLnBrk="0">
      <a:defRPr sz="1200">
        <a:latin typeface="+mj-lt"/>
        <a:ea typeface="+mj-ea"/>
        <a:cs typeface="+mj-cs"/>
        <a:sym typeface="Gill Sans MT"/>
      </a:defRPr>
    </a:lvl3pPr>
    <a:lvl4pPr indent="685800" latinLnBrk="0">
      <a:defRPr sz="1200">
        <a:latin typeface="+mj-lt"/>
        <a:ea typeface="+mj-ea"/>
        <a:cs typeface="+mj-cs"/>
        <a:sym typeface="Gill Sans MT"/>
      </a:defRPr>
    </a:lvl4pPr>
    <a:lvl5pPr indent="914400" latinLnBrk="0">
      <a:defRPr sz="1200">
        <a:latin typeface="+mj-lt"/>
        <a:ea typeface="+mj-ea"/>
        <a:cs typeface="+mj-cs"/>
        <a:sym typeface="Gill Sans MT"/>
      </a:defRPr>
    </a:lvl5pPr>
    <a:lvl6pPr indent="1143000" latinLnBrk="0">
      <a:defRPr sz="1200">
        <a:latin typeface="+mj-lt"/>
        <a:ea typeface="+mj-ea"/>
        <a:cs typeface="+mj-cs"/>
        <a:sym typeface="Gill Sans MT"/>
      </a:defRPr>
    </a:lvl6pPr>
    <a:lvl7pPr indent="1371600" latinLnBrk="0">
      <a:defRPr sz="1200">
        <a:latin typeface="+mj-lt"/>
        <a:ea typeface="+mj-ea"/>
        <a:cs typeface="+mj-cs"/>
        <a:sym typeface="Gill Sans MT"/>
      </a:defRPr>
    </a:lvl7pPr>
    <a:lvl8pPr indent="1600200" latinLnBrk="0">
      <a:defRPr sz="1200">
        <a:latin typeface="+mj-lt"/>
        <a:ea typeface="+mj-ea"/>
        <a:cs typeface="+mj-cs"/>
        <a:sym typeface="Gill Sans MT"/>
      </a:defRPr>
    </a:lvl8pPr>
    <a:lvl9pPr indent="18288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Talk about the different types of data you can use for your project and how to deal with them depending on the type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We’ve got four types that we can sum up into two overarching types: numerical (quantitative) or categorical (qualitative)</a:t>
            </a:r>
          </a:p>
          <a:p>
            <a:endParaRPr/>
          </a:p>
          <a:p>
            <a:r>
              <a:t>Ordinal</a:t>
            </a:r>
          </a:p>
          <a:p>
            <a:r>
              <a:t>- Consider the distance between the categories: is no to partial the same as the distance between partial to full?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hot encoding or binary encoding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in this dataset, there are only blue, white, and tan houses</a:t>
            </a:r>
          </a:p>
          <a:p>
            <a:r>
              <a:rPr lang="en-US" dirty="0"/>
              <a:t>Think about what it would mean for a row to have 0, 0, 0 for all three columns? It wouldn’t mean anything. </a:t>
            </a:r>
          </a:p>
          <a:p>
            <a:r>
              <a:rPr lang="en-US" dirty="0"/>
              <a:t>If you drop first, then there’s meaning in 0,0 now. It means not blue and not white, therefore tan</a:t>
            </a:r>
          </a:p>
        </p:txBody>
      </p:sp>
    </p:spTree>
    <p:extLst>
      <p:ext uri="{BB962C8B-B14F-4D97-AF65-F5344CB8AC3E}">
        <p14:creationId xmlns:p14="http://schemas.microsoft.com/office/powerpoint/2010/main" val="56557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can also use dummy variables to indicate missing values</a:t>
            </a:r>
          </a:p>
          <a:p>
            <a:r>
              <a:t>It might be helpful to not just drop missing values, but rather create a column that indicates whether a value was missing for that column or not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with the first option, you need to drop one option, in this case the none option. 0,0 means none.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0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Poll: How what type of data is zip code?</a:t>
            </a:r>
          </a:p>
          <a:p>
            <a:pPr marL="228600" indent="-228600">
              <a:buAutoNum type="alphaUcPeriod"/>
            </a:pPr>
            <a:r>
              <a:rPr lang="en-US" dirty="0"/>
              <a:t>Continuous</a:t>
            </a:r>
          </a:p>
          <a:p>
            <a:pPr marL="228600" indent="-228600">
              <a:buAutoNum type="alphaUcPeriod"/>
            </a:pPr>
            <a:r>
              <a:rPr lang="en-US" dirty="0"/>
              <a:t>Discrete</a:t>
            </a:r>
          </a:p>
          <a:p>
            <a:pPr marL="228600" indent="-228600">
              <a:buAutoNum type="alphaUcPeriod"/>
            </a:pPr>
            <a:r>
              <a:rPr lang="en-US" dirty="0"/>
              <a:t>Nominal</a:t>
            </a:r>
          </a:p>
          <a:p>
            <a:pPr marL="228600" indent="-228600">
              <a:buAutoNum type="alphaUcPeriod"/>
            </a:pPr>
            <a:r>
              <a:rPr lang="en-US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124413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763069" y="752546"/>
            <a:ext cx="9611017" cy="3438455"/>
          </a:xfrm>
          <a:prstGeom prst="rect">
            <a:avLst/>
          </a:prstGeom>
        </p:spPr>
        <p:txBody>
          <a:bodyPr/>
          <a:lstStyle>
            <a:lvl1pPr>
              <a:defRPr sz="6600" spc="3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5" name="Picture 17" descr="Picture 1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1293830" y="5627913"/>
            <a:ext cx="571457" cy="90913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ounded Rectangle 19"/>
          <p:cNvSpPr/>
          <p:nvPr/>
        </p:nvSpPr>
        <p:spPr>
          <a:xfrm>
            <a:off x="882815" y="5116286"/>
            <a:ext cx="2795409" cy="87230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12563" y="5227952"/>
            <a:ext cx="2795408" cy="66547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3600" spc="3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 MT"/>
              </a:defRPr>
            </a:lvl1pPr>
            <a:lvl2pPr marL="0" indent="457200">
              <a:buClrTx/>
              <a:buSzTx/>
              <a:buNone/>
              <a:defRPr sz="3600" spc="3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 MT"/>
              </a:defRPr>
            </a:lvl2pPr>
            <a:lvl3pPr marL="0" indent="914400">
              <a:buClrTx/>
              <a:buSzTx/>
              <a:buNone/>
              <a:defRPr sz="3600" spc="3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 MT"/>
              </a:defRPr>
            </a:lvl3pPr>
            <a:lvl4pPr marL="0" indent="1371600">
              <a:buClrTx/>
              <a:buSzTx/>
              <a:buNone/>
              <a:defRPr sz="3600" spc="3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 MT"/>
              </a:defRPr>
            </a:lvl4pPr>
            <a:lvl5pPr marL="0" indent="1828800">
              <a:buClrTx/>
              <a:buSzTx/>
              <a:buNone/>
              <a:defRPr sz="3600" spc="3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Rectangle 2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1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793006" y="4876786"/>
            <a:ext cx="9570195" cy="566739"/>
          </a:xfrm>
          <a:prstGeom prst="rect">
            <a:avLst/>
          </a:prstGeom>
        </p:spPr>
        <p:txBody>
          <a:bodyPr/>
          <a:lstStyle>
            <a:lvl1pPr>
              <a:defRPr sz="2400" spc="0">
                <a:solidFill>
                  <a:srgbClr val="59595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3" name="Picture Placeholder 2"/>
          <p:cNvSpPr>
            <a:spLocks noGrp="1"/>
          </p:cNvSpPr>
          <p:nvPr>
            <p:ph type="pic" idx="13"/>
          </p:nvPr>
        </p:nvSpPr>
        <p:spPr>
          <a:xfrm>
            <a:off x="793004" y="761999"/>
            <a:ext cx="9570195" cy="3640668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93004" y="5443525"/>
            <a:ext cx="9570195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traight Connector 7"/>
          <p:cNvSpPr/>
          <p:nvPr/>
        </p:nvSpPr>
        <p:spPr>
          <a:xfrm>
            <a:off x="793004" y="4816207"/>
            <a:ext cx="9570196" cy="1"/>
          </a:xfrm>
          <a:prstGeom prst="line">
            <a:avLst/>
          </a:prstGeom>
          <a:ln w="19050" cap="sq">
            <a:solidFill>
              <a:srgbClr val="C9C9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5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260698" y="892627"/>
            <a:ext cx="7720018" cy="3286126"/>
          </a:xfrm>
          <a:prstGeom prst="rect">
            <a:avLst/>
          </a:prstGeom>
        </p:spPr>
        <p:txBody>
          <a:bodyPr/>
          <a:lstStyle>
            <a:lvl1pPr>
              <a:defRPr sz="4800" spc="0"/>
            </a:lvl1pPr>
          </a:lstStyle>
          <a:p>
            <a:r>
              <a:t>Title Text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89271" y="4401911"/>
            <a:ext cx="7279650" cy="49874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800" cap="small">
                <a:solidFill>
                  <a:srgbClr val="C9C9C9"/>
                </a:solidFill>
                <a:latin typeface="+mj-lt"/>
                <a:ea typeface="+mj-ea"/>
                <a:cs typeface="+mj-cs"/>
                <a:sym typeface="Gill Sans MT"/>
              </a:defRPr>
            </a:lvl1pPr>
            <a:lvl2pPr marL="0" indent="457200">
              <a:buClrTx/>
              <a:buSzTx/>
              <a:buNone/>
              <a:defRPr sz="1800" cap="small">
                <a:solidFill>
                  <a:srgbClr val="C9C9C9"/>
                </a:solidFill>
                <a:latin typeface="+mj-lt"/>
                <a:ea typeface="+mj-ea"/>
                <a:cs typeface="+mj-cs"/>
                <a:sym typeface="Gill Sans MT"/>
              </a:defRPr>
            </a:lvl2pPr>
            <a:lvl3pPr marL="0" indent="914400">
              <a:buClrTx/>
              <a:buSzTx/>
              <a:buNone/>
              <a:defRPr sz="1800" cap="small">
                <a:solidFill>
                  <a:srgbClr val="C9C9C9"/>
                </a:solidFill>
                <a:latin typeface="+mj-lt"/>
                <a:ea typeface="+mj-ea"/>
                <a:cs typeface="+mj-cs"/>
                <a:sym typeface="Gill Sans MT"/>
              </a:defRPr>
            </a:lvl3pPr>
            <a:lvl4pPr marL="0" indent="1371600">
              <a:buClrTx/>
              <a:buSzTx/>
              <a:buNone/>
              <a:defRPr sz="1800" cap="small">
                <a:solidFill>
                  <a:srgbClr val="C9C9C9"/>
                </a:solidFill>
                <a:latin typeface="+mj-lt"/>
                <a:ea typeface="+mj-ea"/>
                <a:cs typeface="+mj-cs"/>
                <a:sym typeface="Gill Sans MT"/>
              </a:defRPr>
            </a:lvl4pPr>
            <a:lvl5pPr marL="0" indent="1828800">
              <a:buClrTx/>
              <a:buSzTx/>
              <a:buNone/>
              <a:defRPr sz="1800" cap="small">
                <a:solidFill>
                  <a:srgbClr val="C9C9C9"/>
                </a:solidFill>
                <a:latin typeface="+mj-lt"/>
                <a:ea typeface="+mj-ea"/>
                <a:cs typeface="+mj-cs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extBox 11"/>
          <p:cNvSpPr txBox="1"/>
          <p:nvPr/>
        </p:nvSpPr>
        <p:spPr>
          <a:xfrm>
            <a:off x="411159" y="416080"/>
            <a:ext cx="801913" cy="181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C9C9C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9" name="TextBox 14"/>
          <p:cNvSpPr txBox="1"/>
          <p:nvPr/>
        </p:nvSpPr>
        <p:spPr>
          <a:xfrm>
            <a:off x="8976704" y="3431630"/>
            <a:ext cx="801913" cy="1818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C9C9C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9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694640" y="1234438"/>
            <a:ext cx="7720018" cy="828043"/>
          </a:xfrm>
          <a:prstGeom prst="rect">
            <a:avLst/>
          </a:prstGeom>
        </p:spPr>
        <p:txBody>
          <a:bodyPr/>
          <a:lstStyle>
            <a:lvl1pPr>
              <a:defRPr sz="4800" spc="300"/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94640" y="2393631"/>
            <a:ext cx="7720018" cy="236124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4" name="Rounded Rectangle 3"/>
          <p:cNvGrpSpPr/>
          <p:nvPr/>
        </p:nvGrpSpPr>
        <p:grpSpPr>
          <a:xfrm>
            <a:off x="694640" y="4968240"/>
            <a:ext cx="4672018" cy="650241"/>
            <a:chOff x="0" y="0"/>
            <a:chExt cx="4672017" cy="650240"/>
          </a:xfrm>
        </p:grpSpPr>
        <p:sp>
          <p:nvSpPr>
            <p:cNvPr id="162" name="Rounded Rectangle"/>
            <p:cNvSpPr/>
            <p:nvPr/>
          </p:nvSpPr>
          <p:spPr>
            <a:xfrm>
              <a:off x="0" y="0"/>
              <a:ext cx="4672018" cy="650241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CALL OUT or CALL TO ACTION can go here"/>
            <p:cNvSpPr txBox="1"/>
            <p:nvPr/>
          </p:nvSpPr>
          <p:spPr>
            <a:xfrm>
              <a:off x="31741" y="-1"/>
              <a:ext cx="4608535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CALL OUT or CALL TO ACTION can go here</a:t>
              </a:r>
            </a:p>
          </p:txBody>
        </p:sp>
      </p:grp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74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5986" y="2962275"/>
            <a:ext cx="294686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5502" y="3648075"/>
            <a:ext cx="2927351" cy="23812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7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876699" y="2962275"/>
            <a:ext cx="29362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17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866146" y="3648075"/>
            <a:ext cx="2946795" cy="23812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7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117739" y="2962275"/>
            <a:ext cx="293211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18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117739" y="3648075"/>
            <a:ext cx="2932115" cy="23812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81" name="Straight Connector 16"/>
          <p:cNvSpPr/>
          <p:nvPr/>
        </p:nvSpPr>
        <p:spPr>
          <a:xfrm flipH="1">
            <a:off x="3719181" y="3114675"/>
            <a:ext cx="1" cy="2914650"/>
          </a:xfrm>
          <a:prstGeom prst="line">
            <a:avLst/>
          </a:prstGeom>
          <a:ln w="12700" cap="rnd">
            <a:solidFill>
              <a:srgbClr val="C9C9C9">
                <a:alpha val="4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Straight Connector 17"/>
          <p:cNvSpPr/>
          <p:nvPr/>
        </p:nvSpPr>
        <p:spPr>
          <a:xfrm>
            <a:off x="6955266" y="3114675"/>
            <a:ext cx="1" cy="2914650"/>
          </a:xfrm>
          <a:prstGeom prst="line">
            <a:avLst/>
          </a:prstGeom>
          <a:ln w="12700" cap="rnd">
            <a:solidFill>
              <a:srgbClr val="C9C9C9">
                <a:alpha val="4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4" name="Oval 21"/>
          <p:cNvSpPr/>
          <p:nvPr/>
        </p:nvSpPr>
        <p:spPr>
          <a:xfrm>
            <a:off x="721236" y="1633536"/>
            <a:ext cx="1266828" cy="1266827"/>
          </a:xfrm>
          <a:prstGeom prst="ellipse">
            <a:avLst/>
          </a:prstGeom>
          <a:solidFill>
            <a:srgbClr val="E4E4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Oval 22"/>
          <p:cNvSpPr/>
          <p:nvPr/>
        </p:nvSpPr>
        <p:spPr>
          <a:xfrm>
            <a:off x="3971949" y="1633536"/>
            <a:ext cx="1266827" cy="1266827"/>
          </a:xfrm>
          <a:prstGeom prst="ellipse">
            <a:avLst/>
          </a:prstGeom>
          <a:solidFill>
            <a:srgbClr val="E4E4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Oval 23"/>
          <p:cNvSpPr/>
          <p:nvPr/>
        </p:nvSpPr>
        <p:spPr>
          <a:xfrm>
            <a:off x="7212989" y="1633536"/>
            <a:ext cx="1266828" cy="1266827"/>
          </a:xfrm>
          <a:prstGeom prst="ellipse">
            <a:avLst/>
          </a:prstGeom>
          <a:solidFill>
            <a:srgbClr val="E4E4E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96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2462" y="3641349"/>
            <a:ext cx="294005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2462" y="1819275"/>
            <a:ext cx="2940051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2462" y="4217611"/>
            <a:ext cx="2940051" cy="148786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0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89375" y="3641349"/>
            <a:ext cx="293052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20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889373" y="1819275"/>
            <a:ext cx="2930526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888021" y="4217610"/>
            <a:ext cx="2934407" cy="148786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0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124700" y="3641349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20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124699" y="1819275"/>
            <a:ext cx="2932114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124575" y="4217608"/>
            <a:ext cx="2935998" cy="148786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06" name="Straight Connector 18"/>
          <p:cNvSpPr/>
          <p:nvPr/>
        </p:nvSpPr>
        <p:spPr>
          <a:xfrm flipH="1">
            <a:off x="3726141" y="1743075"/>
            <a:ext cx="1" cy="3962400"/>
          </a:xfrm>
          <a:prstGeom prst="line">
            <a:avLst/>
          </a:prstGeom>
          <a:ln w="12700" cap="rnd">
            <a:solidFill>
              <a:srgbClr val="C9C9C9">
                <a:alpha val="4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Straight Connector 19"/>
          <p:cNvSpPr/>
          <p:nvPr/>
        </p:nvSpPr>
        <p:spPr>
          <a:xfrm flipH="1">
            <a:off x="6962226" y="1743075"/>
            <a:ext cx="1" cy="3966882"/>
          </a:xfrm>
          <a:prstGeom prst="line">
            <a:avLst/>
          </a:prstGeom>
          <a:ln w="12700" cap="rnd">
            <a:solidFill>
              <a:srgbClr val="C9C9C9">
                <a:alpha val="4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 txBox="1">
            <a:spLocks noGrp="1"/>
          </p:cNvSpPr>
          <p:nvPr>
            <p:ph type="title"/>
          </p:nvPr>
        </p:nvSpPr>
        <p:spPr>
          <a:xfrm>
            <a:off x="1655996" y="2587003"/>
            <a:ext cx="8825659" cy="1683993"/>
          </a:xfrm>
          <a:prstGeom prst="rect">
            <a:avLst/>
          </a:prstGeom>
        </p:spPr>
        <p:txBody>
          <a:bodyPr/>
          <a:lstStyle>
            <a:lvl1pPr algn="ctr">
              <a:defRPr sz="9600" spc="3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7" name="Straight Connector 13"/>
          <p:cNvSpPr/>
          <p:nvPr/>
        </p:nvSpPr>
        <p:spPr>
          <a:xfrm>
            <a:off x="5443866" y="4568659"/>
            <a:ext cx="1249918" cy="1"/>
          </a:xfrm>
          <a:prstGeom prst="line">
            <a:avLst/>
          </a:prstGeom>
          <a:ln w="50800" cap="sq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Rectangle 12"/>
          <p:cNvSpPr/>
          <p:nvPr/>
        </p:nvSpPr>
        <p:spPr>
          <a:xfrm>
            <a:off x="5737781" y="0"/>
            <a:ext cx="685801" cy="1143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9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517" y="480150"/>
            <a:ext cx="416328" cy="52608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1655996" y="2038198"/>
            <a:ext cx="8825659" cy="2619549"/>
          </a:xfrm>
          <a:prstGeom prst="rect">
            <a:avLst/>
          </a:prstGeom>
        </p:spPr>
        <p:txBody>
          <a:bodyPr/>
          <a:lstStyle>
            <a:lvl1pPr algn="ctr">
              <a:defRPr sz="7200" spc="3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5996" y="5061770"/>
            <a:ext cx="8825659" cy="64639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cap="all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None/>
              <a:defRPr cap="all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None/>
              <a:defRPr cap="all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None/>
              <a:defRPr cap="all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None/>
              <a:defRPr cap="all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traight Connector 13"/>
          <p:cNvSpPr/>
          <p:nvPr/>
        </p:nvSpPr>
        <p:spPr>
          <a:xfrm>
            <a:off x="5443866" y="4693485"/>
            <a:ext cx="1249918" cy="1"/>
          </a:xfrm>
          <a:prstGeom prst="line">
            <a:avLst/>
          </a:prstGeom>
          <a:ln w="50800" cap="sq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Rectangle 8"/>
          <p:cNvSpPr/>
          <p:nvPr/>
        </p:nvSpPr>
        <p:spPr>
          <a:xfrm>
            <a:off x="5737781" y="0"/>
            <a:ext cx="685801" cy="1143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517" y="480150"/>
            <a:ext cx="416328" cy="526087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0" name="Picture 14" descr="Picture 14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9660918" cy="41954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2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935" y="1603375"/>
            <a:ext cx="4396341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8936" y="1591728"/>
            <a:ext cx="43963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40119" y="1591728"/>
            <a:ext cx="439634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icture 14" descr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 16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4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23925" y="4057650"/>
            <a:ext cx="7534275" cy="10953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923925" y="1976717"/>
            <a:ext cx="7534275" cy="1842808"/>
          </a:xfrm>
          <a:prstGeom prst="rect">
            <a:avLst/>
          </a:prstGeom>
        </p:spPr>
        <p:txBody>
          <a:bodyPr/>
          <a:lstStyle>
            <a:lvl1pPr>
              <a:defRPr sz="6000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90" name="Picture 17" descr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889" y="6010092"/>
            <a:ext cx="416328" cy="526087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Rectangle 15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i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1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4" descr="Picture 14"/>
          <p:cNvPicPr>
            <a:picLocks noChangeAspect="1"/>
          </p:cNvPicPr>
          <p:nvPr/>
        </p:nvPicPr>
        <p:blipFill>
          <a:blip r:embed="rId4"/>
          <a:srcRect l="20715" r="37857"/>
          <a:stretch>
            <a:fillRect/>
          </a:stretch>
        </p:blipFill>
        <p:spPr>
          <a:xfrm>
            <a:off x="0" y="0"/>
            <a:ext cx="505097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 16"/>
          <p:cNvSpPr/>
          <p:nvPr/>
        </p:nvSpPr>
        <p:spPr>
          <a:xfrm>
            <a:off x="1" y="0"/>
            <a:ext cx="5050970" cy="6858000"/>
          </a:xfrm>
          <a:prstGeom prst="rect">
            <a:avLst/>
          </a:prstGeom>
          <a:solidFill>
            <a:schemeClr val="accent4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578141" y="1780775"/>
            <a:ext cx="3819690" cy="3096025"/>
          </a:xfrm>
          <a:prstGeom prst="rect">
            <a:avLst/>
          </a:prstGeom>
        </p:spPr>
        <p:txBody>
          <a:bodyPr/>
          <a:lstStyle>
            <a:lvl1pPr>
              <a:defRPr sz="6000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05" name="Picture 17" descr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889" y="6010092"/>
            <a:ext cx="416328" cy="52608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tangle 15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20256" y="1780775"/>
            <a:ext cx="3308059" cy="3096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9" descr="Picture 9"/>
          <p:cNvPicPr>
            <a:picLocks noChangeAspect="1"/>
          </p:cNvPicPr>
          <p:nvPr/>
        </p:nvPicPr>
        <p:blipFill>
          <a:blip r:embed="rId2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7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763735" y="1209675"/>
            <a:ext cx="3401065" cy="1447800"/>
          </a:xfrm>
          <a:prstGeom prst="rect">
            <a:avLst/>
          </a:prstGeom>
        </p:spPr>
        <p:txBody>
          <a:bodyPr anchor="b"/>
          <a:lstStyle>
            <a:lvl1pPr>
              <a:defRPr sz="2400" spc="0">
                <a:solidFill>
                  <a:srgbClr val="59595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3735" y="2891154"/>
            <a:ext cx="3401063" cy="2895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traight Connector 7"/>
          <p:cNvSpPr/>
          <p:nvPr/>
        </p:nvSpPr>
        <p:spPr>
          <a:xfrm flipH="1">
            <a:off x="4438650" y="1087500"/>
            <a:ext cx="1" cy="4842130"/>
          </a:xfrm>
          <a:prstGeom prst="line">
            <a:avLst/>
          </a:prstGeom>
          <a:ln w="19050" cap="sq">
            <a:solidFill>
              <a:srgbClr val="C9C9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712501" y="1209675"/>
            <a:ext cx="6098374" cy="457708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17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Picture 14" descr="Pictur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77259" y="5861953"/>
            <a:ext cx="473803" cy="59871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88935" y="338418"/>
            <a:ext cx="9660919" cy="98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300" baseline="0">
          <a:solidFill>
            <a:srgbClr val="454551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300" baseline="0">
          <a:solidFill>
            <a:srgbClr val="454551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300" baseline="0">
          <a:solidFill>
            <a:srgbClr val="454551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300" baseline="0">
          <a:solidFill>
            <a:srgbClr val="454551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300" baseline="0">
          <a:solidFill>
            <a:srgbClr val="454551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300" baseline="0">
          <a:solidFill>
            <a:srgbClr val="454551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300" baseline="0">
          <a:solidFill>
            <a:srgbClr val="454551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300" baseline="0">
          <a:solidFill>
            <a:srgbClr val="454551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300" baseline="0">
          <a:solidFill>
            <a:srgbClr val="454551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C9C9C9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C9C9C9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C9C9C9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C9C9C9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4pPr>
      <a:lvl5pPr marL="21553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C9C9C9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5pPr>
      <a:lvl6pPr marL="2603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C9C9C9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6pPr>
      <a:lvl7pPr marL="30697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C9C9C9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7pPr>
      <a:lvl8pPr marL="3526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C9C9C9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C9C9C9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ctrTitle"/>
          </p:nvPr>
        </p:nvSpPr>
        <p:spPr>
          <a:xfrm>
            <a:off x="763070" y="752545"/>
            <a:ext cx="9611016" cy="3438456"/>
          </a:xfrm>
          <a:prstGeom prst="rect">
            <a:avLst/>
          </a:prstGeom>
        </p:spPr>
        <p:txBody>
          <a:bodyPr/>
          <a:lstStyle/>
          <a:p>
            <a:r>
              <a:t>DATA TYPES</a:t>
            </a:r>
          </a:p>
        </p:txBody>
      </p:sp>
      <p:sp>
        <p:nvSpPr>
          <p:cNvPr id="230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spc="266"/>
            </a:lvl1pPr>
          </a:lstStyle>
          <a:p>
            <a:r>
              <a:t>By: METIS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DUMMY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DUMMY VARIABLES</a:t>
            </a:r>
          </a:p>
        </p:txBody>
      </p:sp>
      <p:sp>
        <p:nvSpPr>
          <p:cNvPr id="281" name="When creating dummy variables for linear regression, one column must be dropped."/>
          <p:cNvSpPr txBox="1">
            <a:spLocks noGrp="1"/>
          </p:cNvSpPr>
          <p:nvPr>
            <p:ph type="body" sz="quarter" idx="1"/>
          </p:nvPr>
        </p:nvSpPr>
        <p:spPr>
          <a:xfrm>
            <a:off x="388935" y="1590675"/>
            <a:ext cx="11931926" cy="762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</a:lstStyle>
          <a:p>
            <a:r>
              <a:t>When creating dummy variables for linear regression, one column must be dropped.</a:t>
            </a:r>
          </a:p>
        </p:txBody>
      </p:sp>
      <p:graphicFrame>
        <p:nvGraphicFramePr>
          <p:cNvPr id="282" name="Table"/>
          <p:cNvGraphicFramePr/>
          <p:nvPr/>
        </p:nvGraphicFramePr>
        <p:xfrm>
          <a:off x="740711" y="2369622"/>
          <a:ext cx="5796549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Exterior Color of House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White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Tan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White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3" name="With two columns (blue and white), all three colors are represented and we avoid perfect multicollinearity."/>
          <p:cNvSpPr/>
          <p:nvPr/>
        </p:nvSpPr>
        <p:spPr>
          <a:xfrm>
            <a:off x="7406806" y="2740605"/>
            <a:ext cx="3645305" cy="2607529"/>
          </a:xfrm>
          <a:prstGeom prst="rect">
            <a:avLst/>
          </a:prstGeom>
          <a:solidFill>
            <a:schemeClr val="accent3"/>
          </a:solidFill>
          <a:ln w="28575" cap="rnd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t>With two columns (blue and white), all three colors are represented and we avoid perfect multicollinearity.</a:t>
            </a:r>
          </a:p>
        </p:txBody>
      </p:sp>
      <p:sp>
        <p:nvSpPr>
          <p:cNvPr id="284" name="Pandas syntax: pd.get_dummies(my_series, drop_first=True)"/>
          <p:cNvSpPr txBox="1"/>
          <p:nvPr/>
        </p:nvSpPr>
        <p:spPr>
          <a:xfrm>
            <a:off x="428312" y="6088440"/>
            <a:ext cx="8123149" cy="46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0"/>
              </a:spcBef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Pandas syntax: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pd.get_dummies(my_series, drop_first=True)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UMMY VARIABLES: NAN VALUES"/>
          <p:cNvSpPr txBox="1">
            <a:spLocks noGrp="1"/>
          </p:cNvSpPr>
          <p:nvPr>
            <p:ph type="title"/>
          </p:nvPr>
        </p:nvSpPr>
        <p:spPr>
          <a:xfrm>
            <a:off x="388935" y="338418"/>
            <a:ext cx="11504313" cy="985557"/>
          </a:xfrm>
          <a:prstGeom prst="rect">
            <a:avLst/>
          </a:prstGeom>
        </p:spPr>
        <p:txBody>
          <a:bodyPr/>
          <a:lstStyle/>
          <a:p>
            <a:r>
              <a:t>DUMMY VARIABLES: NAN VALUES</a:t>
            </a:r>
          </a:p>
        </p:txBody>
      </p:sp>
      <p:sp>
        <p:nvSpPr>
          <p:cNvPr id="288" name="Dummy variables can also be used to capture NaN values in the data."/>
          <p:cNvSpPr txBox="1">
            <a:spLocks noGrp="1"/>
          </p:cNvSpPr>
          <p:nvPr>
            <p:ph type="body" sz="quarter" idx="1"/>
          </p:nvPr>
        </p:nvSpPr>
        <p:spPr>
          <a:xfrm>
            <a:off x="388935" y="1590675"/>
            <a:ext cx="11931926" cy="762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</a:lstStyle>
          <a:p>
            <a:r>
              <a:t>Dummy variables can also be used to capture NaN values in the data.</a:t>
            </a:r>
          </a:p>
        </p:txBody>
      </p:sp>
      <p:graphicFrame>
        <p:nvGraphicFramePr>
          <p:cNvPr id="289" name="Table"/>
          <p:cNvGraphicFramePr/>
          <p:nvPr/>
        </p:nvGraphicFramePr>
        <p:xfrm>
          <a:off x="740711" y="2369622"/>
          <a:ext cx="3864366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Last Sold Price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$540,000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NaN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$280,000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NaN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0" name="Pandas syntax: pd.get_dummies(my_series, dummy_na=True)"/>
          <p:cNvSpPr txBox="1"/>
          <p:nvPr/>
        </p:nvSpPr>
        <p:spPr>
          <a:xfrm>
            <a:off x="428312" y="6088440"/>
            <a:ext cx="8360381" cy="46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0"/>
              </a:spcBef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 dirty="0"/>
              <a:t>Pandas syntax:</a:t>
            </a:r>
            <a:r>
              <a:rPr dirty="0"/>
              <a:t> </a:t>
            </a:r>
            <a:r>
              <a:rPr dirty="0" err="1">
                <a:latin typeface="Consolas"/>
                <a:ea typeface="Consolas"/>
                <a:cs typeface="Consolas"/>
                <a:sym typeface="Consolas"/>
              </a:rPr>
              <a:t>pd.get_dummies</a:t>
            </a:r>
            <a:r>
              <a:rPr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dirty="0" err="1">
                <a:latin typeface="Consolas"/>
                <a:ea typeface="Consolas"/>
                <a:cs typeface="Consolas"/>
                <a:sym typeface="Consolas"/>
              </a:rPr>
              <a:t>my_series</a:t>
            </a:r>
            <a:r>
              <a:rPr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dirty="0" err="1">
                <a:latin typeface="Consolas"/>
                <a:ea typeface="Consolas"/>
                <a:cs typeface="Consolas"/>
                <a:sym typeface="Consolas"/>
              </a:rPr>
              <a:t>dummy_na</a:t>
            </a:r>
            <a:r>
              <a:rPr dirty="0">
                <a:latin typeface="Consolas"/>
                <a:ea typeface="Consolas"/>
                <a:cs typeface="Consolas"/>
                <a:sym typeface="Consolas"/>
              </a:rPr>
              <a:t>=True)</a:t>
            </a:r>
          </a:p>
        </p:txBody>
      </p:sp>
      <p:sp>
        <p:nvSpPr>
          <p:cNvPr id="291" name="This NaN column contains additional information.…"/>
          <p:cNvSpPr/>
          <p:nvPr/>
        </p:nvSpPr>
        <p:spPr>
          <a:xfrm>
            <a:off x="6034728" y="2740605"/>
            <a:ext cx="3848493" cy="2607529"/>
          </a:xfrm>
          <a:prstGeom prst="rect">
            <a:avLst/>
          </a:prstGeom>
          <a:solidFill>
            <a:schemeClr val="accent3"/>
          </a:solidFill>
          <a:ln w="28575" cap="rnd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This NaN column contains additional information.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Possibility: when NaN = 1, it means it’s a new house, so we could even rename the column as </a:t>
            </a:r>
            <a:r>
              <a:rPr b="1" i="1"/>
              <a:t>‘New’</a:t>
            </a:r>
          </a:p>
        </p:txBody>
      </p:sp>
      <p:sp>
        <p:nvSpPr>
          <p:cNvPr id="292" name="Rectangle"/>
          <p:cNvSpPr/>
          <p:nvPr/>
        </p:nvSpPr>
        <p:spPr>
          <a:xfrm>
            <a:off x="6621236" y="5909010"/>
            <a:ext cx="2675477" cy="818602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1" animBg="1" advAuto="0"/>
      <p:bldP spid="290" grpId="2" animBg="1" advAuto="0"/>
      <p:bldP spid="291" grpId="3" animBg="1" advAuto="0"/>
      <p:bldP spid="2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DUMMY VARIABLES: NAN VALUES"/>
          <p:cNvSpPr txBox="1">
            <a:spLocks noGrp="1"/>
          </p:cNvSpPr>
          <p:nvPr>
            <p:ph type="title"/>
          </p:nvPr>
        </p:nvSpPr>
        <p:spPr>
          <a:xfrm>
            <a:off x="388935" y="338418"/>
            <a:ext cx="11504313" cy="985557"/>
          </a:xfrm>
          <a:prstGeom prst="rect">
            <a:avLst/>
          </a:prstGeom>
        </p:spPr>
        <p:txBody>
          <a:bodyPr/>
          <a:lstStyle/>
          <a:p>
            <a:r>
              <a:t>DUMMY VARIABLES: NAN VALUES</a:t>
            </a:r>
          </a:p>
        </p:txBody>
      </p:sp>
      <p:sp>
        <p:nvSpPr>
          <p:cNvPr id="297" name="Dummy variables can also be used to capture NaN values in the data."/>
          <p:cNvSpPr txBox="1">
            <a:spLocks noGrp="1"/>
          </p:cNvSpPr>
          <p:nvPr>
            <p:ph type="body" sz="quarter" idx="1"/>
          </p:nvPr>
        </p:nvSpPr>
        <p:spPr>
          <a:xfrm>
            <a:off x="388935" y="1590675"/>
            <a:ext cx="11931926" cy="762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</a:lstStyle>
          <a:p>
            <a:r>
              <a:t>Dummy variables can also be used to capture NaN values in the data.</a:t>
            </a:r>
          </a:p>
        </p:txBody>
      </p:sp>
      <p:graphicFrame>
        <p:nvGraphicFramePr>
          <p:cNvPr id="298" name="Table"/>
          <p:cNvGraphicFramePr/>
          <p:nvPr/>
        </p:nvGraphicFramePr>
        <p:xfrm>
          <a:off x="740711" y="2369622"/>
          <a:ext cx="3864366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Last Sold Price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$540,000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NaN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$280,000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NaN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9" name="Pandas syntax: pd.get_dummies(my_series, dummy_na=True)"/>
          <p:cNvSpPr txBox="1"/>
          <p:nvPr/>
        </p:nvSpPr>
        <p:spPr>
          <a:xfrm>
            <a:off x="428312" y="6088440"/>
            <a:ext cx="8360381" cy="46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0"/>
              </a:spcBef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Pandas syntax: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pd.get_dummies(my_series, dummy_na=True)</a:t>
            </a:r>
          </a:p>
        </p:txBody>
      </p:sp>
      <p:sp>
        <p:nvSpPr>
          <p:cNvPr id="300" name="Note: This works with both numerical and categorical features."/>
          <p:cNvSpPr/>
          <p:nvPr/>
        </p:nvSpPr>
        <p:spPr>
          <a:xfrm>
            <a:off x="6034728" y="2740605"/>
            <a:ext cx="3848493" cy="2607529"/>
          </a:xfrm>
          <a:prstGeom prst="rect">
            <a:avLst/>
          </a:prstGeom>
          <a:solidFill>
            <a:schemeClr val="accent3"/>
          </a:solidFill>
          <a:ln w="28575" cap="rnd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Note: This works with </a:t>
            </a:r>
            <a:r>
              <a:rPr u="sng"/>
              <a:t>both</a:t>
            </a:r>
            <a:r>
              <a:t> numerical and categorical features.</a:t>
            </a:r>
          </a:p>
        </p:txBody>
      </p:sp>
      <p:sp>
        <p:nvSpPr>
          <p:cNvPr id="301" name="Rectangle"/>
          <p:cNvSpPr/>
          <p:nvPr/>
        </p:nvSpPr>
        <p:spPr>
          <a:xfrm>
            <a:off x="6621236" y="5909010"/>
            <a:ext cx="2675477" cy="818602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DUMMY VARIABLES: ORDINAL DATA"/>
          <p:cNvSpPr txBox="1">
            <a:spLocks noGrp="1"/>
          </p:cNvSpPr>
          <p:nvPr>
            <p:ph type="title"/>
          </p:nvPr>
        </p:nvSpPr>
        <p:spPr>
          <a:xfrm>
            <a:off x="388935" y="338418"/>
            <a:ext cx="11504313" cy="985557"/>
          </a:xfrm>
          <a:prstGeom prst="rect">
            <a:avLst/>
          </a:prstGeom>
        </p:spPr>
        <p:txBody>
          <a:bodyPr/>
          <a:lstStyle/>
          <a:p>
            <a:r>
              <a:t>DUMMY VARIABLES: ORDINAL DATA</a:t>
            </a:r>
          </a:p>
        </p:txBody>
      </p:sp>
      <p:sp>
        <p:nvSpPr>
          <p:cNvPr id="304" name="With ordinal data (order matters), there are multiple ways to turn it into a numeric value."/>
          <p:cNvSpPr txBox="1">
            <a:spLocks noGrp="1"/>
          </p:cNvSpPr>
          <p:nvPr>
            <p:ph type="body" sz="quarter" idx="1"/>
          </p:nvPr>
        </p:nvSpPr>
        <p:spPr>
          <a:xfrm>
            <a:off x="388935" y="1590675"/>
            <a:ext cx="11931926" cy="762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</a:lstStyle>
          <a:p>
            <a:r>
              <a:t>With ordinal data (order matters), there are multiple ways to turn it into a numeric value.</a:t>
            </a:r>
          </a:p>
        </p:txBody>
      </p:sp>
      <p:graphicFrame>
        <p:nvGraphicFramePr>
          <p:cNvPr id="305" name="Table"/>
          <p:cNvGraphicFramePr/>
          <p:nvPr/>
        </p:nvGraphicFramePr>
        <p:xfrm>
          <a:off x="740711" y="2369622"/>
          <a:ext cx="5796549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Garage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Partial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Full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Full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None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6" name="Table"/>
          <p:cNvGraphicFramePr/>
          <p:nvPr/>
        </p:nvGraphicFramePr>
        <p:xfrm>
          <a:off x="7169117" y="2369622"/>
          <a:ext cx="3864366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Garage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Garage_Num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0.5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Full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None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0.5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" name="This is a design choice."/>
          <p:cNvSpPr txBox="1"/>
          <p:nvPr/>
        </p:nvSpPr>
        <p:spPr>
          <a:xfrm>
            <a:off x="388935" y="5990694"/>
            <a:ext cx="1193192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457200">
              <a:spcBef>
                <a:spcPts val="1000"/>
              </a:spcBef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This is a design choice.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1" animBg="1" advAuto="0"/>
      <p:bldP spid="306" grpId="2" animBg="1" advAuto="0"/>
      <p:bldP spid="307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DATA TYPES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TYPES SUMMARY</a:t>
            </a:r>
          </a:p>
        </p:txBody>
      </p:sp>
      <p:graphicFrame>
        <p:nvGraphicFramePr>
          <p:cNvPr id="310" name="Table"/>
          <p:cNvGraphicFramePr/>
          <p:nvPr/>
        </p:nvGraphicFramePr>
        <p:xfrm>
          <a:off x="1191683" y="1878761"/>
          <a:ext cx="9808632" cy="317500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Numerical (Quantitative)</a:t>
                      </a:r>
                    </a:p>
                  </a:txBody>
                  <a:tcPr marL="0" marR="0" marT="0" marB="0" anchor="ctr" horzOverflow="overflow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Categorical (Qualitative)</a:t>
                      </a:r>
                    </a:p>
                  </a:txBody>
                  <a:tcPr marL="0" marR="0" marT="0" marB="0" anchor="ctr" horzOverflow="overflow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Continuous</a:t>
                      </a:r>
                    </a:p>
                  </a:txBody>
                  <a:tcPr marL="0" marR="0" marT="0" marB="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Discrete</a:t>
                      </a:r>
                    </a:p>
                  </a:txBody>
                  <a:tcPr marL="0" marR="0" marT="0" marB="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Nominal</a:t>
                      </a:r>
                    </a:p>
                  </a:txBody>
                  <a:tcPr marL="0" marR="0" marT="0" marB="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Ordinal</a:t>
                      </a:r>
                    </a:p>
                  </a:txBody>
                  <a:tcPr marL="0" marR="0" marT="0" marB="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/>
                      </a:pPr>
                      <a:r>
                        <a:t>Infinite Options</a:t>
                      </a:r>
                    </a:p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 i="1"/>
                      </a:pPr>
                      <a:r>
                        <a:t>Example: Square Footage</a:t>
                      </a:r>
                    </a:p>
                  </a:txBody>
                  <a:tcPr marL="0" marR="0" marT="0" marB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/>
                      </a:pPr>
                      <a:r>
                        <a:t>Finite Options</a:t>
                      </a:r>
                    </a:p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 i="1"/>
                      </a:pPr>
                      <a:r>
                        <a:t>Example: Number of Bedrooms</a:t>
                      </a:r>
                    </a:p>
                  </a:txBody>
                  <a:tcPr marL="0" marR="0" marT="0" marB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/>
                      </a:pPr>
                      <a:r>
                        <a:t>Unordered Categories</a:t>
                      </a:r>
                    </a:p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 i="1"/>
                      </a:pPr>
                      <a:r>
                        <a:t>Example: Exterior Color of House</a:t>
                      </a:r>
                    </a:p>
                  </a:txBody>
                  <a:tcPr marL="0" marR="0" marT="0" marB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/>
                      </a:pPr>
                      <a:r>
                        <a:t>Ordered Categories</a:t>
                      </a:r>
                    </a:p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 i="1"/>
                      </a:pPr>
                      <a:r>
                        <a:t>Example: No / Partial / Full Garage</a:t>
                      </a:r>
                    </a:p>
                  </a:txBody>
                  <a:tcPr marL="0" marR="0" marT="0" marB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3" name="Group"/>
          <p:cNvGrpSpPr/>
          <p:nvPr/>
        </p:nvGrpSpPr>
        <p:grpSpPr>
          <a:xfrm>
            <a:off x="6127933" y="5397134"/>
            <a:ext cx="4771829" cy="861655"/>
            <a:chOff x="0" y="0"/>
            <a:chExt cx="4771828" cy="861654"/>
          </a:xfrm>
        </p:grpSpPr>
        <p:sp>
          <p:nvSpPr>
            <p:cNvPr id="311" name="Line"/>
            <p:cNvSpPr/>
            <p:nvPr/>
          </p:nvSpPr>
          <p:spPr>
            <a:xfrm>
              <a:off x="0" y="0"/>
              <a:ext cx="4771830" cy="0"/>
            </a:xfrm>
            <a:prstGeom prst="line">
              <a:avLst/>
            </a:prstGeom>
            <a:noFill/>
            <a:ln w="50800" cap="rnd">
              <a:solidFill>
                <a:srgbClr val="0096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Can use dummy variables to deal with categorical data and also NaN data."/>
            <p:cNvSpPr txBox="1"/>
            <p:nvPr/>
          </p:nvSpPr>
          <p:spPr>
            <a:xfrm>
              <a:off x="194847" y="211414"/>
              <a:ext cx="4382135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0096FF"/>
                  </a:solidFill>
                </a:defRPr>
              </a:lvl1pPr>
            </a:lstStyle>
            <a:p>
              <a:r>
                <a:t>Can use dummy variables to deal with categorical data and also NaN data.</a:t>
              </a:r>
            </a:p>
          </p:txBody>
        </p:sp>
      </p:grpSp>
      <p:sp>
        <p:nvSpPr>
          <p:cNvPr id="314" name="Line"/>
          <p:cNvSpPr/>
          <p:nvPr/>
        </p:nvSpPr>
        <p:spPr>
          <a:xfrm>
            <a:off x="1243508" y="5203887"/>
            <a:ext cx="9704985" cy="1"/>
          </a:xfrm>
          <a:prstGeom prst="line">
            <a:avLst/>
          </a:prstGeom>
          <a:ln w="38100" cap="rnd">
            <a:solidFill>
              <a:srgbClr val="1A96FE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spc="250"/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TYPES</a:t>
            </a:r>
          </a:p>
        </p:txBody>
      </p:sp>
      <p:graphicFrame>
        <p:nvGraphicFramePr>
          <p:cNvPr id="235" name="Table"/>
          <p:cNvGraphicFramePr/>
          <p:nvPr/>
        </p:nvGraphicFramePr>
        <p:xfrm>
          <a:off x="1191683" y="1878761"/>
          <a:ext cx="9808632" cy="317500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Numerical (Quantitative)</a:t>
                      </a:r>
                    </a:p>
                  </a:txBody>
                  <a:tcPr marL="0" marR="0" marT="0" marB="0" anchor="ctr" horzOverflow="overflow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Categorical (Qualitative)</a:t>
                      </a:r>
                    </a:p>
                  </a:txBody>
                  <a:tcPr marL="0" marR="0" marT="0" marB="0" anchor="ctr" horzOverflow="overflow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Continuous</a:t>
                      </a:r>
                    </a:p>
                  </a:txBody>
                  <a:tcPr marL="0" marR="0" marT="0" marB="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Discrete</a:t>
                      </a:r>
                    </a:p>
                  </a:txBody>
                  <a:tcPr marL="0" marR="0" marT="0" marB="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Nominal</a:t>
                      </a:r>
                    </a:p>
                  </a:txBody>
                  <a:tcPr marL="0" marR="0" marT="0" marB="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Ordinal</a:t>
                      </a:r>
                    </a:p>
                  </a:txBody>
                  <a:tcPr marL="0" marR="0" marT="0" marB="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/>
                      </a:pPr>
                      <a:r>
                        <a:t>Infinite Options</a:t>
                      </a:r>
                    </a:p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 i="1"/>
                      </a:pPr>
                      <a:r>
                        <a:t>Example: Square Footage</a:t>
                      </a:r>
                    </a:p>
                  </a:txBody>
                  <a:tcPr marL="0" marR="0" marT="0" marB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/>
                      </a:pPr>
                      <a:r>
                        <a:t>Finite Options</a:t>
                      </a:r>
                    </a:p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 i="1"/>
                      </a:pPr>
                      <a:r>
                        <a:t>Example: Number of Bedrooms</a:t>
                      </a:r>
                    </a:p>
                  </a:txBody>
                  <a:tcPr marL="0" marR="0" marT="0" marB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/>
                      </a:pPr>
                      <a:r>
                        <a:t>Unordered Categories</a:t>
                      </a:r>
                    </a:p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 i="1"/>
                      </a:pPr>
                      <a:r>
                        <a:t>Example: Exterior Color of House</a:t>
                      </a:r>
                    </a:p>
                  </a:txBody>
                  <a:tcPr marL="0" marR="0" marT="0" marB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/>
                      </a:pPr>
                      <a:r>
                        <a:t>Ordered Categories</a:t>
                      </a:r>
                    </a:p>
                    <a:p>
                      <a:pPr algn="ctr" defTabSz="457200">
                        <a:defRPr sz="1800"/>
                      </a:pPr>
                      <a:endParaRPr/>
                    </a:p>
                    <a:p>
                      <a:pPr algn="ctr" defTabSz="457200">
                        <a:defRPr sz="1800" i="1"/>
                      </a:pPr>
                      <a:r>
                        <a:t>Example: No / Partial / Full Garage</a:t>
                      </a:r>
                    </a:p>
                  </a:txBody>
                  <a:tcPr marL="0" marR="0" marT="0" marB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GRESSION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REGRESSION PROBLEM</a:t>
            </a:r>
          </a:p>
        </p:txBody>
      </p:sp>
      <p:sp>
        <p:nvSpPr>
          <p:cNvPr id="240" name="Let’s say I’d like to predict house prices. How would I structure my data for this problem?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11931926" cy="504290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</a:lstStyle>
          <a:p>
            <a:r>
              <a:t>Let’s say I’d like to predict house prices. How would I structure my data for this problem?</a:t>
            </a:r>
          </a:p>
        </p:txBody>
      </p:sp>
      <p:graphicFrame>
        <p:nvGraphicFramePr>
          <p:cNvPr id="241" name="Table"/>
          <p:cNvGraphicFramePr/>
          <p:nvPr/>
        </p:nvGraphicFramePr>
        <p:xfrm>
          <a:off x="740711" y="2369622"/>
          <a:ext cx="9660915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House Price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Square Footage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Number of Bedrooms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Exterior Color of House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Garage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$400,000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1700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Tan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$600,000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2500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Full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$350,000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1500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White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None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$500,000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GRESSION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REGRESSION PROBLEM</a:t>
            </a:r>
          </a:p>
        </p:txBody>
      </p:sp>
      <p:sp>
        <p:nvSpPr>
          <p:cNvPr id="244" name="Let’s say I’d like to predict house prices. How would I structure my data for this problem?…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11931926" cy="50429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400"/>
            </a:pPr>
            <a:r>
              <a:t>Let’s say I’d like to predict house prices. How would I structure my data for this problem?</a:t>
            </a:r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r>
              <a:t>Can I input this data directly into a linear regression model?</a:t>
            </a:r>
          </a:p>
        </p:txBody>
      </p:sp>
      <p:graphicFrame>
        <p:nvGraphicFramePr>
          <p:cNvPr id="245" name="Table"/>
          <p:cNvGraphicFramePr/>
          <p:nvPr/>
        </p:nvGraphicFramePr>
        <p:xfrm>
          <a:off x="740711" y="2369622"/>
          <a:ext cx="9660915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House Price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Square Footage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Number of Bedrooms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Exterior Color of House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Garage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$400,000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1700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Tan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$600,000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2500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Full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$350,000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1500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White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None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$500,000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GRESSION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REGRESSION PROBLEM</a:t>
            </a:r>
          </a:p>
        </p:txBody>
      </p:sp>
      <p:sp>
        <p:nvSpPr>
          <p:cNvPr id="248" name="Let’s say I’d like to predict house prices. How would I structure my data for this problem?…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11931926" cy="50429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400"/>
            </a:pPr>
            <a:r>
              <a:t>Let’s say I’d like to predict house prices. How would I structure my data for this problem?</a:t>
            </a:r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endParaRPr/>
          </a:p>
          <a:p>
            <a:pPr marL="0" indent="0">
              <a:buClrTx/>
              <a:buSzTx/>
              <a:buNone/>
              <a:defRPr sz="2400"/>
            </a:pPr>
            <a:r>
              <a:t>The numerical fields are okay, but </a:t>
            </a:r>
            <a:r>
              <a:rPr b="1">
                <a:solidFill>
                  <a:srgbClr val="0096FF"/>
                </a:solidFill>
              </a:rPr>
              <a:t>we need to make the categorical fields numerical</a:t>
            </a:r>
            <a:r>
              <a:t>.</a:t>
            </a:r>
          </a:p>
        </p:txBody>
      </p:sp>
      <p:graphicFrame>
        <p:nvGraphicFramePr>
          <p:cNvPr id="249" name="Table"/>
          <p:cNvGraphicFramePr/>
          <p:nvPr/>
        </p:nvGraphicFramePr>
        <p:xfrm>
          <a:off x="740711" y="2369622"/>
          <a:ext cx="9660915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House Price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Square Footage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Number of Bedrooms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Exterior Color of House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Garage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$400,000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1700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Tan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$600,000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2500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Full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$350,000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1500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White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None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$500,000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Partial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DUMMY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DUMMY VARIABLES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DUMMY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DUMMY VARIABLES</a:t>
            </a:r>
          </a:p>
        </p:txBody>
      </p:sp>
      <p:sp>
        <p:nvSpPr>
          <p:cNvPr id="256" name="How can we make the categorical fields numerical?"/>
          <p:cNvSpPr txBox="1">
            <a:spLocks noGrp="1"/>
          </p:cNvSpPr>
          <p:nvPr>
            <p:ph type="body" sz="quarter" idx="1"/>
          </p:nvPr>
        </p:nvSpPr>
        <p:spPr>
          <a:xfrm>
            <a:off x="388935" y="1590675"/>
            <a:ext cx="11931926" cy="762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</a:lstStyle>
          <a:p>
            <a:r>
              <a:t>How can we make the categorical fields numerical?</a:t>
            </a:r>
          </a:p>
        </p:txBody>
      </p:sp>
      <p:graphicFrame>
        <p:nvGraphicFramePr>
          <p:cNvPr id="257" name="Table"/>
          <p:cNvGraphicFramePr/>
          <p:nvPr/>
        </p:nvGraphicFramePr>
        <p:xfrm>
          <a:off x="740711" y="2369622"/>
          <a:ext cx="7728732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Exterior Color of House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White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Tan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White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8" name="Pandas syntax: pd.get_dummies(my_series)"/>
          <p:cNvSpPr txBox="1"/>
          <p:nvPr/>
        </p:nvSpPr>
        <p:spPr>
          <a:xfrm>
            <a:off x="428312" y="6088440"/>
            <a:ext cx="5889685" cy="46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0"/>
              </a:spcBef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Pandas syntax: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pd.get_dummies(my_series)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  <p:bldP spid="258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UMMY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DUMMY VARIABLES</a:t>
            </a:r>
          </a:p>
        </p:txBody>
      </p:sp>
      <p:sp>
        <p:nvSpPr>
          <p:cNvPr id="261" name="Do we really need all three new columns to describe the Exterior Color of the House?"/>
          <p:cNvSpPr txBox="1">
            <a:spLocks noGrp="1"/>
          </p:cNvSpPr>
          <p:nvPr>
            <p:ph type="body" sz="quarter" idx="1"/>
          </p:nvPr>
        </p:nvSpPr>
        <p:spPr>
          <a:xfrm>
            <a:off x="388935" y="1590675"/>
            <a:ext cx="11931926" cy="762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</a:lstStyle>
          <a:p>
            <a:r>
              <a:t>Do we really need all three new columns to describe the Exterior Color of the House?</a:t>
            </a:r>
          </a:p>
        </p:txBody>
      </p:sp>
      <p:graphicFrame>
        <p:nvGraphicFramePr>
          <p:cNvPr id="262" name="Table"/>
          <p:cNvGraphicFramePr/>
          <p:nvPr/>
        </p:nvGraphicFramePr>
        <p:xfrm>
          <a:off x="740711" y="2369622"/>
          <a:ext cx="5796549" cy="334949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3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Exterior Color of House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White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Tan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White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Blue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3" name="Pandas syntax: pd.get_dummies(my_series, drop_first=True)"/>
          <p:cNvSpPr txBox="1"/>
          <p:nvPr/>
        </p:nvSpPr>
        <p:spPr>
          <a:xfrm>
            <a:off x="428312" y="6088440"/>
            <a:ext cx="8123149" cy="46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0"/>
              </a:spcBef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Pandas syntax: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pd.get_dummies(my_series, drop_first=True)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EE9F5D7-CD10-4F4F-A646-F5EB4567BA53}"/>
              </a:ext>
            </a:extLst>
          </p:cNvPr>
          <p:cNvSpPr/>
          <p:nvPr/>
        </p:nvSpPr>
        <p:spPr>
          <a:xfrm>
            <a:off x="6721434" y="5909010"/>
            <a:ext cx="2790700" cy="818602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HE DUMMY VARIABLE TR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475">
              <a:defRPr sz="4980"/>
            </a:lvl1pPr>
          </a:lstStyle>
          <a:p>
            <a:r>
              <a:t>THE DUMMY VARIABLE TRAP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5623695" y="559228"/>
            <a:ext cx="4903150" cy="370841"/>
            <a:chOff x="0" y="0"/>
            <a:chExt cx="4903149" cy="3708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Equation"/>
                <p:cNvSpPr txBox="1"/>
                <p:nvPr/>
              </p:nvSpPr>
              <p:spPr>
                <a:xfrm>
                  <a:off x="3189421" y="30448"/>
                  <a:ext cx="1713729" cy="309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2600"/>
                </a:p>
              </p:txBody>
            </p:sp>
          </mc:Choice>
          <mc:Fallback>
            <p:sp>
              <p:nvSpPr>
                <p:cNvPr id="26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421" y="30448"/>
                  <a:ext cx="1713729" cy="309944"/>
                </a:xfrm>
                <a:prstGeom prst="rect">
                  <a:avLst/>
                </a:prstGeom>
                <a:blipFill>
                  <a:blip r:embed="rId2"/>
                  <a:stretch>
                    <a:fillRect l="-7407" r="-20000" b="-6538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7" name="Linear Regression Equation:"/>
            <p:cNvSpPr txBox="1"/>
            <p:nvPr/>
          </p:nvSpPr>
          <p:spPr>
            <a:xfrm>
              <a:off x="0" y="0"/>
              <a:ext cx="298887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Linear Regression Equation: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5333449" y="1217863"/>
            <a:ext cx="6477813" cy="4473388"/>
            <a:chOff x="0" y="0"/>
            <a:chExt cx="6477811" cy="4473387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69" name="Table"/>
                <p:cNvGraphicFramePr/>
                <p:nvPr/>
              </p:nvGraphicFramePr>
              <p:xfrm>
                <a:off x="132241" y="866656"/>
                <a:ext cx="4738359" cy="3606731"/>
              </p:xfrm>
              <a:graphic>
                <a:graphicData uri="http://schemas.openxmlformats.org/drawingml/2006/table">
                  <a:tbl>
                    <a:tblPr firstRow="1" bandRow="1">
                      <a:tableStyleId>{4C3C2611-4C71-4FC5-86AE-919BDF0F9419}</a:tableStyleId>
                    </a:tblPr>
                    <a:tblGrid>
                      <a:gridCol w="118459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18459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118459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118459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400748">
                      <a:tc>
                        <a:txBody>
                          <a:bodyPr/>
                          <a:lstStyle/>
                          <a:p>
                            <a:pPr algn="ctr" defTabSz="457200">
                              <a:defRPr sz="1600"/>
                            </a:pPr>
                            <a:r>
                              <a:t>X</a:t>
                            </a:r>
                            <a:r>
                              <a:rPr baseline="-25000"/>
                              <a:t>0</a:t>
                            </a:r>
                          </a:p>
                        </a:txBody>
                        <a:tcPr marL="0" marR="0" marT="0" marB="0" anchor="ctr" horzOverflow="overflow">
                          <a:lnB w="12700">
                            <a:solidFill>
                              <a:srgbClr val="FFFFFF"/>
                            </a:solidFill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>
                              <a:defRPr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1600" b="1">
                                <a:solidFill>
                                  <a:srgbClr val="FFFFFF"/>
                                </a:solidFill>
                              </a:rPr>
                              <a:t>Tan</a:t>
                            </a:r>
                          </a:p>
                        </a:txBody>
                        <a:tcPr marL="0" marR="0" marT="0" marB="0" anchor="ctr" horzOverflow="overflow">
                          <a:lnB w="12700">
                            <a:solidFill>
                              <a:srgbClr val="FFFFFF"/>
                            </a:solidFill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>
                              <a:defRPr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1600" b="1">
                                <a:solidFill>
                                  <a:srgbClr val="FFFFFF"/>
                                </a:solidFill>
                              </a:rPr>
                              <a:t>Blue</a:t>
                            </a:r>
                          </a:p>
                        </a:txBody>
                        <a:tcPr marL="0" marR="0" marT="0" marB="0" anchor="ctr" horzOverflow="overflow">
                          <a:lnB w="12700">
                            <a:solidFill>
                              <a:srgbClr val="FFFFFF"/>
                            </a:solidFill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>
                              <a:defRPr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1600" b="1">
                                <a:solidFill>
                                  <a:srgbClr val="FFFFFF"/>
                                </a:solidFill>
                              </a:rPr>
                              <a:t>White</a:t>
                            </a:r>
                          </a:p>
                        </a:txBody>
                        <a:tcPr marL="0" marR="0" marT="0" marB="0" anchor="ctr" horzOverflow="overflow">
                          <a:lnB w="12700">
                            <a:solidFill>
                              <a:srgbClr val="FFFFFF"/>
                            </a:solidFill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>
                          <a:lnT w="12700">
                            <a:solidFill>
                              <a:srgbClr val="FFFFFF"/>
                            </a:solidFill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>
                          <a:lnT w="12700">
                            <a:solidFill>
                              <a:srgbClr val="FFFFFF"/>
                            </a:solidFill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>
                          <a:lnT w="12700">
                            <a:solidFill>
                              <a:srgbClr val="FFFFFF"/>
                            </a:solidFill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>
                          <a:lnT w="12700">
                            <a:solidFill>
                              <a:srgbClr val="FFFFFF"/>
                            </a:solidFill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69" name="Table"/>
                <p:cNvGraphicFramePr/>
                <p:nvPr/>
              </p:nvGraphicFramePr>
              <p:xfrm>
                <a:off x="132241" y="866656"/>
                <a:ext cx="4738359" cy="3606731"/>
              </p:xfrm>
              <a:graphic>
                <a:graphicData uri="http://schemas.openxmlformats.org/drawingml/2006/table">
                  <a:tbl>
                    <a:tblPr firstRow="1" bandRow="1">
                      <a:tableStyleId>{4C3C2611-4C71-4FC5-86AE-919BDF0F9419}</a:tableStyleId>
                    </a:tblPr>
                    <a:tblGrid>
                      <a:gridCol w="118459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18459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118459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118459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400748">
                      <a:tc>
                        <a:txBody>
                          <a:bodyPr/>
                          <a:lstStyle/>
                          <a:p>
                            <a:pPr algn="ctr" defTabSz="457200">
                              <a:defRPr sz="1600"/>
                            </a:pPr>
                            <a:r>
                              <a:t>X</a:t>
                            </a:r>
                            <a:r>
                              <a:rPr baseline="-25000"/>
                              <a:t>0</a:t>
                            </a:r>
                          </a:p>
                        </a:txBody>
                        <a:tcPr marL="0" marR="0" marT="0" marB="0" anchor="ctr" horzOverflow="overflow">
                          <a:lnB w="12700">
                            <a:solidFill>
                              <a:srgbClr val="FFFFFF"/>
                            </a:solidFill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>
                              <a:defRPr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1600" b="1">
                                <a:solidFill>
                                  <a:srgbClr val="FFFFFF"/>
                                </a:solidFill>
                              </a:rPr>
                              <a:t>Tan</a:t>
                            </a:r>
                          </a:p>
                        </a:txBody>
                        <a:tcPr marL="0" marR="0" marT="0" marB="0" anchor="ctr" horzOverflow="overflow">
                          <a:lnB w="12700">
                            <a:solidFill>
                              <a:srgbClr val="FFFFFF"/>
                            </a:solidFill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>
                              <a:defRPr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1600" b="1">
                                <a:solidFill>
                                  <a:srgbClr val="FFFFFF"/>
                                </a:solidFill>
                              </a:rPr>
                              <a:t>Blue</a:t>
                            </a:r>
                          </a:p>
                        </a:txBody>
                        <a:tcPr marL="0" marR="0" marT="0" marB="0" anchor="ctr" horzOverflow="overflow">
                          <a:lnB w="12700">
                            <a:solidFill>
                              <a:srgbClr val="FFFFFF"/>
                            </a:solidFill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>
                              <a:defRPr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1600" b="1">
                                <a:solidFill>
                                  <a:srgbClr val="FFFFFF"/>
                                </a:solidFill>
                              </a:rPr>
                              <a:t>White</a:t>
                            </a:r>
                          </a:p>
                        </a:txBody>
                        <a:tcPr marL="0" marR="0" marT="0" marB="0" anchor="ctr" horzOverflow="overflow">
                          <a:lnB w="12700">
                            <a:solidFill>
                              <a:srgbClr val="FFFFFF"/>
                            </a:solidFill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>
                          <a:lnT w="12700">
                            <a:solidFill>
                              <a:srgbClr val="FFFFFF"/>
                            </a:solidFill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>
                          <a:lnT w="12700">
                            <a:solidFill>
                              <a:srgbClr val="FFFFFF"/>
                            </a:solidFill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>
                          <a:lnT w="12700">
                            <a:solidFill>
                              <a:srgbClr val="FFFFFF"/>
                            </a:solidFill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>
                          <a:lnT w="12700">
                            <a:solidFill>
                              <a:srgbClr val="FFFFFF"/>
                            </a:solidFill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400748"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0</a:t>
                            </a:r>
                          </a:p>
                        </a:txBody>
                        <a:tcPr marL="0" marR="0" marT="0" marB="0" anchor="ctr" horzOverflow="overflow"/>
                      </a:tc>
                      <a:tc>
                        <a:txBody>
                          <a:bodyPr/>
                          <a:lstStyle/>
                          <a:p>
                            <a:pPr algn="ctr" defTabSz="457200"/>
                            <a:r>
                              <a:rPr sz="1600"/>
                              <a:t>1</a:t>
                            </a:r>
                          </a:p>
                        </a:txBody>
                        <a:tcPr marL="0" marR="0" marT="0" marB="0" anchor="ctr" horzOverflow="overflow"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grpSp>
          <p:nvGrpSpPr>
            <p:cNvPr id="272" name="Group"/>
            <p:cNvGrpSpPr/>
            <p:nvPr/>
          </p:nvGrpSpPr>
          <p:grpSpPr>
            <a:xfrm>
              <a:off x="0" y="0"/>
              <a:ext cx="6477811" cy="1270000"/>
              <a:chOff x="0" y="0"/>
              <a:chExt cx="6477810" cy="12700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0" name="Equation"/>
                  <p:cNvSpPr txBox="1"/>
                  <p:nvPr/>
                </p:nvSpPr>
                <p:spPr>
                  <a:xfrm>
                    <a:off x="2757896" y="35615"/>
                    <a:ext cx="3719915" cy="29961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sz="2500"/>
                  </a:p>
                </p:txBody>
              </p:sp>
            </mc:Choice>
            <mc:Fallback>
              <p:sp>
                <p:nvSpPr>
                  <p:cNvPr id="270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7896" y="35615"/>
                    <a:ext cx="3719915" cy="299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12" r="-16949" b="-64000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1" name="With Dummy Variables:"/>
              <p:cNvSpPr/>
              <p:nvPr/>
            </p:nvSpPr>
            <p:spPr>
              <a:xfrm>
                <a:off x="0" y="0"/>
                <a:ext cx="1270000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t>With Dummy Variables:</a:t>
                </a:r>
              </a:p>
            </p:txBody>
          </p:sp>
        </p:grpSp>
      </p:grpSp>
      <p:graphicFrame>
        <p:nvGraphicFramePr>
          <p:cNvPr id="274" name="Table"/>
          <p:cNvGraphicFramePr/>
          <p:nvPr/>
        </p:nvGraphicFramePr>
        <p:xfrm>
          <a:off x="10559106" y="2095843"/>
          <a:ext cx="1184590" cy="360673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748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Sum_Color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7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7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78" name="Group"/>
          <p:cNvGrpSpPr/>
          <p:nvPr/>
        </p:nvGrpSpPr>
        <p:grpSpPr>
          <a:xfrm>
            <a:off x="5956399" y="5930300"/>
            <a:ext cx="5194743" cy="1427416"/>
            <a:chOff x="0" y="0"/>
            <a:chExt cx="5194742" cy="1427415"/>
          </a:xfrm>
        </p:grpSpPr>
        <p:sp>
          <p:nvSpPr>
            <p:cNvPr id="275" name="This is a case of perfect multicollinearity."/>
            <p:cNvSpPr/>
            <p:nvPr/>
          </p:nvSpPr>
          <p:spPr>
            <a:xfrm>
              <a:off x="501909" y="15741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This is a case of perfect multicollinearity.</a:t>
              </a:r>
            </a:p>
          </p:txBody>
        </p:sp>
        <p:sp>
          <p:nvSpPr>
            <p:cNvPr id="276" name="Line"/>
            <p:cNvSpPr/>
            <p:nvPr/>
          </p:nvSpPr>
          <p:spPr>
            <a:xfrm flipH="1" flipV="1">
              <a:off x="-1" y="-1"/>
              <a:ext cx="361316" cy="361316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4833427" y="-1"/>
              <a:ext cx="361316" cy="361316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1" animBg="1" advAuto="0"/>
      <p:bldP spid="274" grpId="2" animBg="1" advAuto="0"/>
      <p:bldP spid="278" grpId="3" animBg="1" advAuto="0"/>
    </p:bld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359ED8"/>
      </a:lt1>
      <a:dk2>
        <a:srgbClr val="A7A7A7"/>
      </a:dk2>
      <a:lt2>
        <a:srgbClr val="535353"/>
      </a:lt2>
      <a:accent1>
        <a:srgbClr val="EC138B"/>
      </a:accent1>
      <a:accent2>
        <a:srgbClr val="ED3167"/>
      </a:accent2>
      <a:accent3>
        <a:srgbClr val="359ED8"/>
      </a:accent3>
      <a:accent4>
        <a:srgbClr val="255E83"/>
      </a:accent4>
      <a:accent5>
        <a:srgbClr val="B7315B"/>
      </a:accent5>
      <a:accent6>
        <a:srgbClr val="253C6F"/>
      </a:accent6>
      <a:hlink>
        <a:srgbClr val="0000FF"/>
      </a:hlink>
      <a:folHlink>
        <a:srgbClr val="FF00FF"/>
      </a:folHlink>
    </a:clrScheme>
    <a:fontScheme name="Ion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138B"/>
      </a:accent1>
      <a:accent2>
        <a:srgbClr val="ED3167"/>
      </a:accent2>
      <a:accent3>
        <a:srgbClr val="359ED8"/>
      </a:accent3>
      <a:accent4>
        <a:srgbClr val="255E83"/>
      </a:accent4>
      <a:accent5>
        <a:srgbClr val="B7315B"/>
      </a:accent5>
      <a:accent6>
        <a:srgbClr val="253C6F"/>
      </a:accent6>
      <a:hlink>
        <a:srgbClr val="0000FF"/>
      </a:hlink>
      <a:folHlink>
        <a:srgbClr val="FF00FF"/>
      </a:folHlink>
    </a:clrScheme>
    <a:fontScheme name="Ion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995</Words>
  <Application>Microsoft Macintosh PowerPoint</Application>
  <PresentationFormat>Widescreen</PresentationFormat>
  <Paragraphs>336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Gill Sans MT</vt:lpstr>
      <vt:lpstr>Ion</vt:lpstr>
      <vt:lpstr>DATA TYPES</vt:lpstr>
      <vt:lpstr>DATA TYPES</vt:lpstr>
      <vt:lpstr>REGRESSION PROBLEM</vt:lpstr>
      <vt:lpstr>REGRESSION PROBLEM</vt:lpstr>
      <vt:lpstr>REGRESSION PROBLEM</vt:lpstr>
      <vt:lpstr>DUMMY VARIABLES</vt:lpstr>
      <vt:lpstr>DUMMY VARIABLES</vt:lpstr>
      <vt:lpstr>DUMMY VARIABLES</vt:lpstr>
      <vt:lpstr>THE DUMMY VARIABLE TRAP</vt:lpstr>
      <vt:lpstr>DUMMY VARIABLES</vt:lpstr>
      <vt:lpstr>DUMMY VARIABLES: NAN VALUES</vt:lpstr>
      <vt:lpstr>DUMMY VARIABLES: NAN VALUES</vt:lpstr>
      <vt:lpstr>DUMMY VARIABLES: ORDINAL DATA</vt:lpstr>
      <vt:lpstr>DATA TYPES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cp:lastModifiedBy>Joan Wang</cp:lastModifiedBy>
  <cp:revision>3</cp:revision>
  <dcterms:modified xsi:type="dcterms:W3CDTF">2021-04-05T17:49:57Z</dcterms:modified>
</cp:coreProperties>
</file>