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  <p:sldMasterId id="2147483660" r:id="rId2"/>
  </p:sldMasterIdLst>
  <p:notesMasterIdLst>
    <p:notesMasterId r:id="rId24"/>
  </p:notesMasterIdLst>
  <p:sldIdLst>
    <p:sldId id="256" r:id="rId3"/>
    <p:sldId id="435" r:id="rId4"/>
    <p:sldId id="378" r:id="rId5"/>
    <p:sldId id="363" r:id="rId6"/>
    <p:sldId id="447" r:id="rId7"/>
    <p:sldId id="463" r:id="rId8"/>
    <p:sldId id="446" r:id="rId9"/>
    <p:sldId id="448" r:id="rId10"/>
    <p:sldId id="391" r:id="rId11"/>
    <p:sldId id="392" r:id="rId12"/>
    <p:sldId id="464" r:id="rId13"/>
    <p:sldId id="467" r:id="rId14"/>
    <p:sldId id="469" r:id="rId15"/>
    <p:sldId id="468" r:id="rId16"/>
    <p:sldId id="470" r:id="rId17"/>
    <p:sldId id="477" r:id="rId18"/>
    <p:sldId id="473" r:id="rId19"/>
    <p:sldId id="474" r:id="rId20"/>
    <p:sldId id="475" r:id="rId21"/>
    <p:sldId id="476" r:id="rId22"/>
    <p:sldId id="276" r:id="rId23"/>
  </p:sldIdLst>
  <p:sldSz cx="9144000" cy="5143500" type="screen16x9"/>
  <p:notesSz cx="7102475" cy="93884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8"/>
    <a:srgbClr val="3A9E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80015"/>
  </p:normalViewPr>
  <p:slideViewPr>
    <p:cSldViewPr snapToGrid="0">
      <p:cViewPr varScale="1">
        <p:scale>
          <a:sx n="120" d="100"/>
          <a:sy n="120" d="100"/>
        </p:scale>
        <p:origin x="1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lIns="94213" tIns="94213" rIns="94213" bIns="94213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3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530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33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6873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5189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3929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548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2534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2720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423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9960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94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66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10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7030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555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1713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8610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9005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lIns="94213" tIns="94213" rIns="94213" bIns="94213" anchor="t" anchorCtr="0">
            <a:noAutofit/>
          </a:bodyPr>
          <a:lstStyle/>
          <a:p>
            <a:pPr marL="176679" indent="-176679" defTabSz="942289"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820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6601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1735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8438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2732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9335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0186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926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6648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108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3950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189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lang="en" sz="10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5031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904350" y="1790700"/>
            <a:ext cx="50334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5000" b="1" dirty="0">
                <a:latin typeface="+mj-lt"/>
                <a:ea typeface="Proxima Nova"/>
                <a:cs typeface="Proxima Nova"/>
                <a:sym typeface="Proxima Nova"/>
              </a:rPr>
              <a:t>Lesson 2:</a:t>
            </a:r>
            <a:endParaRPr lang="en" sz="5000" b="1" dirty="0">
              <a:latin typeface="+mj-lt"/>
              <a:ea typeface="Proxima Nova"/>
              <a:cs typeface="Proxima Nova"/>
              <a:sym typeface="Proxima Nova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-US" sz="4400" b="1" dirty="0">
                <a:solidFill>
                  <a:srgbClr val="235F83"/>
                </a:solidFill>
                <a:latin typeface="+mj-lt"/>
                <a:ea typeface="Proxima Nova"/>
                <a:cs typeface="Proxima Nova"/>
                <a:sym typeface="Proxima Nova"/>
              </a:rPr>
              <a:t>Probability Rules</a:t>
            </a:r>
            <a:endParaRPr lang="en" sz="4400" b="1" dirty="0">
              <a:solidFill>
                <a:srgbClr val="235F83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" name="Shape 55" descr="met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274" y="1521487"/>
            <a:ext cx="1312850" cy="2100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Shape 56"/>
          <p:cNvCxnSpPr/>
          <p:nvPr/>
        </p:nvCxnSpPr>
        <p:spPr>
          <a:xfrm>
            <a:off x="2856050" y="3622000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" name="Shape 57"/>
          <p:cNvCxnSpPr/>
          <p:nvPr/>
        </p:nvCxnSpPr>
        <p:spPr>
          <a:xfrm>
            <a:off x="2856050" y="1521475"/>
            <a:ext cx="5175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Joint Events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00557" y="1189424"/>
            <a:ext cx="8114097" cy="3161899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37539"/>
            </a:xfrm>
            <a:prstGeom prst="round2Same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Example 5 (Solution – Part 1):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06391" y="1732546"/>
                <a:ext cx="331830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𝐶h𝑖𝑐𝑎𝑔𝑜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d>
                      <m:r>
                        <a:rPr lang="en-CA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3</m:t>
                      </m:r>
                    </m:oMath>
                  </m:oMathPara>
                </a14:m>
                <a:endParaRPr lang="en-US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𝑁𝑜𝑃𝑟𝑜𝑔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CA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  <m:r>
                        <a:rPr lang="en-CA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𝐶h𝑖𝑐𝑎𝑔𝑜</m:t>
                          </m:r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∩ </m:t>
                          </m:r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𝑁𝑜𝑃𝑟𝑜𝑔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d>
                      <m:r>
                        <a:rPr lang="en-CA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= </a:t>
                </a:r>
                <a:r>
                  <a:rPr lang="en-US" dirty="0" err="1"/>
                  <a:t>NoChicago</a:t>
                </a:r>
                <a:r>
                  <a:rPr lang="en-US" dirty="0"/>
                  <a:t> AND </a:t>
                </a:r>
                <a:r>
                  <a:rPr lang="en-US" dirty="0" err="1"/>
                  <a:t>YesProg</a:t>
                </a:r>
                <a:endParaRPr lang="en-US" dirty="0"/>
              </a:p>
              <a:p>
                <a:r>
                  <a:rPr lang="en-US" dirty="0"/>
                  <a:t>B = Chicago AND </a:t>
                </a:r>
                <a:r>
                  <a:rPr lang="en-US" dirty="0" err="1"/>
                  <a:t>YesProg</a:t>
                </a:r>
                <a:endParaRPr lang="en-US" dirty="0"/>
              </a:p>
              <a:p>
                <a:r>
                  <a:rPr lang="en-US" dirty="0"/>
                  <a:t>C = Chicago AND </a:t>
                </a:r>
                <a:r>
                  <a:rPr lang="en-US" dirty="0" err="1"/>
                  <a:t>NoProg</a:t>
                </a:r>
                <a:endParaRPr lang="en-US" dirty="0"/>
              </a:p>
              <a:p>
                <a:r>
                  <a:rPr lang="en-US" dirty="0"/>
                  <a:t>D = </a:t>
                </a:r>
                <a:r>
                  <a:rPr lang="en-US" dirty="0" err="1"/>
                  <a:t>NoProg</a:t>
                </a:r>
                <a:r>
                  <a:rPr lang="en-US" dirty="0"/>
                  <a:t> AND </a:t>
                </a:r>
                <a:r>
                  <a:rPr lang="en-US" dirty="0" err="1"/>
                  <a:t>NoChicago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Ω</m:t>
                      </m:r>
                      <m:r>
                        <m:rPr>
                          <m:nor/>
                        </m:rPr>
                        <a:rPr lang="en-CA" b="0" i="0" dirty="0" smtClean="0"/>
                        <m:t> = </m:t>
                      </m:r>
                      <m:r>
                        <m:rPr>
                          <m:nor/>
                        </m:rPr>
                        <a:rPr lang="en-CA" b="0" i="0" dirty="0" smtClean="0"/>
                        <m:t>A</m:t>
                      </m:r>
                      <m:r>
                        <m:rPr>
                          <m:nor/>
                        </m:rPr>
                        <a:rPr lang="en-CA" b="0" i="0" dirty="0" smtClean="0"/>
                        <m:t> + </m:t>
                      </m:r>
                      <m:r>
                        <m:rPr>
                          <m:nor/>
                        </m:rPr>
                        <a:rPr lang="en-CA" b="0" i="0" dirty="0" smtClean="0"/>
                        <m:t>B</m:t>
                      </m:r>
                      <m:r>
                        <m:rPr>
                          <m:nor/>
                        </m:rPr>
                        <a:rPr lang="en-CA" b="0" i="0" dirty="0" smtClean="0"/>
                        <m:t> + </m:t>
                      </m:r>
                      <m:r>
                        <m:rPr>
                          <m:nor/>
                        </m:rPr>
                        <a:rPr lang="en-CA" b="0" i="0" dirty="0" smtClean="0"/>
                        <m:t>C</m:t>
                      </m:r>
                      <m:r>
                        <m:rPr>
                          <m:nor/>
                        </m:rPr>
                        <a:rPr lang="en-CA" b="0" i="0" dirty="0" smtClean="0"/>
                        <m:t> + </m:t>
                      </m:r>
                      <m:r>
                        <m:rPr>
                          <m:nor/>
                        </m:rPr>
                        <a:rPr lang="en-CA" b="0" i="0" dirty="0" smtClean="0"/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91" y="1732546"/>
                <a:ext cx="3318307" cy="2246769"/>
              </a:xfrm>
              <a:prstGeom prst="rect">
                <a:avLst/>
              </a:prstGeom>
              <a:blipFill>
                <a:blip r:embed="rId4"/>
                <a:stretch>
                  <a:fillRect l="-380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C327369-78CE-4898-94E8-C575D090FD94}"/>
              </a:ext>
            </a:extLst>
          </p:cNvPr>
          <p:cNvSpPr/>
          <p:nvPr/>
        </p:nvSpPr>
        <p:spPr>
          <a:xfrm>
            <a:off x="4516822" y="1931941"/>
            <a:ext cx="3860892" cy="20529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3E7ECF-1F22-4699-87FE-0CA785CE9323}"/>
              </a:ext>
            </a:extLst>
          </p:cNvPr>
          <p:cNvSpPr/>
          <p:nvPr/>
        </p:nvSpPr>
        <p:spPr>
          <a:xfrm>
            <a:off x="4667252" y="2321595"/>
            <a:ext cx="1797660" cy="1267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B5E5E1-C3A5-43C0-B908-9C6238E1B70E}"/>
              </a:ext>
            </a:extLst>
          </p:cNvPr>
          <p:cNvSpPr/>
          <p:nvPr/>
        </p:nvSpPr>
        <p:spPr>
          <a:xfrm>
            <a:off x="5769289" y="2175741"/>
            <a:ext cx="2021305" cy="1621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2B6C7-397F-4F4F-A4EB-E777579703A7}"/>
              </a:ext>
            </a:extLst>
          </p:cNvPr>
          <p:cNvSpPr txBox="1"/>
          <p:nvPr/>
        </p:nvSpPr>
        <p:spPr>
          <a:xfrm>
            <a:off x="4435448" y="1667970"/>
            <a:ext cx="298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FE3C9A-F0F6-4D55-85AA-348605F912A0}"/>
              </a:ext>
            </a:extLst>
          </p:cNvPr>
          <p:cNvSpPr txBox="1"/>
          <p:nvPr/>
        </p:nvSpPr>
        <p:spPr>
          <a:xfrm>
            <a:off x="5300060" y="2470863"/>
            <a:ext cx="1010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Chicago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CFE61B-83E7-4DB8-9CA2-91226C4575E3}"/>
              </a:ext>
            </a:extLst>
          </p:cNvPr>
          <p:cNvSpPr txBox="1"/>
          <p:nvPr/>
        </p:nvSpPr>
        <p:spPr>
          <a:xfrm>
            <a:off x="6016851" y="3105758"/>
            <a:ext cx="1010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NoProg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0DF626-5712-42D5-9FC7-911BFAE15619}"/>
              </a:ext>
            </a:extLst>
          </p:cNvPr>
          <p:cNvSpPr txBox="1"/>
          <p:nvPr/>
        </p:nvSpPr>
        <p:spPr>
          <a:xfrm>
            <a:off x="4557214" y="2056970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E90DAC-47FA-4F3B-8F60-A509B3B26BA8}"/>
              </a:ext>
            </a:extLst>
          </p:cNvPr>
          <p:cNvSpPr txBox="1"/>
          <p:nvPr/>
        </p:nvSpPr>
        <p:spPr>
          <a:xfrm>
            <a:off x="5361235" y="2804510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AD4D7E-C070-4EC9-8726-69394899C9CD}"/>
              </a:ext>
            </a:extLst>
          </p:cNvPr>
          <p:cNvSpPr txBox="1"/>
          <p:nvPr/>
        </p:nvSpPr>
        <p:spPr>
          <a:xfrm>
            <a:off x="5992989" y="2832583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1CB5B7-C5F6-4383-B308-D114AB983D93}"/>
              </a:ext>
            </a:extLst>
          </p:cNvPr>
          <p:cNvSpPr txBox="1"/>
          <p:nvPr/>
        </p:nvSpPr>
        <p:spPr>
          <a:xfrm>
            <a:off x="6871415" y="2820900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5500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Joint Events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00557" y="1189424"/>
            <a:ext cx="8114097" cy="3161899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37539"/>
            </a:xfrm>
            <a:prstGeom prst="round2Same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Example 5 (Solution – Part 1):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06391" y="1732546"/>
                <a:ext cx="4103974" cy="1871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𝐶h𝑖𝑐𝑎𝑔𝑜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d>
                      <m:r>
                        <a:rPr lang="en-CA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3</m:t>
                      </m:r>
                    </m:oMath>
                  </m:oMathPara>
                </a14:m>
                <a:endParaRPr lang="en-US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𝑁𝑜𝑃𝑟𝑜𝑔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e>
                      </m:d>
                      <m:r>
                        <a:rPr lang="en-CA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</m:t>
                      </m:r>
                      <m:r>
                        <a:rPr lang="en-CA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𝐶h𝑖𝑐𝑎𝑔𝑜</m:t>
                          </m:r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∩ </m:t>
                          </m:r>
                          <m:r>
                            <a:rPr lang="en-CA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𝑁𝑜𝑃𝑟𝑜𝑔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d>
                      <m:r>
                        <a:rPr lang="en-CA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= 1 –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ℙ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𝐶h𝑖𝑐𝑎𝑔𝑜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ℙ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𝑁𝑜𝑃𝑟𝑜𝑔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ℙ</m:t>
                        </m:r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charset="0"/>
                  </a:rPr>
                  <a:t> </a:t>
                </a:r>
                <a:r>
                  <a:rPr lang="en-US" dirty="0"/>
                  <a:t>1-</a:t>
                </a:r>
                <a:r>
                  <a:rPr lang="en-US" b="0" dirty="0">
                    <a:ea typeface="Cambria Math" charset="0"/>
                    <a:cs typeface="Cambria Math" charset="0"/>
                  </a:rPr>
                  <a:t>0.3-0.5+0.2 = 0.4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91" y="1732546"/>
                <a:ext cx="4103974" cy="1871282"/>
              </a:xfrm>
              <a:prstGeom prst="rect">
                <a:avLst/>
              </a:prstGeom>
              <a:blipFill>
                <a:blip r:embed="rId4"/>
                <a:stretch>
                  <a:fillRect l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16822" y="1931941"/>
            <a:ext cx="3860892" cy="20529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667252" y="2321595"/>
            <a:ext cx="1797660" cy="1267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769289" y="2175741"/>
            <a:ext cx="2021305" cy="1621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35448" y="1667970"/>
            <a:ext cx="298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00060" y="2470863"/>
            <a:ext cx="1010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Chicago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16851" y="3105758"/>
            <a:ext cx="1010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NoProg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57214" y="2056970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61235" y="2804510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92989" y="2832583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71415" y="2820900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4670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Problem 1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248813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Problem 1: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6813" y="1597788"/>
            <a:ext cx="7837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800" dirty="0"/>
              <a:t>What is the probability of throwing two dies and getting the same number on both (e.g. (1,1), (2,2), </a:t>
            </a:r>
            <a:r>
              <a:rPr lang="en-US" sz="1800" dirty="0" err="1"/>
              <a:t>etc</a:t>
            </a:r>
            <a:r>
              <a:rPr lang="en-US" sz="1800" dirty="0"/>
              <a:t>)?</a:t>
            </a:r>
          </a:p>
          <a:p>
            <a:pPr lvl="0"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4581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1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248813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Solution 1: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813" y="1612143"/>
                <a:ext cx="3405153" cy="1720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1800" dirty="0"/>
                  <a:t>6 outcomes out of 36 meet the criteria: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𝑠𝑎𝑚𝑒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lvl="0">
                  <a:defRPr/>
                </a:pPr>
                <a:r>
                  <a:rPr lang="en-US" sz="1800" dirty="0"/>
                  <a:t> </a:t>
                </a:r>
              </a:p>
              <a:p>
                <a:pPr lvl="0">
                  <a:defRPr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3" y="1612143"/>
                <a:ext cx="3405153" cy="1720727"/>
              </a:xfrm>
              <a:prstGeom prst="rect">
                <a:avLst/>
              </a:prstGeom>
              <a:blipFill>
                <a:blip r:embed="rId4"/>
                <a:stretch>
                  <a:fillRect l="-1431" t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9C766E-B9F8-4155-8001-7D2259BC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76092"/>
              </p:ext>
            </p:extLst>
          </p:nvPr>
        </p:nvGraphicFramePr>
        <p:xfrm>
          <a:off x="4157094" y="1685647"/>
          <a:ext cx="4088526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81421">
                  <a:extLst>
                    <a:ext uri="{9D8B030D-6E8A-4147-A177-3AD203B41FA5}">
                      <a16:colId xmlns:a16="http://schemas.microsoft.com/office/drawing/2014/main" val="1938177399"/>
                    </a:ext>
                  </a:extLst>
                </a:gridCol>
                <a:gridCol w="681421">
                  <a:extLst>
                    <a:ext uri="{9D8B030D-6E8A-4147-A177-3AD203B41FA5}">
                      <a16:colId xmlns:a16="http://schemas.microsoft.com/office/drawing/2014/main" val="355370218"/>
                    </a:ext>
                  </a:extLst>
                </a:gridCol>
                <a:gridCol w="681421">
                  <a:extLst>
                    <a:ext uri="{9D8B030D-6E8A-4147-A177-3AD203B41FA5}">
                      <a16:colId xmlns:a16="http://schemas.microsoft.com/office/drawing/2014/main" val="1939850542"/>
                    </a:ext>
                  </a:extLst>
                </a:gridCol>
                <a:gridCol w="681421">
                  <a:extLst>
                    <a:ext uri="{9D8B030D-6E8A-4147-A177-3AD203B41FA5}">
                      <a16:colId xmlns:a16="http://schemas.microsoft.com/office/drawing/2014/main" val="153964235"/>
                    </a:ext>
                  </a:extLst>
                </a:gridCol>
                <a:gridCol w="681421">
                  <a:extLst>
                    <a:ext uri="{9D8B030D-6E8A-4147-A177-3AD203B41FA5}">
                      <a16:colId xmlns:a16="http://schemas.microsoft.com/office/drawing/2014/main" val="3718881662"/>
                    </a:ext>
                  </a:extLst>
                </a:gridCol>
                <a:gridCol w="681421">
                  <a:extLst>
                    <a:ext uri="{9D8B030D-6E8A-4147-A177-3AD203B41FA5}">
                      <a16:colId xmlns:a16="http://schemas.microsoft.com/office/drawing/2014/main" val="1764229762"/>
                    </a:ext>
                  </a:extLst>
                </a:gridCol>
              </a:tblGrid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25316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9115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87951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158177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942703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33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05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2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248813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Problem 2: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6813" y="1597788"/>
            <a:ext cx="7837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800" dirty="0"/>
              <a:t>What is the probability of throwing two dies and the sum is an even number AND is greater than 7?</a:t>
            </a:r>
          </a:p>
          <a:p>
            <a:pPr marL="342900" lvl="0" indent="-342900">
              <a:buFont typeface="+mj-lt"/>
              <a:buAutoNum type="arabicPeriod"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5141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2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248813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Solution 2: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813" y="1612143"/>
                <a:ext cx="3405153" cy="1720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1800" dirty="0"/>
                  <a:t>9 outcomes out of 36 meet the criteria even AND &gt;7: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𝑠𝑎𝑚𝑒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9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lvl="0">
                  <a:defRPr/>
                </a:pPr>
                <a:r>
                  <a:rPr lang="en-US" sz="1800" dirty="0"/>
                  <a:t> </a:t>
                </a:r>
              </a:p>
              <a:p>
                <a:pPr lvl="0">
                  <a:defRPr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3" y="1612143"/>
                <a:ext cx="3405153" cy="1720727"/>
              </a:xfrm>
              <a:prstGeom prst="rect">
                <a:avLst/>
              </a:prstGeom>
              <a:blipFill>
                <a:blip r:embed="rId4"/>
                <a:stretch>
                  <a:fillRect l="-1431" t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9C766E-B9F8-4155-8001-7D2259BC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09432"/>
              </p:ext>
            </p:extLst>
          </p:nvPr>
        </p:nvGraphicFramePr>
        <p:xfrm>
          <a:off x="3838903" y="1685647"/>
          <a:ext cx="4406718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453">
                  <a:extLst>
                    <a:ext uri="{9D8B030D-6E8A-4147-A177-3AD203B41FA5}">
                      <a16:colId xmlns:a16="http://schemas.microsoft.com/office/drawing/2014/main" val="1938177399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355370218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939850542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53964235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3718881662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764229762"/>
                    </a:ext>
                  </a:extLst>
                </a:gridCol>
              </a:tblGrid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1,1=2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1,2=3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1,3=4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1,4=5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1,5=6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1,6=7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25316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2,1=3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2,2=4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2,3=5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2,4=6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2,5=7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2,6=8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9115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3,1=4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3,2=5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3,4=7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3,5=8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3,6=9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87951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4,1=5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4,2=6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4,3=7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4,4=8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4,5=9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4,6=10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158177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5,1=6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5,2=7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5,3=8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4,5=9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5,5=10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5,6=11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942703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6,1=7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6,2=8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6,3=9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4,6=10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6,5=11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6,6=12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33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22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3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248813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Problem 3: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6813" y="1597788"/>
            <a:ext cx="7837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800" dirty="0"/>
              <a:t>What is the probability of throwing two dies and the sum is an even number OR is greater than 7?</a:t>
            </a:r>
          </a:p>
          <a:p>
            <a:pPr lvl="0"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29539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AED20E2-90EF-46E6-B68A-DE3120D02829}"/>
              </a:ext>
            </a:extLst>
          </p:cNvPr>
          <p:cNvGrpSpPr/>
          <p:nvPr/>
        </p:nvGrpSpPr>
        <p:grpSpPr>
          <a:xfrm>
            <a:off x="496813" y="1159844"/>
            <a:ext cx="8114097" cy="303425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8" name="Rounded Rectangle 15">
              <a:extLst>
                <a:ext uri="{FF2B5EF4-FFF2-40B4-BE49-F238E27FC236}">
                  <a16:creationId xmlns:a16="http://schemas.microsoft.com/office/drawing/2014/main" id="{34968190-BFFB-4D89-9BE1-D145F5A7055E}"/>
                </a:ext>
              </a:extLst>
            </p:cNvPr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ound Same Side Corner Rectangle 16">
              <a:extLst>
                <a:ext uri="{FF2B5EF4-FFF2-40B4-BE49-F238E27FC236}">
                  <a16:creationId xmlns:a16="http://schemas.microsoft.com/office/drawing/2014/main" id="{8DDBA4E6-8400-4DC1-9EE1-97A3231BC016}"/>
                </a:ext>
              </a:extLst>
            </p:cNvPr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Solution 3:</a:t>
              </a:r>
            </a:p>
          </p:txBody>
        </p:sp>
      </p:grp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3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813" y="1612143"/>
                <a:ext cx="3405153" cy="1443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𝑒𝑣𝑒𝑛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18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b="0" dirty="0"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:endParaRPr lang="en-US" sz="1800" dirty="0"/>
              </a:p>
              <a:p>
                <a:pPr lvl="0">
                  <a:defRPr/>
                </a:pPr>
                <a:r>
                  <a:rPr lang="en-US" sz="1800" dirty="0"/>
                  <a:t> </a:t>
                </a:r>
              </a:p>
              <a:p>
                <a:pPr lvl="0">
                  <a:defRPr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3" y="1612143"/>
                <a:ext cx="3405153" cy="1443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9C766E-B9F8-4155-8001-7D2259BC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2330"/>
              </p:ext>
            </p:extLst>
          </p:nvPr>
        </p:nvGraphicFramePr>
        <p:xfrm>
          <a:off x="3838903" y="1685647"/>
          <a:ext cx="4406718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453">
                  <a:extLst>
                    <a:ext uri="{9D8B030D-6E8A-4147-A177-3AD203B41FA5}">
                      <a16:colId xmlns:a16="http://schemas.microsoft.com/office/drawing/2014/main" val="1938177399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355370218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939850542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53964235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3718881662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764229762"/>
                    </a:ext>
                  </a:extLst>
                </a:gridCol>
              </a:tblGrid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1,1=2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1,2=3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1,3=4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1,4=5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1,5=6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1,6=7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25316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2,1=3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2,2=4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2,3=5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2,4=6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2,5=7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2,6=8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9115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3,1=4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3,2=5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3,4=7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3,5=8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3,6=9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87951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4,1=5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4,2=6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4,3=7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4,4=8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4,5=9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4,6=10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158177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5,1=6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5,2=7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5,3=8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4,5=9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5,5=10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5,6=11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942703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6,1=7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6,2=8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6,3=9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4,6=10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6,5=11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6,6=12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33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C06101-E79C-46E9-B12C-83AB2BE795DE}"/>
                  </a:ext>
                </a:extLst>
              </p:cNvPr>
              <p:cNvSpPr/>
              <p:nvPr/>
            </p:nvSpPr>
            <p:spPr>
              <a:xfrm>
                <a:off x="241245" y="4706127"/>
                <a:ext cx="2938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 U B)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(B)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 ∩ B)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C06101-E79C-46E9-B12C-83AB2BE79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45" y="4706127"/>
                <a:ext cx="2938625" cy="307777"/>
              </a:xfrm>
              <a:prstGeom prst="rect">
                <a:avLst/>
              </a:prstGeom>
              <a:blipFill>
                <a:blip r:embed="rId5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500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8C8B5AD-3263-400D-BB20-2C9829261042}"/>
              </a:ext>
            </a:extLst>
          </p:cNvPr>
          <p:cNvGrpSpPr/>
          <p:nvPr/>
        </p:nvGrpSpPr>
        <p:grpSpPr>
          <a:xfrm>
            <a:off x="496813" y="1159844"/>
            <a:ext cx="8114097" cy="303425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8" name="Rounded Rectangle 15">
              <a:extLst>
                <a:ext uri="{FF2B5EF4-FFF2-40B4-BE49-F238E27FC236}">
                  <a16:creationId xmlns:a16="http://schemas.microsoft.com/office/drawing/2014/main" id="{0166D065-ECE7-4CBF-BB1F-642F246DEBFB}"/>
                </a:ext>
              </a:extLst>
            </p:cNvPr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ound Same Side Corner Rectangle 16">
              <a:extLst>
                <a:ext uri="{FF2B5EF4-FFF2-40B4-BE49-F238E27FC236}">
                  <a16:creationId xmlns:a16="http://schemas.microsoft.com/office/drawing/2014/main" id="{B7EBB468-C1A5-4DDE-ADE8-53117780CBDD}"/>
                </a:ext>
              </a:extLst>
            </p:cNvPr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Solution 3:</a:t>
              </a:r>
            </a:p>
          </p:txBody>
        </p:sp>
      </p:grpSp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3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813" y="1612143"/>
                <a:ext cx="3405153" cy="2246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𝑒𝑣𝑒𝑛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18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ea typeface="Cambria Math" charset="0"/>
                </a:endParaRPr>
              </a:p>
              <a:p>
                <a:pPr lvl="0">
                  <a:defRPr/>
                </a:pPr>
                <a:endParaRPr lang="en-US" sz="1800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&gt;7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:endParaRPr lang="en-US" sz="1800" dirty="0"/>
              </a:p>
              <a:p>
                <a:pPr lvl="0">
                  <a:defRPr/>
                </a:pPr>
                <a:r>
                  <a:rPr lang="en-US" sz="1800" dirty="0"/>
                  <a:t> </a:t>
                </a:r>
              </a:p>
              <a:p>
                <a:pPr lvl="0">
                  <a:defRPr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3" y="1612143"/>
                <a:ext cx="3405153" cy="22467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9C766E-B9F8-4155-8001-7D2259BC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24998"/>
              </p:ext>
            </p:extLst>
          </p:nvPr>
        </p:nvGraphicFramePr>
        <p:xfrm>
          <a:off x="3838903" y="1685647"/>
          <a:ext cx="4406718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453">
                  <a:extLst>
                    <a:ext uri="{9D8B030D-6E8A-4147-A177-3AD203B41FA5}">
                      <a16:colId xmlns:a16="http://schemas.microsoft.com/office/drawing/2014/main" val="1938177399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355370218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939850542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53964235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3718881662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764229762"/>
                    </a:ext>
                  </a:extLst>
                </a:gridCol>
              </a:tblGrid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1,1=2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1,2=3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1,3=4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1,4=5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1,5=6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1,6=7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25316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2,1=3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2,2=4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2,3=5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2,4=6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2,5=7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2,6=8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9115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3,1=4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3,2=5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3,4=7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3,5=8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3,6=9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87951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4,1=5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4,2=6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4,3=7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4,4=8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4,5=9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4,6=10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158177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5,1=6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5,2=7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5,3=8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4,5=9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5,5=10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5,6=11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942703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6,1=7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6,2=8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6,3=9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4,6=10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6,5=11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6,6=12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33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DD8331-6635-4F29-A6EB-8D0F5B720751}"/>
                  </a:ext>
                </a:extLst>
              </p:cNvPr>
              <p:cNvSpPr/>
              <p:nvPr/>
            </p:nvSpPr>
            <p:spPr>
              <a:xfrm>
                <a:off x="241245" y="4706127"/>
                <a:ext cx="2938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 U B)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(B)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 ∩ B)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DD8331-6635-4F29-A6EB-8D0F5B720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45" y="4706127"/>
                <a:ext cx="2938625" cy="307777"/>
              </a:xfrm>
              <a:prstGeom prst="rect">
                <a:avLst/>
              </a:prstGeom>
              <a:blipFill>
                <a:blip r:embed="rId5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66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3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303425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Solution 3: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813" y="1612143"/>
                <a:ext cx="3405153" cy="304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𝑒𝑣𝑒𝑛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18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ea typeface="Cambria Math" charset="0"/>
                </a:endParaRPr>
              </a:p>
              <a:p>
                <a:pPr lvl="0">
                  <a:defRPr/>
                </a:pPr>
                <a:endParaRPr lang="en-US" sz="1800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&gt;7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:endParaRPr lang="en-US" sz="1800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&gt;7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𝐴𝑁𝐷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𝑒𝑣𝑒𝑛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9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800" dirty="0"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:endParaRPr lang="en-US" sz="1800" dirty="0"/>
              </a:p>
              <a:p>
                <a:pPr lvl="0">
                  <a:defRPr/>
                </a:pPr>
                <a:r>
                  <a:rPr lang="en-US" sz="1800" dirty="0"/>
                  <a:t> </a:t>
                </a:r>
              </a:p>
              <a:p>
                <a:pPr lvl="0">
                  <a:defRPr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3" y="1612143"/>
                <a:ext cx="3405153" cy="3049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DD8331-6635-4F29-A6EB-8D0F5B720751}"/>
                  </a:ext>
                </a:extLst>
              </p:cNvPr>
              <p:cNvSpPr/>
              <p:nvPr/>
            </p:nvSpPr>
            <p:spPr>
              <a:xfrm>
                <a:off x="241245" y="4706127"/>
                <a:ext cx="2938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 U B)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(B)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 ∩ B)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DD8331-6635-4F29-A6EB-8D0F5B720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45" y="4706127"/>
                <a:ext cx="2938625" cy="307777"/>
              </a:xfrm>
              <a:prstGeom prst="rect">
                <a:avLst/>
              </a:prstGeom>
              <a:blipFill>
                <a:blip r:embed="rId5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CD5262B-3131-41D7-8961-9ED40220A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904795"/>
              </p:ext>
            </p:extLst>
          </p:nvPr>
        </p:nvGraphicFramePr>
        <p:xfrm>
          <a:off x="3838903" y="1685647"/>
          <a:ext cx="4406718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453">
                  <a:extLst>
                    <a:ext uri="{9D8B030D-6E8A-4147-A177-3AD203B41FA5}">
                      <a16:colId xmlns:a16="http://schemas.microsoft.com/office/drawing/2014/main" val="1938177399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355370218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939850542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53964235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3718881662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764229762"/>
                    </a:ext>
                  </a:extLst>
                </a:gridCol>
              </a:tblGrid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1,1=2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1,2=3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1,3=4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1,4=5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1,5=6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1,6=7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25316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2,1=3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2,2=4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2,3=5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2,4=6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2,5=7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2,6=8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9115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3,1=4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3,2=5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3,4=7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3,5=8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3,6=9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87951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4,1=5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4,2=6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4,3=7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4,4=8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4,5=9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4,6=10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158177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5,1=6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5,2=7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5,3=8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4,5=9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5,5=10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5,6=11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942703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6,1=7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6,2=8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6,3=9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4,6=10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6,5=11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6,6=12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33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57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60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Introduction</a:t>
            </a:r>
            <a:endParaRPr lang="en" sz="60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0985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CA" b="1" dirty="0">
                <a:solidFill>
                  <a:srgbClr val="3A9ED9"/>
                </a:solidFill>
                <a:ea typeface="Proxima Nova"/>
                <a:cs typeface="Proxima Nova"/>
                <a:sym typeface="Proxima Nova"/>
              </a:rPr>
              <a:t>Problem 3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4"/>
            <a:ext cx="8114097" cy="3034251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62665"/>
            </a:xfrm>
            <a:prstGeom prst="round2Same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Solution 3: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6813" y="1612143"/>
                <a:ext cx="3405153" cy="304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𝑒𝑣𝑒𝑛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18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ea typeface="Cambria Math" charset="0"/>
                </a:endParaRPr>
              </a:p>
              <a:p>
                <a:pPr lvl="0">
                  <a:defRPr/>
                </a:pPr>
                <a:endParaRPr lang="en-US" sz="1800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&gt;7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:endParaRPr lang="en-US" sz="1800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ℙ</m:t>
                      </m:r>
                      <m:d>
                        <m:dPr>
                          <m:ctrlPr>
                            <a:rPr lang="en-CA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&gt;7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𝐴𝑁𝐷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𝑒𝑣𝑒𝑛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9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36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800" dirty="0">
                  <a:ea typeface="Cambria Math" charset="0"/>
                  <a:cs typeface="Cambria Math" charset="0"/>
                </a:endParaRPr>
              </a:p>
              <a:p>
                <a:pPr lvl="0">
                  <a:defRPr/>
                </a:pPr>
                <a:endParaRPr lang="en-US" sz="1800" dirty="0"/>
              </a:p>
              <a:p>
                <a:pPr lvl="0">
                  <a:defRPr/>
                </a:pPr>
                <a:r>
                  <a:rPr lang="en-US" sz="1800" dirty="0"/>
                  <a:t> </a:t>
                </a:r>
              </a:p>
              <a:p>
                <a:pPr lvl="0">
                  <a:defRPr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3" y="1612143"/>
                <a:ext cx="3405153" cy="3049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DD8331-6635-4F29-A6EB-8D0F5B720751}"/>
                  </a:ext>
                </a:extLst>
              </p:cNvPr>
              <p:cNvSpPr/>
              <p:nvPr/>
            </p:nvSpPr>
            <p:spPr>
              <a:xfrm>
                <a:off x="241245" y="4706127"/>
                <a:ext cx="2938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 U B)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(B)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 ∩ B)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DD8331-6635-4F29-A6EB-8D0F5B720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45" y="4706127"/>
                <a:ext cx="2938625" cy="307777"/>
              </a:xfrm>
              <a:prstGeom prst="rect">
                <a:avLst/>
              </a:prstGeom>
              <a:blipFill>
                <a:blip r:embed="rId5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CD5262B-3131-41D7-8961-9ED40220A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5831"/>
              </p:ext>
            </p:extLst>
          </p:nvPr>
        </p:nvGraphicFramePr>
        <p:xfrm>
          <a:off x="3838903" y="1685647"/>
          <a:ext cx="4406718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4453">
                  <a:extLst>
                    <a:ext uri="{9D8B030D-6E8A-4147-A177-3AD203B41FA5}">
                      <a16:colId xmlns:a16="http://schemas.microsoft.com/office/drawing/2014/main" val="1938177399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355370218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939850542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53964235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3718881662"/>
                    </a:ext>
                  </a:extLst>
                </a:gridCol>
                <a:gridCol w="734453">
                  <a:extLst>
                    <a:ext uri="{9D8B030D-6E8A-4147-A177-3AD203B41FA5}">
                      <a16:colId xmlns:a16="http://schemas.microsoft.com/office/drawing/2014/main" val="1764229762"/>
                    </a:ext>
                  </a:extLst>
                </a:gridCol>
              </a:tblGrid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1,1=2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1,2=3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1,3=4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1,4=5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1,5=6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1,6=7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125316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2,1=3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2,2=4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2,3=5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2,4=6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2,5=7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2,6=8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609115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3,1=4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3,2=5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3,4=7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3,5=8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3,6=9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87951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4,1=5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4,2=6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4,3=7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4,4=8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4,5=9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4,6=10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158177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5,1=6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5,2=7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5,3=8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4,5=9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5,5=10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5,6=11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942703"/>
                  </a:ext>
                </a:extLst>
              </a:tr>
              <a:tr h="19384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6,1=7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6,2=8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6,3=9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4,6=10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6,5=11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6,6=12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332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7511CEE-357C-4E6E-BB11-E2C7112D2C56}"/>
                  </a:ext>
                </a:extLst>
              </p:cNvPr>
              <p:cNvSpPr/>
              <p:nvPr/>
            </p:nvSpPr>
            <p:spPr>
              <a:xfrm>
                <a:off x="2041141" y="3843759"/>
                <a:ext cx="4937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sz="1800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(even U &gt;7) 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1/2</m:t>
                    </m:r>
                  </m:oMath>
                </a14:m>
                <a:r>
                  <a:rPr lang="en-US" sz="1800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5/12</m:t>
                    </m:r>
                  </m:oMath>
                </a14:m>
                <a:r>
                  <a:rPr lang="en-US" sz="1800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 –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1/4</m:t>
                    </m:r>
                  </m:oMath>
                </a14:m>
                <a:r>
                  <a:rPr lang="en-US" sz="1800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 = 8/12 = 2/3 </a:t>
                </a:r>
                <a:endParaRPr lang="en-US" sz="1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7511CEE-357C-4E6E-BB11-E2C7112D2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141" y="3843759"/>
                <a:ext cx="4937570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109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9ED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Shape 274" descr="METIS-BLACK.png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311700" y="19841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b="1" dirty="0">
                <a:latin typeface="+mj-lt"/>
                <a:ea typeface="Proxima Nova"/>
                <a:cs typeface="Proxima Nova"/>
                <a:sym typeface="Proxima Nova"/>
              </a:rPr>
              <a:t>QUESTIONS?</a:t>
            </a:r>
          </a:p>
        </p:txBody>
      </p:sp>
      <p:cxnSp>
        <p:nvCxnSpPr>
          <p:cNvPr id="276" name="Shape 276"/>
          <p:cNvCxnSpPr/>
          <p:nvPr/>
        </p:nvCxnSpPr>
        <p:spPr>
          <a:xfrm>
            <a:off x="1213950" y="36196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7" name="Shape 277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1111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Lecture Overview: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84"/>
          <p:cNvSpPr txBox="1">
            <a:spLocks noGrp="1"/>
          </p:cNvSpPr>
          <p:nvPr>
            <p:ph type="body" idx="1"/>
          </p:nvPr>
        </p:nvSpPr>
        <p:spPr>
          <a:xfrm>
            <a:off x="318598" y="1109676"/>
            <a:ext cx="8520600" cy="3589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r>
              <a:rPr lang="en-US" sz="2000" dirty="0">
                <a:solidFill>
                  <a:srgbClr val="434343"/>
                </a:solidFill>
                <a:ea typeface="Proxima Nova"/>
                <a:cs typeface="Proxima Nova"/>
                <a:sym typeface="Proxima Nova"/>
              </a:rPr>
              <a:t>Goals of the lecture:</a:t>
            </a:r>
          </a:p>
          <a:p>
            <a:pPr marL="533400" indent="-457200">
              <a:spcAft>
                <a:spcPts val="0"/>
              </a:spcAft>
              <a:buClr>
                <a:srgbClr val="434343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a typeface="Proxima Nova"/>
                <a:cs typeface="Proxima Nova"/>
                <a:sym typeface="Proxima Nova"/>
              </a:rPr>
              <a:t>Understand some basic probability rules</a:t>
            </a:r>
            <a:endParaRPr lang="en-US" sz="2400" dirty="0">
              <a:solidFill>
                <a:srgbClr val="FF0000"/>
              </a:solidFill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2523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F8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METIS-BLACK.png"/>
          <p:cNvPicPr preferRelativeResize="0"/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539559" y="0"/>
            <a:ext cx="40648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311700" y="1831725"/>
            <a:ext cx="8520600" cy="122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7200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Probability Rules</a:t>
            </a:r>
            <a:endParaRPr lang="en" sz="7200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Shape 64"/>
          <p:cNvCxnSpPr/>
          <p:nvPr/>
        </p:nvCxnSpPr>
        <p:spPr>
          <a:xfrm>
            <a:off x="1213950" y="346725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/>
          <p:nvPr/>
        </p:nvCxnSpPr>
        <p:spPr>
          <a:xfrm>
            <a:off x="1213950" y="1454600"/>
            <a:ext cx="6716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66" name="Shape 66" descr="metis-tex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0962" y="4072650"/>
            <a:ext cx="802075" cy="16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12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Disjoint Events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roup 27"/>
          <p:cNvGrpSpPr/>
          <p:nvPr/>
        </p:nvGrpSpPr>
        <p:grpSpPr>
          <a:xfrm>
            <a:off x="481465" y="1098598"/>
            <a:ext cx="8114098" cy="1431647"/>
            <a:chOff x="521848" y="1927623"/>
            <a:chExt cx="8114098" cy="1253497"/>
          </a:xfrm>
        </p:grpSpPr>
        <p:sp>
          <p:nvSpPr>
            <p:cNvPr id="29" name="Rounded Rectangle 28"/>
            <p:cNvSpPr/>
            <p:nvPr/>
          </p:nvSpPr>
          <p:spPr>
            <a:xfrm>
              <a:off x="521849" y="1967562"/>
              <a:ext cx="8114097" cy="1213558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>
              <a:off x="521848" y="1927623"/>
              <a:ext cx="8114097" cy="318263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Definition: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1465" y="1576139"/>
                <a:ext cx="78678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62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If A and B are disjoint events</a:t>
                </a:r>
              </a:p>
              <a:p>
                <a:pPr marL="76200" lvl="0">
                  <a:buClr>
                    <a:srgbClr val="434343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(A or B)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 </a:t>
                </a:r>
                <a:r>
                  <a:rPr lang="en-US" dirty="0">
                    <a:solidFill>
                      <a:srgbClr val="21212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Proxima Nova"/>
                    <a:sym typeface="Proxima Nova"/>
                  </a:rPr>
                  <a:t>∪</a:t>
                </a:r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 B)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(A)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(B)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65" y="1576139"/>
                <a:ext cx="7867881" cy="523220"/>
              </a:xfrm>
              <a:prstGeom prst="rect">
                <a:avLst/>
              </a:prstGeom>
              <a:blipFill>
                <a:blip r:embed="rId4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81464" y="2771202"/>
            <a:ext cx="8114097" cy="1518449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413887"/>
            </a:xfrm>
            <a:prstGeom prst="round2Same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Example 1: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7891" y="3159943"/>
                <a:ext cx="7944883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Probability of throwing a die and getting a 2 or 3</a:t>
                </a:r>
              </a:p>
              <a:p>
                <a:pPr lvl="0"/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	</a:t>
                </a:r>
                <a:r>
                  <a:rPr lang="en-US" sz="16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(2) +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(3) = 1/6 + 1/6 = 2/6 = 1/3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1" y="3159943"/>
                <a:ext cx="7944883" cy="569387"/>
              </a:xfrm>
              <a:prstGeom prst="rect">
                <a:avLst/>
              </a:prstGeom>
              <a:blipFill>
                <a:blip r:embed="rId5"/>
                <a:stretch>
                  <a:fillRect l="-230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643016" y="3205412"/>
            <a:ext cx="163629" cy="201732"/>
          </a:xfrm>
          <a:prstGeom prst="ellipse">
            <a:avLst/>
          </a:prstGeom>
          <a:solidFill>
            <a:srgbClr val="3A9E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343C0A-5E86-5A4B-958D-B38D4C77FC48}"/>
              </a:ext>
            </a:extLst>
          </p:cNvPr>
          <p:cNvSpPr/>
          <p:nvPr/>
        </p:nvSpPr>
        <p:spPr>
          <a:xfrm>
            <a:off x="3875229" y="1543200"/>
            <a:ext cx="4273616" cy="854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B78911-668F-C74C-927F-2094046FDFCA}"/>
              </a:ext>
            </a:extLst>
          </p:cNvPr>
          <p:cNvSpPr/>
          <p:nvPr/>
        </p:nvSpPr>
        <p:spPr>
          <a:xfrm>
            <a:off x="4730718" y="1631946"/>
            <a:ext cx="1157415" cy="674863"/>
          </a:xfrm>
          <a:prstGeom prst="ellipse">
            <a:avLst/>
          </a:prstGeom>
          <a:solidFill>
            <a:srgbClr val="00968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ED32BF-2942-1745-B64B-A1454620BD08}"/>
              </a:ext>
            </a:extLst>
          </p:cNvPr>
          <p:cNvSpPr txBox="1"/>
          <p:nvPr/>
        </p:nvSpPr>
        <p:spPr>
          <a:xfrm>
            <a:off x="5162662" y="1824476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495459-854A-BF48-872C-DA2B0BD0A5DD}"/>
              </a:ext>
            </a:extLst>
          </p:cNvPr>
          <p:cNvSpPr/>
          <p:nvPr/>
        </p:nvSpPr>
        <p:spPr>
          <a:xfrm>
            <a:off x="6265050" y="1631946"/>
            <a:ext cx="1157415" cy="667375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BC3E92-7278-6A47-AC4C-FF8FC8508546}"/>
              </a:ext>
            </a:extLst>
          </p:cNvPr>
          <p:cNvSpPr txBox="1"/>
          <p:nvPr/>
        </p:nvSpPr>
        <p:spPr>
          <a:xfrm>
            <a:off x="6696994" y="1824475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8290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Normalization of Total Probability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roup 27"/>
          <p:cNvGrpSpPr/>
          <p:nvPr/>
        </p:nvGrpSpPr>
        <p:grpSpPr>
          <a:xfrm>
            <a:off x="481465" y="1098598"/>
            <a:ext cx="8114098" cy="1431647"/>
            <a:chOff x="521848" y="1927623"/>
            <a:chExt cx="8114098" cy="1253497"/>
          </a:xfrm>
        </p:grpSpPr>
        <p:sp>
          <p:nvSpPr>
            <p:cNvPr id="29" name="Rounded Rectangle 28"/>
            <p:cNvSpPr/>
            <p:nvPr/>
          </p:nvSpPr>
          <p:spPr>
            <a:xfrm>
              <a:off x="521849" y="1967562"/>
              <a:ext cx="8114097" cy="1213558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>
              <a:off x="521848" y="1927623"/>
              <a:ext cx="8114097" cy="318263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Definition: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1465" y="1576139"/>
                <a:ext cx="786788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62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If A, B and C are disjoint events</a:t>
                </a:r>
              </a:p>
              <a:p>
                <a:pPr marL="76200" lvl="0">
                  <a:buClr>
                    <a:srgbClr val="434343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</a:t>
                </a:r>
                <a:r>
                  <a:rPr kumimoji="0" lang="el-G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Ω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(A </a:t>
                </a:r>
                <a:r>
                  <a:rPr lang="en-US" dirty="0">
                    <a:solidFill>
                      <a:srgbClr val="21212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Proxima Nova"/>
                    <a:sym typeface="Proxima Nova"/>
                  </a:rPr>
                  <a:t>∪</a:t>
                </a:r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 B </a:t>
                </a:r>
                <a:r>
                  <a:rPr lang="en-US" dirty="0">
                    <a:solidFill>
                      <a:srgbClr val="21212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Proxima Nova"/>
                    <a:sym typeface="Proxima Nova"/>
                  </a:rPr>
                  <a:t>∪</a:t>
                </a:r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 C)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 = </a:t>
                </a:r>
              </a:p>
              <a:p>
                <a:pPr marL="76200" lvl="0">
                  <a:buClr>
                    <a:srgbClr val="434343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(A)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(B)</a:t>
                </a:r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dirty="0">
                    <a:solidFill>
                      <a:srgbClr val="212121"/>
                    </a:solidFill>
                    <a:ea typeface="Proxima Nova"/>
                    <a:cs typeface="Proxima Nova"/>
                    <a:sym typeface="Proxima Nova"/>
                  </a:rPr>
                  <a:t>(C)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  <a:sym typeface="Proxima Nova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  <a:sym typeface="Proxima Nova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ℙ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=1</m:t>
                        </m:r>
                      </m:e>
                    </m:nary>
                  </m:oMath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Arial"/>
                  <a:ea typeface="Proxima Nova"/>
                  <a:cs typeface="Proxima Nova"/>
                  <a:sym typeface="Proxima Nova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65" y="1576139"/>
                <a:ext cx="7867881" cy="738664"/>
              </a:xfrm>
              <a:prstGeom prst="rect">
                <a:avLst/>
              </a:prstGeom>
              <a:blipFill>
                <a:blip r:embed="rId4"/>
                <a:stretch>
                  <a:fillRect t="-1653" b="-66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81464" y="2771202"/>
            <a:ext cx="8114097" cy="1518449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413887"/>
            </a:xfrm>
            <a:prstGeom prst="round2Same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Example 2: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7891" y="3159943"/>
                <a:ext cx="7944883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Probability of throwing a die and getting a 1, 2, 3, 4, 5 or 6</a:t>
                </a:r>
              </a:p>
              <a:p>
                <a:pPr lvl="0"/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	</a:t>
                </a:r>
                <a:r>
                  <a:rPr lang="en-US" sz="16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(1) +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sz="1500" dirty="0"/>
                  <a:t>(2) +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sz="1500" dirty="0"/>
                  <a:t>(3) +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sz="1500" dirty="0"/>
                  <a:t>(4) +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sz="1500" dirty="0"/>
                  <a:t>(5) +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lang="en-US" sz="1500" dirty="0"/>
                  <a:t>(6)</a:t>
                </a: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= 1/6 + 1/6 </a:t>
                </a:r>
                <a:r>
                  <a:rPr lang="en-US" sz="1500" dirty="0"/>
                  <a:t>+ 1/6 + 1/6 + 1/6 + 1/6 = </a:t>
                </a: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1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1" y="3159943"/>
                <a:ext cx="7944883" cy="569387"/>
              </a:xfrm>
              <a:prstGeom prst="rect">
                <a:avLst/>
              </a:prstGeom>
              <a:blipFill>
                <a:blip r:embed="rId5"/>
                <a:stretch>
                  <a:fillRect l="-230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643016" y="3205412"/>
            <a:ext cx="163629" cy="201732"/>
          </a:xfrm>
          <a:prstGeom prst="ellipse">
            <a:avLst/>
          </a:prstGeom>
          <a:solidFill>
            <a:srgbClr val="3A9E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343C0A-5E86-5A4B-958D-B38D4C77FC48}"/>
              </a:ext>
            </a:extLst>
          </p:cNvPr>
          <p:cNvSpPr/>
          <p:nvPr/>
        </p:nvSpPr>
        <p:spPr>
          <a:xfrm>
            <a:off x="3875229" y="1543200"/>
            <a:ext cx="4273616" cy="854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B78911-668F-C74C-927F-2094046FDFCA}"/>
              </a:ext>
            </a:extLst>
          </p:cNvPr>
          <p:cNvSpPr/>
          <p:nvPr/>
        </p:nvSpPr>
        <p:spPr>
          <a:xfrm>
            <a:off x="4730718" y="1631946"/>
            <a:ext cx="1157415" cy="674863"/>
          </a:xfrm>
          <a:prstGeom prst="ellipse">
            <a:avLst/>
          </a:prstGeom>
          <a:solidFill>
            <a:srgbClr val="00968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ED32BF-2942-1745-B64B-A1454620BD08}"/>
              </a:ext>
            </a:extLst>
          </p:cNvPr>
          <p:cNvSpPr txBox="1"/>
          <p:nvPr/>
        </p:nvSpPr>
        <p:spPr>
          <a:xfrm>
            <a:off x="5162662" y="1824476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495459-854A-BF48-872C-DA2B0BD0A5DD}"/>
              </a:ext>
            </a:extLst>
          </p:cNvPr>
          <p:cNvSpPr/>
          <p:nvPr/>
        </p:nvSpPr>
        <p:spPr>
          <a:xfrm>
            <a:off x="6265050" y="1631946"/>
            <a:ext cx="1157415" cy="667375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BC3E92-7278-6A47-AC4C-FF8FC8508546}"/>
              </a:ext>
            </a:extLst>
          </p:cNvPr>
          <p:cNvSpPr txBox="1"/>
          <p:nvPr/>
        </p:nvSpPr>
        <p:spPr>
          <a:xfrm>
            <a:off x="6696994" y="1824475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72E6DB-3912-4A5B-9D45-68A16CEF2C68}"/>
              </a:ext>
            </a:extLst>
          </p:cNvPr>
          <p:cNvSpPr txBox="1"/>
          <p:nvPr/>
        </p:nvSpPr>
        <p:spPr>
          <a:xfrm>
            <a:off x="7661319" y="1819219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2600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Complementary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roup 27"/>
          <p:cNvGrpSpPr/>
          <p:nvPr/>
        </p:nvGrpSpPr>
        <p:grpSpPr>
          <a:xfrm>
            <a:off x="481465" y="1098598"/>
            <a:ext cx="8114098" cy="1431647"/>
            <a:chOff x="521848" y="1927623"/>
            <a:chExt cx="8114098" cy="1253497"/>
          </a:xfrm>
        </p:grpSpPr>
        <p:sp>
          <p:nvSpPr>
            <p:cNvPr id="29" name="Rounded Rectangle 28"/>
            <p:cNvSpPr/>
            <p:nvPr/>
          </p:nvSpPr>
          <p:spPr>
            <a:xfrm>
              <a:off x="521849" y="1967562"/>
              <a:ext cx="8114097" cy="1213558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>
              <a:off x="521848" y="1927623"/>
              <a:ext cx="8114097" cy="318263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Definition: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1465" y="1576139"/>
                <a:ext cx="78678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62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For any event E </a:t>
                </a:r>
              </a:p>
              <a:p>
                <a:pPr marL="76200" lvl="0">
                  <a:buClr>
                    <a:srgbClr val="434343"/>
                  </a:buClr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	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(not E) = 1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(E)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65" y="1576139"/>
                <a:ext cx="7867881" cy="523220"/>
              </a:xfrm>
              <a:prstGeom prst="rect">
                <a:avLst/>
              </a:prstGeom>
              <a:blipFill>
                <a:blip r:embed="rId4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81464" y="2771202"/>
            <a:ext cx="8114097" cy="1518449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413887"/>
            </a:xfrm>
            <a:prstGeom prst="round2Same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Example 3: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7891" y="3159943"/>
                <a:ext cx="7944883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Probability of throwing a die and not getting a 2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lvl="0"/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	</a:t>
                </a:r>
                <a:r>
                  <a:rPr lang="en-US" sz="16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(not 2) = 1–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(2) = 1-1/6 = 5/6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1" y="3159943"/>
                <a:ext cx="7944883" cy="800219"/>
              </a:xfrm>
              <a:prstGeom prst="rect">
                <a:avLst/>
              </a:prstGeom>
              <a:blipFill>
                <a:blip r:embed="rId5"/>
                <a:stretch>
                  <a:fillRect l="-230" t="-1515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643016" y="3205412"/>
            <a:ext cx="163629" cy="201732"/>
          </a:xfrm>
          <a:prstGeom prst="ellipse">
            <a:avLst/>
          </a:prstGeom>
          <a:solidFill>
            <a:srgbClr val="3A9E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343C0A-5E86-5A4B-958D-B38D4C77FC48}"/>
              </a:ext>
            </a:extLst>
          </p:cNvPr>
          <p:cNvSpPr/>
          <p:nvPr/>
        </p:nvSpPr>
        <p:spPr>
          <a:xfrm>
            <a:off x="3875229" y="1543200"/>
            <a:ext cx="4273616" cy="854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B78911-668F-C74C-927F-2094046FDFCA}"/>
              </a:ext>
            </a:extLst>
          </p:cNvPr>
          <p:cNvSpPr/>
          <p:nvPr/>
        </p:nvSpPr>
        <p:spPr>
          <a:xfrm>
            <a:off x="4415405" y="1631946"/>
            <a:ext cx="2021305" cy="674863"/>
          </a:xfrm>
          <a:prstGeom prst="ellipse">
            <a:avLst/>
          </a:prstGeom>
          <a:solidFill>
            <a:srgbClr val="00968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ED32BF-2942-1745-B64B-A1454620BD08}"/>
              </a:ext>
            </a:extLst>
          </p:cNvPr>
          <p:cNvSpPr txBox="1"/>
          <p:nvPr/>
        </p:nvSpPr>
        <p:spPr>
          <a:xfrm>
            <a:off x="5279294" y="1820762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A6AC94-D439-9F4B-8851-3C893D63EEEF}"/>
              </a:ext>
            </a:extLst>
          </p:cNvPr>
          <p:cNvSpPr txBox="1"/>
          <p:nvPr/>
        </p:nvSpPr>
        <p:spPr>
          <a:xfrm>
            <a:off x="6830123" y="1806172"/>
            <a:ext cx="771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not E</a:t>
            </a:r>
          </a:p>
        </p:txBody>
      </p:sp>
    </p:spTree>
    <p:extLst>
      <p:ext uri="{BB962C8B-B14F-4D97-AF65-F5344CB8AC3E}">
        <p14:creationId xmlns:p14="http://schemas.microsoft.com/office/powerpoint/2010/main" val="66567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Joint Events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roup 27"/>
          <p:cNvGrpSpPr/>
          <p:nvPr/>
        </p:nvGrpSpPr>
        <p:grpSpPr>
          <a:xfrm>
            <a:off x="481465" y="1098598"/>
            <a:ext cx="8114098" cy="1431647"/>
            <a:chOff x="521848" y="1927623"/>
            <a:chExt cx="8114098" cy="1253497"/>
          </a:xfrm>
        </p:grpSpPr>
        <p:sp>
          <p:nvSpPr>
            <p:cNvPr id="29" name="Rounded Rectangle 28"/>
            <p:cNvSpPr/>
            <p:nvPr/>
          </p:nvSpPr>
          <p:spPr>
            <a:xfrm>
              <a:off x="521849" y="1967562"/>
              <a:ext cx="8114097" cy="1213558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>
              <a:off x="521848" y="1927623"/>
              <a:ext cx="8114097" cy="318263"/>
            </a:xfrm>
            <a:prstGeom prst="round2SameRect">
              <a:avLst/>
            </a:prstGeom>
            <a:solidFill>
              <a:srgbClr val="3A9E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Definition: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1465" y="1576139"/>
                <a:ext cx="78678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62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If A and B are joint events</a:t>
                </a:r>
              </a:p>
              <a:p>
                <a:pPr marL="76200" lvl="0">
                  <a:buClr>
                    <a:srgbClr val="434343"/>
                  </a:buClr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	</a:t>
                </a:r>
                <a:r>
                  <a:rPr 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(A U B)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(A)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(B)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(A ∩ B)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65" y="1576139"/>
                <a:ext cx="7867881" cy="523220"/>
              </a:xfrm>
              <a:prstGeom prst="rect">
                <a:avLst/>
              </a:prstGeom>
              <a:blipFill>
                <a:blip r:embed="rId4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81464" y="2771202"/>
            <a:ext cx="8114097" cy="1518449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413887"/>
            </a:xfrm>
            <a:prstGeom prst="round2Same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rPr>
                <a:t>Example 4: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7891" y="3159943"/>
                <a:ext cx="7944883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Probability of throwing a die and getting &lt;4 OR even (e.g. {1,2,3,4,6} 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endParaRPr kumimoji="0" 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lvl="0"/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	</a:t>
                </a:r>
                <a:r>
                  <a:rPr lang="en-US" sz="16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(&lt;4) +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(even) –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charset="0"/>
                        <a:ea typeface="Cambria Math" charset="0"/>
                        <a:cs typeface="Cambria Math" charset="0"/>
                      </a:rPr>
                      <m:t>ℙ</m:t>
                    </m:r>
                  </m:oMath>
                </a14:m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(&lt;4 </a:t>
                </a: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uLnTx/>
                    <a:uFillTx/>
                    <a:latin typeface="Arial"/>
                    <a:ea typeface="Proxima Nova"/>
                    <a:cs typeface="Proxima Nova"/>
                    <a:sym typeface="Proxima Nova"/>
                  </a:rPr>
                  <a:t>∩ even)</a:t>
                </a:r>
                <a:r>
                  <a:rPr kumimoji="0" lang="en-US" sz="15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  = 3/6 + 3/6 – 1/6 = 5/6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1" y="3159943"/>
                <a:ext cx="7944883" cy="800219"/>
              </a:xfrm>
              <a:prstGeom prst="rect">
                <a:avLst/>
              </a:prstGeom>
              <a:blipFill>
                <a:blip r:embed="rId5"/>
                <a:stretch>
                  <a:fillRect l="-230" t="-151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643016" y="3205412"/>
            <a:ext cx="163629" cy="201732"/>
          </a:xfrm>
          <a:prstGeom prst="ellipse">
            <a:avLst/>
          </a:prstGeom>
          <a:solidFill>
            <a:srgbClr val="3A9E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343C0A-5E86-5A4B-958D-B38D4C77FC48}"/>
              </a:ext>
            </a:extLst>
          </p:cNvPr>
          <p:cNvSpPr/>
          <p:nvPr/>
        </p:nvSpPr>
        <p:spPr>
          <a:xfrm>
            <a:off x="4415405" y="1543200"/>
            <a:ext cx="3733440" cy="8544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B78911-668F-C74C-927F-2094046FDFCA}"/>
              </a:ext>
            </a:extLst>
          </p:cNvPr>
          <p:cNvSpPr/>
          <p:nvPr/>
        </p:nvSpPr>
        <p:spPr>
          <a:xfrm>
            <a:off x="4626244" y="1631946"/>
            <a:ext cx="2292056" cy="674863"/>
          </a:xfrm>
          <a:prstGeom prst="ellipse">
            <a:avLst/>
          </a:prstGeom>
          <a:solidFill>
            <a:srgbClr val="00968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495459-854A-BF48-872C-DA2B0BD0A5DD}"/>
              </a:ext>
            </a:extLst>
          </p:cNvPr>
          <p:cNvSpPr/>
          <p:nvPr/>
        </p:nvSpPr>
        <p:spPr>
          <a:xfrm>
            <a:off x="5988482" y="1631946"/>
            <a:ext cx="2055138" cy="667375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BC3E92-7278-6A47-AC4C-FF8FC8508546}"/>
              </a:ext>
            </a:extLst>
          </p:cNvPr>
          <p:cNvSpPr txBox="1"/>
          <p:nvPr/>
        </p:nvSpPr>
        <p:spPr>
          <a:xfrm>
            <a:off x="6623372" y="2013664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6703A3-E6BA-4C4E-BF5A-F50223CF86D7}"/>
              </a:ext>
            </a:extLst>
          </p:cNvPr>
          <p:cNvSpPr txBox="1"/>
          <p:nvPr/>
        </p:nvSpPr>
        <p:spPr>
          <a:xfrm>
            <a:off x="6031538" y="1826322"/>
            <a:ext cx="994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 and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ED32BF-2942-1745-B64B-A1454620BD08}"/>
              </a:ext>
            </a:extLst>
          </p:cNvPr>
          <p:cNvSpPr txBox="1"/>
          <p:nvPr/>
        </p:nvSpPr>
        <p:spPr>
          <a:xfrm>
            <a:off x="6008387" y="1611640"/>
            <a:ext cx="29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1840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>
            <a:off x="354000" y="949400"/>
            <a:ext cx="8436000" cy="0"/>
          </a:xfrm>
          <a:prstGeom prst="straightConnector1">
            <a:avLst/>
          </a:prstGeom>
          <a:noFill/>
          <a:ln w="19050" cap="flat" cmpd="sng">
            <a:solidFill>
              <a:srgbClr val="3A9ED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6606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b="1" dirty="0">
                <a:solidFill>
                  <a:srgbClr val="3A9ED9"/>
                </a:solidFill>
                <a:latin typeface="+mj-lt"/>
                <a:ea typeface="Proxima Nova"/>
                <a:cs typeface="Proxima Nova"/>
                <a:sym typeface="Proxima Nova"/>
              </a:rPr>
              <a:t>Joint Events</a:t>
            </a:r>
            <a:endParaRPr lang="en" b="1" dirty="0">
              <a:solidFill>
                <a:srgbClr val="3A9ED9"/>
              </a:solidFill>
              <a:latin typeface="+mj-lt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Shape 87" descr="metis-mini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8512774" y="304799"/>
            <a:ext cx="326424" cy="3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84"/>
          <p:cNvSpPr txBox="1">
            <a:spLocks noGrp="1"/>
          </p:cNvSpPr>
          <p:nvPr>
            <p:ph type="body" idx="1"/>
          </p:nvPr>
        </p:nvSpPr>
        <p:spPr>
          <a:xfrm>
            <a:off x="500557" y="2838569"/>
            <a:ext cx="8520600" cy="127164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0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  <a:p>
            <a:pPr marL="76200">
              <a:spcAft>
                <a:spcPts val="0"/>
              </a:spcAft>
              <a:buClr>
                <a:srgbClr val="434343"/>
              </a:buClr>
            </a:pPr>
            <a:endParaRPr lang="en-US" sz="2400" dirty="0">
              <a:solidFill>
                <a:schemeClr val="bg1"/>
              </a:solidFill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96813" y="1159843"/>
            <a:ext cx="8114097" cy="3161899"/>
            <a:chOff x="1270535" y="3099335"/>
            <a:chExt cx="7122694" cy="1600270"/>
          </a:xfrm>
          <a:solidFill>
            <a:schemeClr val="tx1">
              <a:lumMod val="95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>
              <a:off x="1270535" y="3099335"/>
              <a:ext cx="7122694" cy="160027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 Same Side Corner Rectangle 16"/>
            <p:cNvSpPr/>
            <p:nvPr/>
          </p:nvSpPr>
          <p:spPr>
            <a:xfrm>
              <a:off x="1270535" y="3099335"/>
              <a:ext cx="7122694" cy="237539"/>
            </a:xfrm>
            <a:prstGeom prst="round2Same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Example 5: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6813" y="1597788"/>
            <a:ext cx="78371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 of the students in this class,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30% live in Chicago,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50% have never programmed before,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20% live in Chicago AND have never programmed before.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What is the probability that a randomly selected student does not live in Chicago and has programmed before?</a:t>
            </a:r>
          </a:p>
          <a:p>
            <a:endParaRPr lang="en-US" sz="1600" dirty="0"/>
          </a:p>
          <a:p>
            <a:r>
              <a:rPr lang="en-US" sz="1600" dirty="0"/>
              <a:t>Draw a diagram representing the Sample Space, and Events and label each part of the diagram. </a:t>
            </a:r>
          </a:p>
        </p:txBody>
      </p:sp>
    </p:spTree>
    <p:extLst>
      <p:ext uri="{BB962C8B-B14F-4D97-AF65-F5344CB8AC3E}">
        <p14:creationId xmlns:p14="http://schemas.microsoft.com/office/powerpoint/2010/main" val="8435776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13187</TotalTime>
  <Words>1086</Words>
  <Application>Microsoft Macintosh PowerPoint</Application>
  <PresentationFormat>On-screen Show (16:9)</PresentationFormat>
  <Paragraphs>367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Cambria Math</vt:lpstr>
      <vt:lpstr>simple-dark-2</vt:lpstr>
      <vt:lpstr>1_simple-dark-2</vt:lpstr>
      <vt:lpstr>Lesson 2: Probability Rules</vt:lpstr>
      <vt:lpstr>Introduction</vt:lpstr>
      <vt:lpstr>Lecture Overview:</vt:lpstr>
      <vt:lpstr>Probability Rules</vt:lpstr>
      <vt:lpstr>Disjoint Events</vt:lpstr>
      <vt:lpstr>Normalization of Total Probability</vt:lpstr>
      <vt:lpstr>Complementary</vt:lpstr>
      <vt:lpstr>Joint Events</vt:lpstr>
      <vt:lpstr>Joint Events</vt:lpstr>
      <vt:lpstr>Joint Events</vt:lpstr>
      <vt:lpstr>Joint Events</vt:lpstr>
      <vt:lpstr>Problem 1</vt:lpstr>
      <vt:lpstr>Problem 1</vt:lpstr>
      <vt:lpstr>Problem 2</vt:lpstr>
      <vt:lpstr>Problem 2</vt:lpstr>
      <vt:lpstr>Problem 3</vt:lpstr>
      <vt:lpstr>Problem 3</vt:lpstr>
      <vt:lpstr>Problem 3</vt:lpstr>
      <vt:lpstr>Problem 3</vt:lpstr>
      <vt:lpstr>Problem 3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TITLE</dc:title>
  <cp:lastModifiedBy>Joan Wang</cp:lastModifiedBy>
  <cp:revision>365</cp:revision>
  <cp:lastPrinted>2018-05-26T20:03:44Z</cp:lastPrinted>
  <dcterms:modified xsi:type="dcterms:W3CDTF">2020-12-11T17:23:50Z</dcterms:modified>
</cp:coreProperties>
</file>