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9144000" cy="5143500" type="screen16x9"/>
  <p:notesSz cx="6858000" cy="9144000"/>
  <p:embeddedFontLs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Roboto Mono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27700" y="0"/>
            <a:ext cx="4416300" cy="51567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20038" y="180025"/>
            <a:ext cx="4251900" cy="4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69462" y="4816563"/>
            <a:ext cx="1034375" cy="31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1" name="Google Shape;21;p3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 and body">
  <p:cSld name="TITLE_AND_BODY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85038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29" name="Google Shape;29;p4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, body, and code">
  <p:cSld name="TITLE_AND_BODY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20038" y="2476000"/>
            <a:ext cx="4251900" cy="1988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20038" y="4464250"/>
            <a:ext cx="4251900" cy="34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39" name="Google Shape;39;p5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, body, and code">
  <p:cSld name="TITLE_AND_BODY_1_1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20038" y="932350"/>
            <a:ext cx="4251900" cy="2525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20038" y="3457450"/>
            <a:ext cx="42519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49" name="Google Shape;49;p6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72000" y="93235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Table and text">
  <p:cSld name="TITLE_AND_BODY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59" name="Google Shape;59;p7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Image with Caption">
  <p:cSld name="TITLE_AND_BODY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4800600"/>
            <a:ext cx="9144000" cy="342900"/>
            <a:chOff x="0" y="9601200"/>
            <a:chExt cx="18288001" cy="685800"/>
          </a:xfrm>
        </p:grpSpPr>
        <p:sp>
          <p:nvSpPr>
            <p:cNvPr id="67" name="Google Shape;67;p8"/>
            <p:cNvSpPr/>
            <p:nvPr/>
          </p:nvSpPr>
          <p:spPr>
            <a:xfrm>
              <a:off x="0" y="9601200"/>
              <a:ext cx="18288001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20038" y="3669213"/>
            <a:ext cx="4251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38" y="820975"/>
            <a:ext cx="42519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2">
          <p15:clr>
            <a:srgbClr val="FF0000"/>
          </p15:clr>
        </p15:guide>
        <p15:guide id="2" pos="2880">
          <p15:clr>
            <a:srgbClr val="FF0000"/>
          </p15:clr>
        </p15:guide>
        <p15:guide id="3" pos="5558">
          <p15:clr>
            <a:srgbClr val="FF0000"/>
          </p15:clr>
        </p15:guide>
        <p15:guide id="4" orient="horz" pos="113">
          <p15:clr>
            <a:srgbClr val="FF0000"/>
          </p15:clr>
        </p15:guide>
        <p15:guide id="5" orient="horz" pos="3024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 to Probability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without Repetition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1 and 4, without repetition?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 _ _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 ways * 3 ways * 2 ways * 1 ways = </a:t>
            </a:r>
            <a:r>
              <a:rPr lang="en" b="1">
                <a:solidFill>
                  <a:srgbClr val="4A86E8"/>
                </a:solidFill>
              </a:rPr>
              <a:t>24 ways</a:t>
            </a:r>
            <a:r>
              <a:rPr lang="en"/>
              <a:t>.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expression is also known as a </a:t>
            </a:r>
            <a:r>
              <a:rPr lang="en" b="1"/>
              <a:t>factorial</a:t>
            </a:r>
            <a:r>
              <a:rPr lang="en"/>
              <a:t>: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i="1"/>
              <a:t>N </a:t>
            </a:r>
            <a:r>
              <a:rPr lang="en" b="1"/>
              <a:t>!</a:t>
            </a:r>
            <a:r>
              <a:rPr lang="en"/>
              <a:t> = </a:t>
            </a:r>
            <a:r>
              <a:rPr lang="en" i="1"/>
              <a:t>N</a:t>
            </a:r>
            <a:r>
              <a:rPr lang="en"/>
              <a:t> * (</a:t>
            </a:r>
            <a:r>
              <a:rPr lang="en" i="1"/>
              <a:t>N</a:t>
            </a:r>
            <a:r>
              <a:rPr lang="en"/>
              <a:t>-1) * … *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without Repetition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0 and 9, without repetition?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 _ _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10 ways * 9 ways * 8 ways * 7 ways = </a:t>
            </a:r>
            <a:r>
              <a:rPr lang="en" b="1">
                <a:solidFill>
                  <a:srgbClr val="4A86E8"/>
                </a:solidFill>
              </a:rPr>
              <a:t>5,040 ways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without Repetition</a:t>
            </a:r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10 ways * 9 ways * 8 ways * 7 ways = </a:t>
            </a:r>
            <a:r>
              <a:rPr lang="en" b="1">
                <a:solidFill>
                  <a:srgbClr val="4A86E8"/>
                </a:solidFill>
              </a:rPr>
              <a:t>5,040 ways</a:t>
            </a:r>
            <a:endParaRPr b="1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this case, we had </a:t>
            </a:r>
            <a:r>
              <a:rPr lang="en" b="1">
                <a:solidFill>
                  <a:srgbClr val="4A86E8"/>
                </a:solidFill>
              </a:rPr>
              <a:t>N = 10</a:t>
            </a:r>
            <a:r>
              <a:rPr lang="en"/>
              <a:t> numbers to choose from, 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and we chose </a:t>
            </a:r>
            <a:r>
              <a:rPr lang="en" b="1">
                <a:solidFill>
                  <a:srgbClr val="4A86E8"/>
                </a:solidFill>
              </a:rPr>
              <a:t>r = 4</a:t>
            </a:r>
            <a:r>
              <a:rPr lang="en"/>
              <a:t> of them.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Repetition is </a:t>
            </a:r>
            <a:r>
              <a:rPr lang="en" b="1" u="sng"/>
              <a:t>not</a:t>
            </a:r>
            <a:r>
              <a:rPr lang="en"/>
              <a:t> allowed and order matters.</a:t>
            </a:r>
            <a:endParaRPr/>
          </a:p>
        </p:txBody>
      </p:sp>
      <p:pic>
        <p:nvPicPr>
          <p:cNvPr id="363" name="Google Shape;36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050" y="3551500"/>
            <a:ext cx="2381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3398650"/>
            <a:ext cx="6191701" cy="1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ctrTitle"/>
          </p:nvPr>
        </p:nvSpPr>
        <p:spPr>
          <a:xfrm>
            <a:off x="5036850" y="416950"/>
            <a:ext cx="36501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Combinations</a:t>
            </a:r>
            <a:endParaRPr dirty="0"/>
          </a:p>
        </p:txBody>
      </p:sp>
      <p:sp>
        <p:nvSpPr>
          <p:cNvPr id="370" name="Google Shape;370;p54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71" name="Google Shape;371;p54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Google Shape;372;p54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dirty="0"/>
              <a:t>Understand that a </a:t>
            </a:r>
            <a:r>
              <a:rPr lang="en" b="1" dirty="0"/>
              <a:t>combination</a:t>
            </a:r>
            <a:r>
              <a:rPr lang="en" dirty="0"/>
              <a:t> is a sequence in which order doesn’t matter (unlike permutations)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dirty="0"/>
              <a:t>Learn the formula to count the number of possible combinations of events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Combinations</a:t>
            </a:r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0 and 9, without repetition?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Order doesn’t matter, so 1234, 2134, 4123, etc. are all the same.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 _ _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In this case, we need to uncount the various orderings.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order </a:t>
            </a:r>
            <a:r>
              <a:rPr lang="en" b="1">
                <a:solidFill>
                  <a:srgbClr val="4A86E8"/>
                </a:solidFill>
              </a:rPr>
              <a:t>r = 4</a:t>
            </a:r>
            <a:r>
              <a:rPr lang="en"/>
              <a:t> numbers? 4! = 24 ways or </a:t>
            </a:r>
            <a:r>
              <a:rPr lang="en" b="1">
                <a:solidFill>
                  <a:srgbClr val="4A86E8"/>
                </a:solidFill>
              </a:rPr>
              <a:t>r!</a:t>
            </a:r>
            <a:r>
              <a:rPr lang="en"/>
              <a:t> ways.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Combinations</a:t>
            </a:r>
            <a:endParaRPr/>
          </a:p>
        </p:txBody>
      </p:sp>
      <p:sp>
        <p:nvSpPr>
          <p:cNvPr id="390" name="Google Shape;39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0 and 9, without repetition?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Order doesn’t matter, so 1234, 2134, 4123, etc. are all the same.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 _ _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We had 5,040 numbers from before. Let’s remove the 24 orderings.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5,040 / 24 = </a:t>
            </a:r>
            <a:r>
              <a:rPr lang="en" b="1">
                <a:solidFill>
                  <a:srgbClr val="4A86E8"/>
                </a:solidFill>
              </a:rPr>
              <a:t>210 ways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Combinations</a:t>
            </a:r>
            <a:endParaRPr/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5,040 / 24 = </a:t>
            </a:r>
            <a:r>
              <a:rPr lang="en" b="1">
                <a:solidFill>
                  <a:srgbClr val="4A86E8"/>
                </a:solidFill>
              </a:rPr>
              <a:t>210 ways</a:t>
            </a:r>
            <a:endParaRPr b="1">
              <a:solidFill>
                <a:srgbClr val="4A86E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this case, we had </a:t>
            </a:r>
            <a:r>
              <a:rPr lang="en" b="1">
                <a:solidFill>
                  <a:srgbClr val="4A86E8"/>
                </a:solidFill>
              </a:rPr>
              <a:t>N = 10</a:t>
            </a:r>
            <a:r>
              <a:rPr lang="en"/>
              <a:t> numbers to choose from, 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and we chose </a:t>
            </a:r>
            <a:r>
              <a:rPr lang="en" b="1">
                <a:solidFill>
                  <a:srgbClr val="4A86E8"/>
                </a:solidFill>
              </a:rPr>
              <a:t>r = 4</a:t>
            </a:r>
            <a:r>
              <a:rPr lang="en"/>
              <a:t> of them.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Repetition is </a:t>
            </a:r>
            <a:r>
              <a:rPr lang="en" b="1" u="sng"/>
              <a:t>not</a:t>
            </a:r>
            <a:r>
              <a:rPr lang="en"/>
              <a:t> allowed and order </a:t>
            </a:r>
            <a:r>
              <a:rPr lang="en" b="1" u="sng"/>
              <a:t>does not</a:t>
            </a:r>
            <a:r>
              <a:rPr lang="en"/>
              <a:t> matter.</a:t>
            </a:r>
            <a:endParaRPr/>
          </a:p>
        </p:txBody>
      </p:sp>
      <p:pic>
        <p:nvPicPr>
          <p:cNvPr id="397" name="Google Shape;39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3197275"/>
            <a:ext cx="70485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ctrTitle"/>
          </p:nvPr>
        </p:nvSpPr>
        <p:spPr>
          <a:xfrm>
            <a:off x="5036850" y="416950"/>
            <a:ext cx="36501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Permutations with Repetition</a:t>
            </a:r>
            <a:endParaRPr dirty="0"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8" name="Google Shape;298;p43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/>
              <a:t>Understand that a </a:t>
            </a:r>
            <a:r>
              <a:rPr lang="en" b="1" dirty="0"/>
              <a:t>permutation</a:t>
            </a:r>
            <a:r>
              <a:rPr lang="en" dirty="0"/>
              <a:t> is an ordered sequence of events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dirty="0"/>
              <a:t>Learn the formula to count the number of possible permutations, where events can be repeated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 Repetition</a:t>
            </a:r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0 and 9?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It’s just all numbers between 0 and 99, which is </a:t>
            </a:r>
            <a:r>
              <a:rPr lang="en" b="1">
                <a:solidFill>
                  <a:srgbClr val="4A86E8"/>
                </a:solidFill>
              </a:rPr>
              <a:t>100 ways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 Repetition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0 and 9?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 _ _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10 ways * 10 ways * 10 ways * 10 ways = </a:t>
            </a:r>
            <a:r>
              <a:rPr lang="en" b="1">
                <a:solidFill>
                  <a:srgbClr val="4A86E8"/>
                </a:solidFill>
              </a:rPr>
              <a:t>10,000 ways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 Repetition</a:t>
            </a: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10 ways * 10 ways * 10 ways * 10 ways = </a:t>
            </a:r>
            <a:r>
              <a:rPr lang="en" b="1">
                <a:solidFill>
                  <a:srgbClr val="4A86E8"/>
                </a:solidFill>
              </a:rPr>
              <a:t>10,000 ways</a:t>
            </a:r>
            <a:endParaRPr b="1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this case, we had </a:t>
            </a:r>
            <a:r>
              <a:rPr lang="en" b="1">
                <a:solidFill>
                  <a:srgbClr val="4A86E8"/>
                </a:solidFill>
              </a:rPr>
              <a:t>N = 10</a:t>
            </a:r>
            <a:r>
              <a:rPr lang="en"/>
              <a:t> numbers to choose from, 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and we chose </a:t>
            </a:r>
            <a:r>
              <a:rPr lang="en" b="1">
                <a:solidFill>
                  <a:srgbClr val="4A86E8"/>
                </a:solidFill>
              </a:rPr>
              <a:t>r = 4</a:t>
            </a:r>
            <a:r>
              <a:rPr lang="en"/>
              <a:t> of them.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Repetition is allowed and order matters.</a:t>
            </a:r>
            <a:endParaRPr/>
          </a:p>
        </p:txBody>
      </p:sp>
      <p:pic>
        <p:nvPicPr>
          <p:cNvPr id="324" name="Google Shape;32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475" y="3216825"/>
            <a:ext cx="59150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ctrTitle"/>
          </p:nvPr>
        </p:nvSpPr>
        <p:spPr>
          <a:xfrm>
            <a:off x="5036850" y="416950"/>
            <a:ext cx="3650100" cy="3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Permutations without Repetition</a:t>
            </a:r>
            <a:endParaRPr dirty="0"/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1" name="Google Shape;331;p48"/>
          <p:cNvSpPr/>
          <p:nvPr/>
        </p:nvSpPr>
        <p:spPr>
          <a:xfrm rot="10800000">
            <a:off x="1" y="-1"/>
            <a:ext cx="4569749" cy="5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48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-6951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Objectives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dirty="0"/>
              <a:t>Learn what a </a:t>
            </a:r>
            <a:r>
              <a:rPr lang="en" b="1" dirty="0"/>
              <a:t>factorial</a:t>
            </a:r>
            <a:r>
              <a:rPr lang="en" dirty="0"/>
              <a:t> is and how to compute it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dirty="0"/>
              <a:t>Learn the formula to count the number of possible permutations, where events </a:t>
            </a:r>
            <a:r>
              <a:rPr lang="en" b="1" dirty="0"/>
              <a:t>cannot</a:t>
            </a:r>
            <a:r>
              <a:rPr lang="en" dirty="0"/>
              <a:t> be repeated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Permutation without Repetition</a:t>
            </a:r>
            <a:endParaRPr/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ways can you fill this with numbers between 0 and 9, without repetition?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_ _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It’s just all numbers between 0 and 99, except 00, 11, 22, etc.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ends up being 100 - 10 = </a:t>
            </a:r>
            <a:r>
              <a:rPr lang="en" b="1">
                <a:solidFill>
                  <a:srgbClr val="4A86E8"/>
                </a:solidFill>
              </a:rPr>
              <a:t>90 ways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is Asyn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585</Words>
  <Application>Microsoft Macintosh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Raleway</vt:lpstr>
      <vt:lpstr>Montserrat</vt:lpstr>
      <vt:lpstr>Roboto Mono</vt:lpstr>
      <vt:lpstr>Metis Async</vt:lpstr>
      <vt:lpstr>Intro to Probability</vt:lpstr>
      <vt:lpstr>Permutations with Repetition</vt:lpstr>
      <vt:lpstr>Learning Objectives </vt:lpstr>
      <vt:lpstr>Permutation with Repetition</vt:lpstr>
      <vt:lpstr>Permutation with Repetition</vt:lpstr>
      <vt:lpstr>Permutation with Repetition</vt:lpstr>
      <vt:lpstr>Permutations without Repetition</vt:lpstr>
      <vt:lpstr>Learning Objectives </vt:lpstr>
      <vt:lpstr>Permutation without Repetition</vt:lpstr>
      <vt:lpstr>Permutation without Repetition</vt:lpstr>
      <vt:lpstr>Permutation without Repetition</vt:lpstr>
      <vt:lpstr>Permutation without Repetition</vt:lpstr>
      <vt:lpstr>Combinations</vt:lpstr>
      <vt:lpstr>Learning Objectives </vt:lpstr>
      <vt:lpstr>Combinations</vt:lpstr>
      <vt:lpstr>Combinations</vt:lpstr>
      <vt:lpstr>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Joan Wang</cp:lastModifiedBy>
  <cp:revision>2</cp:revision>
  <dcterms:modified xsi:type="dcterms:W3CDTF">2020-12-03T22:00:26Z</dcterms:modified>
</cp:coreProperties>
</file>