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0"/>
  </p:notesMasterIdLst>
  <p:sldIdLst>
    <p:sldId id="256" r:id="rId3"/>
    <p:sldId id="469" r:id="rId4"/>
    <p:sldId id="470" r:id="rId5"/>
    <p:sldId id="334" r:id="rId6"/>
    <p:sldId id="335" r:id="rId7"/>
    <p:sldId id="434" r:id="rId8"/>
    <p:sldId id="431" r:id="rId9"/>
    <p:sldId id="432" r:id="rId10"/>
    <p:sldId id="433" r:id="rId11"/>
    <p:sldId id="336" r:id="rId12"/>
    <p:sldId id="390" r:id="rId13"/>
    <p:sldId id="391" r:id="rId14"/>
    <p:sldId id="388" r:id="rId15"/>
    <p:sldId id="490" r:id="rId16"/>
    <p:sldId id="338" r:id="rId17"/>
    <p:sldId id="463" r:id="rId18"/>
    <p:sldId id="276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>
      <p:cViewPr varScale="1">
        <p:scale>
          <a:sx n="125" d="100"/>
          <a:sy n="125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937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18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89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669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527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382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1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0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5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83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99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42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5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21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58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67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35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4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24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256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10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0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85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3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22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10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png"/><Relationship Id="rId5" Type="http://schemas.openxmlformats.org/officeDocument/2006/relationships/image" Target="../media/image5.jpg"/><Relationship Id="rId4" Type="http://schemas.openxmlformats.org/officeDocument/2006/relationships/image" Target="../media/image10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png"/><Relationship Id="rId5" Type="http://schemas.openxmlformats.org/officeDocument/2006/relationships/image" Target="../media/image5.jpg"/><Relationship Id="rId4" Type="http://schemas.openxmlformats.org/officeDocument/2006/relationships/image" Target="../media/image10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4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png"/><Relationship Id="rId5" Type="http://schemas.openxmlformats.org/officeDocument/2006/relationships/image" Target="../media/image5.jpg"/><Relationship Id="rId4" Type="http://schemas.openxmlformats.org/officeDocument/2006/relationships/image" Target="../media/image10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4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png"/><Relationship Id="rId5" Type="http://schemas.openxmlformats.org/officeDocument/2006/relationships/image" Target="../media/image5.jpg"/><Relationship Id="rId4" Type="http://schemas.openxmlformats.org/officeDocument/2006/relationships/image" Target="../media/image1000.png"/><Relationship Id="rId9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6: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Maximum and Minimum</a:t>
            </a:r>
            <a:endParaRPr lang="en" sz="32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AA07E23-33D1-44D3-A446-6F9E9702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63" y="629060"/>
            <a:ext cx="2194560" cy="438912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Concavity-Convexity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1556333" y="1446244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1446244"/>
                <a:ext cx="2021451" cy="369332"/>
              </a:xfrm>
              <a:prstGeom prst="rect">
                <a:avLst/>
              </a:prstGeom>
              <a:blipFill>
                <a:blip r:embed="rId5"/>
                <a:stretch>
                  <a:fillRect l="-4518" r="-90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/>
              <p:nvPr/>
            </p:nvSpPr>
            <p:spPr>
              <a:xfrm>
                <a:off x="1556333" y="2564671"/>
                <a:ext cx="22238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2564671"/>
                <a:ext cx="2223814" cy="369332"/>
              </a:xfrm>
              <a:prstGeom prst="rect">
                <a:avLst/>
              </a:prstGeom>
              <a:blipFill>
                <a:blip r:embed="rId6"/>
                <a:stretch>
                  <a:fillRect l="-3836" r="-2466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FFE59-4DA9-438A-9168-FE157BAB6811}"/>
                  </a:ext>
                </a:extLst>
              </p:cNvPr>
              <p:cNvSpPr txBox="1"/>
              <p:nvPr/>
            </p:nvSpPr>
            <p:spPr>
              <a:xfrm>
                <a:off x="1556333" y="3683098"/>
                <a:ext cx="1617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FFE59-4DA9-438A-9168-FE157BAB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3683098"/>
                <a:ext cx="1617879" cy="369332"/>
              </a:xfrm>
              <a:prstGeom prst="rect">
                <a:avLst/>
              </a:prstGeom>
              <a:blipFill>
                <a:blip r:embed="rId7"/>
                <a:stretch>
                  <a:fillRect l="-5639" r="-33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49A87EE-20B6-427A-AE94-688667A0095C}"/>
              </a:ext>
            </a:extLst>
          </p:cNvPr>
          <p:cNvSpPr/>
          <p:nvPr/>
        </p:nvSpPr>
        <p:spPr>
          <a:xfrm>
            <a:off x="1291389" y="2312419"/>
            <a:ext cx="5382127" cy="2436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4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AA07E23-33D1-44D3-A446-6F9E9702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63" y="629060"/>
            <a:ext cx="2194560" cy="438912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Concavity-Convexity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1556333" y="1446244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1446244"/>
                <a:ext cx="2021451" cy="369332"/>
              </a:xfrm>
              <a:prstGeom prst="rect">
                <a:avLst/>
              </a:prstGeom>
              <a:blipFill>
                <a:blip r:embed="rId5"/>
                <a:stretch>
                  <a:fillRect l="-4518" r="-90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/>
              <p:nvPr/>
            </p:nvSpPr>
            <p:spPr>
              <a:xfrm>
                <a:off x="1556333" y="2564671"/>
                <a:ext cx="22238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2564671"/>
                <a:ext cx="2223814" cy="369332"/>
              </a:xfrm>
              <a:prstGeom prst="rect">
                <a:avLst/>
              </a:prstGeom>
              <a:blipFill>
                <a:blip r:embed="rId6"/>
                <a:stretch>
                  <a:fillRect l="-3836" r="-2466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FFE59-4DA9-438A-9168-FE157BAB6811}"/>
                  </a:ext>
                </a:extLst>
              </p:cNvPr>
              <p:cNvSpPr txBox="1"/>
              <p:nvPr/>
            </p:nvSpPr>
            <p:spPr>
              <a:xfrm>
                <a:off x="1556333" y="3683098"/>
                <a:ext cx="1617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FFE59-4DA9-438A-9168-FE157BAB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3683098"/>
                <a:ext cx="1617879" cy="369332"/>
              </a:xfrm>
              <a:prstGeom prst="rect">
                <a:avLst/>
              </a:prstGeom>
              <a:blipFill>
                <a:blip r:embed="rId7"/>
                <a:stretch>
                  <a:fillRect l="-5639" r="-33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49A87EE-20B6-427A-AE94-688667A0095C}"/>
              </a:ext>
            </a:extLst>
          </p:cNvPr>
          <p:cNvSpPr/>
          <p:nvPr/>
        </p:nvSpPr>
        <p:spPr>
          <a:xfrm>
            <a:off x="1291389" y="3430846"/>
            <a:ext cx="5382127" cy="13176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AA07E23-33D1-44D3-A446-6F9E9702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63" y="629060"/>
            <a:ext cx="2194560" cy="438912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Concavity-Convexity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1556333" y="1446244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1446244"/>
                <a:ext cx="2021451" cy="369332"/>
              </a:xfrm>
              <a:prstGeom prst="rect">
                <a:avLst/>
              </a:prstGeom>
              <a:blipFill>
                <a:blip r:embed="rId5"/>
                <a:stretch>
                  <a:fillRect l="-4518" r="-90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/>
              <p:nvPr/>
            </p:nvSpPr>
            <p:spPr>
              <a:xfrm>
                <a:off x="1556333" y="2564671"/>
                <a:ext cx="22238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2564671"/>
                <a:ext cx="2223814" cy="369332"/>
              </a:xfrm>
              <a:prstGeom prst="rect">
                <a:avLst/>
              </a:prstGeom>
              <a:blipFill>
                <a:blip r:embed="rId6"/>
                <a:stretch>
                  <a:fillRect l="-3836" r="-2466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FFE59-4DA9-438A-9168-FE157BAB6811}"/>
                  </a:ext>
                </a:extLst>
              </p:cNvPr>
              <p:cNvSpPr txBox="1"/>
              <p:nvPr/>
            </p:nvSpPr>
            <p:spPr>
              <a:xfrm>
                <a:off x="1556333" y="3683098"/>
                <a:ext cx="1617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FFE59-4DA9-438A-9168-FE157BAB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3683098"/>
                <a:ext cx="1617879" cy="369332"/>
              </a:xfrm>
              <a:prstGeom prst="rect">
                <a:avLst/>
              </a:prstGeom>
              <a:blipFill>
                <a:blip r:embed="rId7"/>
                <a:stretch>
                  <a:fillRect l="-5639" r="-33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4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AA07E23-33D1-44D3-A446-6F9E9702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63" y="629060"/>
            <a:ext cx="2194560" cy="438912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Concavity-Convexity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1556333" y="1446244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1446244"/>
                <a:ext cx="2021451" cy="369332"/>
              </a:xfrm>
              <a:prstGeom prst="rect">
                <a:avLst/>
              </a:prstGeom>
              <a:blipFill>
                <a:blip r:embed="rId5"/>
                <a:stretch>
                  <a:fillRect l="-4518" r="-90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/>
              <p:nvPr/>
            </p:nvSpPr>
            <p:spPr>
              <a:xfrm>
                <a:off x="1556333" y="2564671"/>
                <a:ext cx="22238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2564671"/>
                <a:ext cx="2223814" cy="369332"/>
              </a:xfrm>
              <a:prstGeom prst="rect">
                <a:avLst/>
              </a:prstGeom>
              <a:blipFill>
                <a:blip r:embed="rId6"/>
                <a:stretch>
                  <a:fillRect l="-3836" r="-2466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FFE59-4DA9-438A-9168-FE157BAB6811}"/>
                  </a:ext>
                </a:extLst>
              </p:cNvPr>
              <p:cNvSpPr txBox="1"/>
              <p:nvPr/>
            </p:nvSpPr>
            <p:spPr>
              <a:xfrm>
                <a:off x="1556333" y="3683098"/>
                <a:ext cx="1617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FFE59-4DA9-438A-9168-FE157BAB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3683098"/>
                <a:ext cx="1617879" cy="369332"/>
              </a:xfrm>
              <a:prstGeom prst="rect">
                <a:avLst/>
              </a:prstGeom>
              <a:blipFill>
                <a:blip r:embed="rId7"/>
                <a:stretch>
                  <a:fillRect l="-5639" r="-33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4057187-AE3F-411C-A163-946D660348EA}"/>
              </a:ext>
            </a:extLst>
          </p:cNvPr>
          <p:cNvGrpSpPr/>
          <p:nvPr/>
        </p:nvGrpSpPr>
        <p:grpSpPr>
          <a:xfrm>
            <a:off x="5899931" y="1277094"/>
            <a:ext cx="3173352" cy="914400"/>
            <a:chOff x="5899931" y="1277094"/>
            <a:chExt cx="3173352" cy="914400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FFD9412-D722-4D9E-B865-0271AE9CAD7F}"/>
                </a:ext>
              </a:extLst>
            </p:cNvPr>
            <p:cNvSpPr/>
            <p:nvPr/>
          </p:nvSpPr>
          <p:spPr>
            <a:xfrm>
              <a:off x="5899931" y="1277094"/>
              <a:ext cx="914400" cy="914400"/>
            </a:xfrm>
            <a:prstGeom prst="blockArc">
              <a:avLst/>
            </a:prstGeom>
            <a:solidFill>
              <a:srgbClr val="3A9E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BEE1E1-EC48-44CC-B618-64960919CCB7}"/>
                </a:ext>
              </a:extLst>
            </p:cNvPr>
            <p:cNvSpPr txBox="1"/>
            <p:nvPr/>
          </p:nvSpPr>
          <p:spPr>
            <a:xfrm>
              <a:off x="6814331" y="1372960"/>
              <a:ext cx="2258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Concave shapes f ’’(x) &lt; 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834821-BB8E-4682-8CD0-43851FE01A9B}"/>
              </a:ext>
            </a:extLst>
          </p:cNvPr>
          <p:cNvGrpSpPr/>
          <p:nvPr/>
        </p:nvGrpSpPr>
        <p:grpSpPr>
          <a:xfrm>
            <a:off x="5899931" y="1452474"/>
            <a:ext cx="3073966" cy="914400"/>
            <a:chOff x="5899931" y="1452474"/>
            <a:chExt cx="3073966" cy="914400"/>
          </a:xfrm>
        </p:grpSpPr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B6D4FEFC-7EA6-43D0-B176-D8182BCCC684}"/>
                </a:ext>
              </a:extLst>
            </p:cNvPr>
            <p:cNvSpPr/>
            <p:nvPr/>
          </p:nvSpPr>
          <p:spPr>
            <a:xfrm rot="10800000">
              <a:off x="5899931" y="1452474"/>
              <a:ext cx="914400" cy="914400"/>
            </a:xfrm>
            <a:prstGeom prst="blockArc">
              <a:avLst/>
            </a:prstGeom>
            <a:solidFill>
              <a:srgbClr val="3A9E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DCEA70-EE3F-4A50-A309-0B102BA96C33}"/>
                </a:ext>
              </a:extLst>
            </p:cNvPr>
            <p:cNvSpPr txBox="1"/>
            <p:nvPr/>
          </p:nvSpPr>
          <p:spPr>
            <a:xfrm>
              <a:off x="6814331" y="1848196"/>
              <a:ext cx="2159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Convex shapes f ’’(x) &gt; 0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6089AE-B5B5-47CD-BE6F-E4A84DC572BF}"/>
              </a:ext>
            </a:extLst>
          </p:cNvPr>
          <p:cNvCxnSpPr/>
          <p:nvPr/>
        </p:nvCxnSpPr>
        <p:spPr>
          <a:xfrm>
            <a:off x="4665442" y="1161355"/>
            <a:ext cx="0" cy="3310528"/>
          </a:xfrm>
          <a:prstGeom prst="line">
            <a:avLst/>
          </a:prstGeom>
          <a:ln w="19050">
            <a:solidFill>
              <a:srgbClr val="3A9E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946CF0-E4C8-4342-B279-1F9F420D562F}"/>
              </a:ext>
            </a:extLst>
          </p:cNvPr>
          <p:cNvCxnSpPr/>
          <p:nvPr/>
        </p:nvCxnSpPr>
        <p:spPr>
          <a:xfrm>
            <a:off x="5171582" y="1160250"/>
            <a:ext cx="0" cy="3310528"/>
          </a:xfrm>
          <a:prstGeom prst="line">
            <a:avLst/>
          </a:prstGeom>
          <a:ln w="19050">
            <a:solidFill>
              <a:srgbClr val="3A9E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3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AA07E23-33D1-44D3-A446-6F9E9702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63" y="629060"/>
            <a:ext cx="2194560" cy="438912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Concavity-Convexity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1556333" y="1446244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1446244"/>
                <a:ext cx="2021451" cy="369332"/>
              </a:xfrm>
              <a:prstGeom prst="rect">
                <a:avLst/>
              </a:prstGeom>
              <a:blipFill>
                <a:blip r:embed="rId5"/>
                <a:stretch>
                  <a:fillRect l="-4518" r="-90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/>
              <p:nvPr/>
            </p:nvSpPr>
            <p:spPr>
              <a:xfrm>
                <a:off x="1556333" y="2564671"/>
                <a:ext cx="22238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2564671"/>
                <a:ext cx="2223814" cy="369332"/>
              </a:xfrm>
              <a:prstGeom prst="rect">
                <a:avLst/>
              </a:prstGeom>
              <a:blipFill>
                <a:blip r:embed="rId6"/>
                <a:stretch>
                  <a:fillRect l="-3836" r="-2466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FFE59-4DA9-438A-9168-FE157BAB6811}"/>
                  </a:ext>
                </a:extLst>
              </p:cNvPr>
              <p:cNvSpPr txBox="1"/>
              <p:nvPr/>
            </p:nvSpPr>
            <p:spPr>
              <a:xfrm>
                <a:off x="1556333" y="3683098"/>
                <a:ext cx="1617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FFE59-4DA9-438A-9168-FE157BAB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33" y="3683098"/>
                <a:ext cx="1617879" cy="369332"/>
              </a:xfrm>
              <a:prstGeom prst="rect">
                <a:avLst/>
              </a:prstGeom>
              <a:blipFill>
                <a:blip r:embed="rId7"/>
                <a:stretch>
                  <a:fillRect l="-5639" r="-33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4057187-AE3F-411C-A163-946D660348EA}"/>
              </a:ext>
            </a:extLst>
          </p:cNvPr>
          <p:cNvGrpSpPr/>
          <p:nvPr/>
        </p:nvGrpSpPr>
        <p:grpSpPr>
          <a:xfrm>
            <a:off x="5899931" y="1277094"/>
            <a:ext cx="3173352" cy="914400"/>
            <a:chOff x="5899931" y="1277094"/>
            <a:chExt cx="3173352" cy="914400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FFD9412-D722-4D9E-B865-0271AE9CAD7F}"/>
                </a:ext>
              </a:extLst>
            </p:cNvPr>
            <p:cNvSpPr/>
            <p:nvPr/>
          </p:nvSpPr>
          <p:spPr>
            <a:xfrm>
              <a:off x="5899931" y="1277094"/>
              <a:ext cx="914400" cy="914400"/>
            </a:xfrm>
            <a:prstGeom prst="blockArc">
              <a:avLst/>
            </a:prstGeom>
            <a:solidFill>
              <a:srgbClr val="3A9E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BEE1E1-EC48-44CC-B618-64960919CCB7}"/>
                </a:ext>
              </a:extLst>
            </p:cNvPr>
            <p:cNvSpPr txBox="1"/>
            <p:nvPr/>
          </p:nvSpPr>
          <p:spPr>
            <a:xfrm>
              <a:off x="6814331" y="1372960"/>
              <a:ext cx="2258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Concave shapes f ’’(x) &lt; 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834821-BB8E-4682-8CD0-43851FE01A9B}"/>
              </a:ext>
            </a:extLst>
          </p:cNvPr>
          <p:cNvGrpSpPr/>
          <p:nvPr/>
        </p:nvGrpSpPr>
        <p:grpSpPr>
          <a:xfrm>
            <a:off x="5899931" y="1452474"/>
            <a:ext cx="3073966" cy="914400"/>
            <a:chOff x="5899931" y="1452474"/>
            <a:chExt cx="3073966" cy="914400"/>
          </a:xfrm>
        </p:grpSpPr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B6D4FEFC-7EA6-43D0-B176-D8182BCCC684}"/>
                </a:ext>
              </a:extLst>
            </p:cNvPr>
            <p:cNvSpPr/>
            <p:nvPr/>
          </p:nvSpPr>
          <p:spPr>
            <a:xfrm rot="10800000">
              <a:off x="5899931" y="1452474"/>
              <a:ext cx="914400" cy="914400"/>
            </a:xfrm>
            <a:prstGeom prst="blockArc">
              <a:avLst/>
            </a:prstGeom>
            <a:solidFill>
              <a:srgbClr val="3A9E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DCEA70-EE3F-4A50-A309-0B102BA96C33}"/>
                </a:ext>
              </a:extLst>
            </p:cNvPr>
            <p:cNvSpPr txBox="1"/>
            <p:nvPr/>
          </p:nvSpPr>
          <p:spPr>
            <a:xfrm>
              <a:off x="6814331" y="1848196"/>
              <a:ext cx="2159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Convex shapes f ’’(x) &gt; 0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6089AE-B5B5-47CD-BE6F-E4A84DC572BF}"/>
              </a:ext>
            </a:extLst>
          </p:cNvPr>
          <p:cNvCxnSpPr/>
          <p:nvPr/>
        </p:nvCxnSpPr>
        <p:spPr>
          <a:xfrm>
            <a:off x="4665442" y="1161355"/>
            <a:ext cx="0" cy="3310528"/>
          </a:xfrm>
          <a:prstGeom prst="line">
            <a:avLst/>
          </a:prstGeom>
          <a:ln w="19050">
            <a:solidFill>
              <a:srgbClr val="3A9E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946CF0-E4C8-4342-B279-1F9F420D562F}"/>
              </a:ext>
            </a:extLst>
          </p:cNvPr>
          <p:cNvCxnSpPr/>
          <p:nvPr/>
        </p:nvCxnSpPr>
        <p:spPr>
          <a:xfrm>
            <a:off x="5171582" y="1160250"/>
            <a:ext cx="0" cy="3310528"/>
          </a:xfrm>
          <a:prstGeom prst="line">
            <a:avLst/>
          </a:prstGeom>
          <a:ln w="19050">
            <a:solidFill>
              <a:srgbClr val="3A9E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CEE910-63D4-45E0-9788-7555749E5932}"/>
              </a:ext>
            </a:extLst>
          </p:cNvPr>
          <p:cNvGrpSpPr/>
          <p:nvPr/>
        </p:nvGrpSpPr>
        <p:grpSpPr>
          <a:xfrm>
            <a:off x="6010321" y="2542254"/>
            <a:ext cx="2779679" cy="2008351"/>
            <a:chOff x="521848" y="1927622"/>
            <a:chExt cx="8114098" cy="1054020"/>
          </a:xfrm>
        </p:grpSpPr>
        <p:sp>
          <p:nvSpPr>
            <p:cNvPr id="19" name="Rounded Rectangle 28">
              <a:extLst>
                <a:ext uri="{FF2B5EF4-FFF2-40B4-BE49-F238E27FC236}">
                  <a16:creationId xmlns:a16="http://schemas.microsoft.com/office/drawing/2014/main" id="{27A955EF-102C-4813-AE12-91664EB0D76E}"/>
                </a:ext>
              </a:extLst>
            </p:cNvPr>
            <p:cNvSpPr/>
            <p:nvPr/>
          </p:nvSpPr>
          <p:spPr>
            <a:xfrm>
              <a:off x="521849" y="1967562"/>
              <a:ext cx="8114097" cy="101408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 Same Side Corner Rectangle 29">
              <a:extLst>
                <a:ext uri="{FF2B5EF4-FFF2-40B4-BE49-F238E27FC236}">
                  <a16:creationId xmlns:a16="http://schemas.microsoft.com/office/drawing/2014/main" id="{99482F53-6AED-47A3-8151-80D367ED25C6}"/>
                </a:ext>
              </a:extLst>
            </p:cNvPr>
            <p:cNvSpPr/>
            <p:nvPr/>
          </p:nvSpPr>
          <p:spPr>
            <a:xfrm>
              <a:off x="521848" y="1927622"/>
              <a:ext cx="8114097" cy="158544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252D79-2F21-4FCD-B07D-592E1C66DBC8}"/>
              </a:ext>
            </a:extLst>
          </p:cNvPr>
          <p:cNvSpPr txBox="1"/>
          <p:nvPr/>
        </p:nvSpPr>
        <p:spPr>
          <a:xfrm>
            <a:off x="5985644" y="2934003"/>
            <a:ext cx="28600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Maximum:</a:t>
            </a:r>
            <a:r>
              <a:rPr lang="en-US" dirty="0"/>
              <a:t> f ’(x) = 0 and f ’’(x) &lt; 0</a:t>
            </a:r>
          </a:p>
          <a:p>
            <a:endParaRPr lang="en-US" b="1" dirty="0"/>
          </a:p>
          <a:p>
            <a:r>
              <a:rPr lang="en-US" b="1" dirty="0"/>
              <a:t>Minimum:</a:t>
            </a:r>
            <a:r>
              <a:rPr lang="en-US" dirty="0"/>
              <a:t> f ’(x) = 0 and f ’’(x) &gt; 0</a:t>
            </a:r>
          </a:p>
          <a:p>
            <a:endParaRPr lang="en-US" b="1" dirty="0"/>
          </a:p>
          <a:p>
            <a:r>
              <a:rPr lang="en-US" b="1" dirty="0"/>
              <a:t>Neither: </a:t>
            </a:r>
            <a:r>
              <a:rPr lang="en-US" dirty="0"/>
              <a:t>f ’(x) = 0 and f ’’(x) = 0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5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A60D5BA-86D2-4434-9C9E-6BD7F2B98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49" y="1778067"/>
            <a:ext cx="5257800" cy="30632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5BDB5B-B5EF-43D9-AA86-E9BCA83523A7}"/>
              </a:ext>
            </a:extLst>
          </p:cNvPr>
          <p:cNvSpPr/>
          <p:nvPr/>
        </p:nvSpPr>
        <p:spPr>
          <a:xfrm>
            <a:off x="3343991" y="2274971"/>
            <a:ext cx="5331995" cy="2069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8AD3BC-9AD3-474E-AD2B-F5A8CC39641E}"/>
              </a:ext>
            </a:extLst>
          </p:cNvPr>
          <p:cNvGrpSpPr/>
          <p:nvPr/>
        </p:nvGrpSpPr>
        <p:grpSpPr>
          <a:xfrm>
            <a:off x="363020" y="1209003"/>
            <a:ext cx="2920811" cy="1507498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1" name="Rounded Rectangle 18">
              <a:extLst>
                <a:ext uri="{FF2B5EF4-FFF2-40B4-BE49-F238E27FC236}">
                  <a16:creationId xmlns:a16="http://schemas.microsoft.com/office/drawing/2014/main" id="{0C30C851-A7BC-44F9-A5BE-0592775999C5}"/>
                </a:ext>
              </a:extLst>
            </p:cNvPr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19">
              <a:extLst>
                <a:ext uri="{FF2B5EF4-FFF2-40B4-BE49-F238E27FC236}">
                  <a16:creationId xmlns:a16="http://schemas.microsoft.com/office/drawing/2014/main" id="{5A35D086-F3FF-48FA-9066-C054F621BDDB}"/>
                </a:ext>
              </a:extLst>
            </p:cNvPr>
            <p:cNvSpPr/>
            <p:nvPr/>
          </p:nvSpPr>
          <p:spPr>
            <a:xfrm>
              <a:off x="1270535" y="3099335"/>
              <a:ext cx="7122694" cy="303777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Problem 1:</a:t>
              </a: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020" y="1542185"/>
            <a:ext cx="2920811" cy="1274433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Find the point where there is a maximum or minimum, and determine if it is a maximum or minimum.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18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33022F2-A2DF-4D7D-BB3E-07E87DF8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949" y="1778067"/>
            <a:ext cx="5257800" cy="306324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0D29EBC-67E9-4378-9B1E-D147B27D3ED7}"/>
              </a:ext>
            </a:extLst>
          </p:cNvPr>
          <p:cNvGrpSpPr/>
          <p:nvPr/>
        </p:nvGrpSpPr>
        <p:grpSpPr>
          <a:xfrm>
            <a:off x="363020" y="1209003"/>
            <a:ext cx="2920811" cy="1507498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8" name="Rounded Rectangle 18">
              <a:extLst>
                <a:ext uri="{FF2B5EF4-FFF2-40B4-BE49-F238E27FC236}">
                  <a16:creationId xmlns:a16="http://schemas.microsoft.com/office/drawing/2014/main" id="{A7105735-6A22-434E-8B9B-247010C9A969}"/>
                </a:ext>
              </a:extLst>
            </p:cNvPr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19">
              <a:extLst>
                <a:ext uri="{FF2B5EF4-FFF2-40B4-BE49-F238E27FC236}">
                  <a16:creationId xmlns:a16="http://schemas.microsoft.com/office/drawing/2014/main" id="{16C279B5-E7D9-435B-A8CA-3ABC98CB65D7}"/>
                </a:ext>
              </a:extLst>
            </p:cNvPr>
            <p:cNvSpPr/>
            <p:nvPr/>
          </p:nvSpPr>
          <p:spPr>
            <a:xfrm>
              <a:off x="1270535" y="3099335"/>
              <a:ext cx="7122694" cy="303777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Problem 1:</a:t>
              </a:r>
            </a:p>
          </p:txBody>
        </p:sp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37C3B72-AC24-4CCE-AAEB-D1F1B19D0719}"/>
              </a:ext>
            </a:extLst>
          </p:cNvPr>
          <p:cNvSpPr txBox="1">
            <a:spLocks/>
          </p:cNvSpPr>
          <p:nvPr/>
        </p:nvSpPr>
        <p:spPr>
          <a:xfrm>
            <a:off x="363020" y="1542185"/>
            <a:ext cx="2920811" cy="1274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Find the point where there is a maximum or minimum, and determine if it is a maximum or minimum.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5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lvl="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Find the maximum and minimum of a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358486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6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Maximum and Minimum</a:t>
            </a:r>
            <a:endParaRPr lang="en" sz="66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93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Finding Maximum and Minimum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502569" y="1155588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69" y="1155588"/>
                <a:ext cx="2021451" cy="369332"/>
              </a:xfrm>
              <a:prstGeom prst="rect">
                <a:avLst/>
              </a:prstGeom>
              <a:blipFill>
                <a:blip r:embed="rId4"/>
                <a:stretch>
                  <a:fillRect l="-4518" r="-904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6F9D529-B359-4D3C-9CD7-69F6B109F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6DF622-3783-482D-9676-2978D9A0C1D4}"/>
              </a:ext>
            </a:extLst>
          </p:cNvPr>
          <p:cNvCxnSpPr>
            <a:cxnSpLocks/>
          </p:cNvCxnSpPr>
          <p:nvPr/>
        </p:nvCxnSpPr>
        <p:spPr>
          <a:xfrm flipH="1">
            <a:off x="6085460" y="2845923"/>
            <a:ext cx="84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1D4B0-D3CB-4DD1-8CB2-B0834D82AAF3}"/>
              </a:ext>
            </a:extLst>
          </p:cNvPr>
          <p:cNvCxnSpPr>
            <a:cxnSpLocks/>
          </p:cNvCxnSpPr>
          <p:nvPr/>
        </p:nvCxnSpPr>
        <p:spPr>
          <a:xfrm flipH="1">
            <a:off x="6927672" y="3071742"/>
            <a:ext cx="84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3F51C6-E539-4344-8EEB-814BA3F39C98}"/>
              </a:ext>
            </a:extLst>
          </p:cNvPr>
          <p:cNvSpPr txBox="1"/>
          <p:nvPr/>
        </p:nvSpPr>
        <p:spPr>
          <a:xfrm>
            <a:off x="5787459" y="241786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Maximum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8F509-710A-42CE-9A9F-7E96A5526158}"/>
              </a:ext>
            </a:extLst>
          </p:cNvPr>
          <p:cNvSpPr txBox="1"/>
          <p:nvPr/>
        </p:nvSpPr>
        <p:spPr>
          <a:xfrm>
            <a:off x="6628925" y="3132824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408F8-0FEB-467B-A61C-3926827E279E}"/>
              </a:ext>
            </a:extLst>
          </p:cNvPr>
          <p:cNvSpPr txBox="1"/>
          <p:nvPr/>
        </p:nvSpPr>
        <p:spPr>
          <a:xfrm>
            <a:off x="502569" y="1727994"/>
            <a:ext cx="3855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which values of x do we have a maximum </a:t>
            </a:r>
          </a:p>
          <a:p>
            <a:r>
              <a:rPr lang="en-US" dirty="0"/>
              <a:t>and/or minimum?</a:t>
            </a:r>
          </a:p>
        </p:txBody>
      </p:sp>
    </p:spTree>
    <p:extLst>
      <p:ext uri="{BB962C8B-B14F-4D97-AF65-F5344CB8AC3E}">
        <p14:creationId xmlns:p14="http://schemas.microsoft.com/office/powerpoint/2010/main" val="379648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Finding Maximum and Minimum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502569" y="1155588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69" y="1155588"/>
                <a:ext cx="2021451" cy="369332"/>
              </a:xfrm>
              <a:prstGeom prst="rect">
                <a:avLst/>
              </a:prstGeom>
              <a:blipFill>
                <a:blip r:embed="rId4"/>
                <a:stretch>
                  <a:fillRect l="-4518" r="-904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6F9D529-B359-4D3C-9CD7-69F6B109F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6DF622-3783-482D-9676-2978D9A0C1D4}"/>
              </a:ext>
            </a:extLst>
          </p:cNvPr>
          <p:cNvCxnSpPr>
            <a:cxnSpLocks/>
          </p:cNvCxnSpPr>
          <p:nvPr/>
        </p:nvCxnSpPr>
        <p:spPr>
          <a:xfrm flipH="1">
            <a:off x="6085460" y="2845923"/>
            <a:ext cx="84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1D4B0-D3CB-4DD1-8CB2-B0834D82AAF3}"/>
              </a:ext>
            </a:extLst>
          </p:cNvPr>
          <p:cNvCxnSpPr>
            <a:cxnSpLocks/>
          </p:cNvCxnSpPr>
          <p:nvPr/>
        </p:nvCxnSpPr>
        <p:spPr>
          <a:xfrm flipH="1">
            <a:off x="6927672" y="3071742"/>
            <a:ext cx="84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3F51C6-E539-4344-8EEB-814BA3F39C98}"/>
              </a:ext>
            </a:extLst>
          </p:cNvPr>
          <p:cNvSpPr txBox="1"/>
          <p:nvPr/>
        </p:nvSpPr>
        <p:spPr>
          <a:xfrm>
            <a:off x="5787459" y="241786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Maximum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8F509-710A-42CE-9A9F-7E96A5526158}"/>
              </a:ext>
            </a:extLst>
          </p:cNvPr>
          <p:cNvSpPr txBox="1"/>
          <p:nvPr/>
        </p:nvSpPr>
        <p:spPr>
          <a:xfrm>
            <a:off x="6628925" y="3132824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408F8-0FEB-467B-A61C-3926827E279E}"/>
              </a:ext>
            </a:extLst>
          </p:cNvPr>
          <p:cNvSpPr txBox="1"/>
          <p:nvPr/>
        </p:nvSpPr>
        <p:spPr>
          <a:xfrm>
            <a:off x="502569" y="1727994"/>
            <a:ext cx="3855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which values of x do we have a maximum </a:t>
            </a:r>
          </a:p>
          <a:p>
            <a:r>
              <a:rPr lang="en-US" dirty="0"/>
              <a:t>and/or minimum?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/>
              <p:nvPr/>
            </p:nvSpPr>
            <p:spPr>
              <a:xfrm>
                <a:off x="588225" y="2454288"/>
                <a:ext cx="2793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5" y="2454288"/>
                <a:ext cx="2793906" cy="369332"/>
              </a:xfrm>
              <a:prstGeom prst="rect">
                <a:avLst/>
              </a:prstGeom>
              <a:blipFill>
                <a:blip r:embed="rId6"/>
                <a:stretch>
                  <a:fillRect l="-3050" r="-174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20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Finding Maximum and Minimum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502569" y="1155588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69" y="1155588"/>
                <a:ext cx="2021451" cy="369332"/>
              </a:xfrm>
              <a:prstGeom prst="rect">
                <a:avLst/>
              </a:prstGeom>
              <a:blipFill>
                <a:blip r:embed="rId4"/>
                <a:stretch>
                  <a:fillRect l="-4518" r="-904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6F9D529-B359-4D3C-9CD7-69F6B109F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6DF622-3783-482D-9676-2978D9A0C1D4}"/>
              </a:ext>
            </a:extLst>
          </p:cNvPr>
          <p:cNvCxnSpPr>
            <a:cxnSpLocks/>
          </p:cNvCxnSpPr>
          <p:nvPr/>
        </p:nvCxnSpPr>
        <p:spPr>
          <a:xfrm flipH="1">
            <a:off x="6085460" y="2845923"/>
            <a:ext cx="84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1D4B0-D3CB-4DD1-8CB2-B0834D82AAF3}"/>
              </a:ext>
            </a:extLst>
          </p:cNvPr>
          <p:cNvCxnSpPr>
            <a:cxnSpLocks/>
          </p:cNvCxnSpPr>
          <p:nvPr/>
        </p:nvCxnSpPr>
        <p:spPr>
          <a:xfrm flipH="1">
            <a:off x="6927672" y="3071742"/>
            <a:ext cx="84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3F51C6-E539-4344-8EEB-814BA3F39C98}"/>
              </a:ext>
            </a:extLst>
          </p:cNvPr>
          <p:cNvSpPr txBox="1"/>
          <p:nvPr/>
        </p:nvSpPr>
        <p:spPr>
          <a:xfrm>
            <a:off x="5787459" y="241786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Maximum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8F509-710A-42CE-9A9F-7E96A5526158}"/>
              </a:ext>
            </a:extLst>
          </p:cNvPr>
          <p:cNvSpPr txBox="1"/>
          <p:nvPr/>
        </p:nvSpPr>
        <p:spPr>
          <a:xfrm>
            <a:off x="6628925" y="3132824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408F8-0FEB-467B-A61C-3926827E279E}"/>
              </a:ext>
            </a:extLst>
          </p:cNvPr>
          <p:cNvSpPr txBox="1"/>
          <p:nvPr/>
        </p:nvSpPr>
        <p:spPr>
          <a:xfrm>
            <a:off x="502569" y="1727994"/>
            <a:ext cx="3855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which values of x do we have a maximum </a:t>
            </a:r>
          </a:p>
          <a:p>
            <a:r>
              <a:rPr lang="en-US" dirty="0"/>
              <a:t>and/or minimum?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/>
              <p:nvPr/>
            </p:nvSpPr>
            <p:spPr>
              <a:xfrm>
                <a:off x="588225" y="2454288"/>
                <a:ext cx="2793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5" y="2454288"/>
                <a:ext cx="2793906" cy="369332"/>
              </a:xfrm>
              <a:prstGeom prst="rect">
                <a:avLst/>
              </a:prstGeom>
              <a:blipFill>
                <a:blip r:embed="rId6"/>
                <a:stretch>
                  <a:fillRect l="-3050" r="-174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DCA4F9-B8BB-4F5D-9C38-83D2E1F5185E}"/>
                  </a:ext>
                </a:extLst>
              </p:cNvPr>
              <p:cNvSpPr txBox="1"/>
              <p:nvPr/>
            </p:nvSpPr>
            <p:spPr>
              <a:xfrm>
                <a:off x="588225" y="2910213"/>
                <a:ext cx="1147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DCA4F9-B8BB-4F5D-9C38-83D2E1F5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5" y="2910213"/>
                <a:ext cx="1147878" cy="369332"/>
              </a:xfrm>
              <a:prstGeom prst="rect">
                <a:avLst/>
              </a:prstGeom>
              <a:blipFill>
                <a:blip r:embed="rId7"/>
                <a:stretch>
                  <a:fillRect l="-4762" r="-529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6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Finding Maximum and Minimum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502569" y="1155588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69" y="1155588"/>
                <a:ext cx="2021451" cy="369332"/>
              </a:xfrm>
              <a:prstGeom prst="rect">
                <a:avLst/>
              </a:prstGeom>
              <a:blipFill>
                <a:blip r:embed="rId4"/>
                <a:stretch>
                  <a:fillRect l="-4518" r="-904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6F9D529-B359-4D3C-9CD7-69F6B109F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6DF622-3783-482D-9676-2978D9A0C1D4}"/>
              </a:ext>
            </a:extLst>
          </p:cNvPr>
          <p:cNvCxnSpPr>
            <a:cxnSpLocks/>
          </p:cNvCxnSpPr>
          <p:nvPr/>
        </p:nvCxnSpPr>
        <p:spPr>
          <a:xfrm flipH="1">
            <a:off x="6085460" y="2845923"/>
            <a:ext cx="84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1D4B0-D3CB-4DD1-8CB2-B0834D82AAF3}"/>
              </a:ext>
            </a:extLst>
          </p:cNvPr>
          <p:cNvCxnSpPr>
            <a:cxnSpLocks/>
          </p:cNvCxnSpPr>
          <p:nvPr/>
        </p:nvCxnSpPr>
        <p:spPr>
          <a:xfrm flipH="1">
            <a:off x="6927672" y="3071742"/>
            <a:ext cx="84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3F51C6-E539-4344-8EEB-814BA3F39C98}"/>
              </a:ext>
            </a:extLst>
          </p:cNvPr>
          <p:cNvSpPr txBox="1"/>
          <p:nvPr/>
        </p:nvSpPr>
        <p:spPr>
          <a:xfrm>
            <a:off x="5787459" y="241786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Maximum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8F509-710A-42CE-9A9F-7E96A5526158}"/>
              </a:ext>
            </a:extLst>
          </p:cNvPr>
          <p:cNvSpPr txBox="1"/>
          <p:nvPr/>
        </p:nvSpPr>
        <p:spPr>
          <a:xfrm>
            <a:off x="6628925" y="3132824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408F8-0FEB-467B-A61C-3926827E279E}"/>
              </a:ext>
            </a:extLst>
          </p:cNvPr>
          <p:cNvSpPr txBox="1"/>
          <p:nvPr/>
        </p:nvSpPr>
        <p:spPr>
          <a:xfrm>
            <a:off x="502569" y="1727994"/>
            <a:ext cx="3855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which values of x do we have a maximum </a:t>
            </a:r>
          </a:p>
          <a:p>
            <a:r>
              <a:rPr lang="en-US" dirty="0"/>
              <a:t>and/or minimum?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/>
              <p:nvPr/>
            </p:nvSpPr>
            <p:spPr>
              <a:xfrm>
                <a:off x="588225" y="2454288"/>
                <a:ext cx="2793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5" y="2454288"/>
                <a:ext cx="2793906" cy="369332"/>
              </a:xfrm>
              <a:prstGeom prst="rect">
                <a:avLst/>
              </a:prstGeom>
              <a:blipFill>
                <a:blip r:embed="rId6"/>
                <a:stretch>
                  <a:fillRect l="-3050" r="-174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DCA4F9-B8BB-4F5D-9C38-83D2E1F5185E}"/>
                  </a:ext>
                </a:extLst>
              </p:cNvPr>
              <p:cNvSpPr txBox="1"/>
              <p:nvPr/>
            </p:nvSpPr>
            <p:spPr>
              <a:xfrm>
                <a:off x="588225" y="2910213"/>
                <a:ext cx="1147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DCA4F9-B8BB-4F5D-9C38-83D2E1F5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5" y="2910213"/>
                <a:ext cx="1147878" cy="369332"/>
              </a:xfrm>
              <a:prstGeom prst="rect">
                <a:avLst/>
              </a:prstGeom>
              <a:blipFill>
                <a:blip r:embed="rId7"/>
                <a:stretch>
                  <a:fillRect l="-4762" r="-529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BD7AB6-790C-4F66-954A-A00F5B3EAE93}"/>
                  </a:ext>
                </a:extLst>
              </p:cNvPr>
              <p:cNvSpPr txBox="1"/>
              <p:nvPr/>
            </p:nvSpPr>
            <p:spPr>
              <a:xfrm>
                <a:off x="588225" y="3341132"/>
                <a:ext cx="97796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BD7AB6-790C-4F66-954A-A00F5B3E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5" y="3341132"/>
                <a:ext cx="977960" cy="693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38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Finding Maximum and Minimum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502569" y="1155588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69" y="1155588"/>
                <a:ext cx="2021451" cy="369332"/>
              </a:xfrm>
              <a:prstGeom prst="rect">
                <a:avLst/>
              </a:prstGeom>
              <a:blipFill>
                <a:blip r:embed="rId4"/>
                <a:stretch>
                  <a:fillRect l="-4518" r="-904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6F9D529-B359-4D3C-9CD7-69F6B109F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6DF622-3783-482D-9676-2978D9A0C1D4}"/>
              </a:ext>
            </a:extLst>
          </p:cNvPr>
          <p:cNvCxnSpPr>
            <a:cxnSpLocks/>
          </p:cNvCxnSpPr>
          <p:nvPr/>
        </p:nvCxnSpPr>
        <p:spPr>
          <a:xfrm flipH="1">
            <a:off x="6085460" y="2845923"/>
            <a:ext cx="84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1D4B0-D3CB-4DD1-8CB2-B0834D82AAF3}"/>
              </a:ext>
            </a:extLst>
          </p:cNvPr>
          <p:cNvCxnSpPr>
            <a:cxnSpLocks/>
          </p:cNvCxnSpPr>
          <p:nvPr/>
        </p:nvCxnSpPr>
        <p:spPr>
          <a:xfrm flipH="1">
            <a:off x="6927672" y="3071742"/>
            <a:ext cx="84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3F51C6-E539-4344-8EEB-814BA3F39C98}"/>
              </a:ext>
            </a:extLst>
          </p:cNvPr>
          <p:cNvSpPr txBox="1"/>
          <p:nvPr/>
        </p:nvSpPr>
        <p:spPr>
          <a:xfrm>
            <a:off x="5787459" y="241786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Maximum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8F509-710A-42CE-9A9F-7E96A5526158}"/>
              </a:ext>
            </a:extLst>
          </p:cNvPr>
          <p:cNvSpPr txBox="1"/>
          <p:nvPr/>
        </p:nvSpPr>
        <p:spPr>
          <a:xfrm>
            <a:off x="6628925" y="3132824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408F8-0FEB-467B-A61C-3926827E279E}"/>
              </a:ext>
            </a:extLst>
          </p:cNvPr>
          <p:cNvSpPr txBox="1"/>
          <p:nvPr/>
        </p:nvSpPr>
        <p:spPr>
          <a:xfrm>
            <a:off x="502569" y="1727994"/>
            <a:ext cx="3855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which values of x do we have a maximum </a:t>
            </a:r>
          </a:p>
          <a:p>
            <a:r>
              <a:rPr lang="en-US" dirty="0"/>
              <a:t>and/or minimum?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/>
              <p:nvPr/>
            </p:nvSpPr>
            <p:spPr>
              <a:xfrm>
                <a:off x="588225" y="2454288"/>
                <a:ext cx="2793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27AFA-1479-4F70-A684-1199971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5" y="2454288"/>
                <a:ext cx="2793906" cy="369332"/>
              </a:xfrm>
              <a:prstGeom prst="rect">
                <a:avLst/>
              </a:prstGeom>
              <a:blipFill>
                <a:blip r:embed="rId6"/>
                <a:stretch>
                  <a:fillRect l="-3050" r="-174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DCA4F9-B8BB-4F5D-9C38-83D2E1F5185E}"/>
                  </a:ext>
                </a:extLst>
              </p:cNvPr>
              <p:cNvSpPr txBox="1"/>
              <p:nvPr/>
            </p:nvSpPr>
            <p:spPr>
              <a:xfrm>
                <a:off x="588225" y="2910213"/>
                <a:ext cx="1147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DCA4F9-B8BB-4F5D-9C38-83D2E1F5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5" y="2910213"/>
                <a:ext cx="1147878" cy="369332"/>
              </a:xfrm>
              <a:prstGeom prst="rect">
                <a:avLst/>
              </a:prstGeom>
              <a:blipFill>
                <a:blip r:embed="rId7"/>
                <a:stretch>
                  <a:fillRect l="-4762" r="-529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BD7AB6-790C-4F66-954A-A00F5B3EAE93}"/>
                  </a:ext>
                </a:extLst>
              </p:cNvPr>
              <p:cNvSpPr txBox="1"/>
              <p:nvPr/>
            </p:nvSpPr>
            <p:spPr>
              <a:xfrm>
                <a:off x="588225" y="3341132"/>
                <a:ext cx="97796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BD7AB6-790C-4F66-954A-A00F5B3E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5" y="3341132"/>
                <a:ext cx="977960" cy="693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BE271-CA91-4606-9C00-8433A44E32AA}"/>
                  </a:ext>
                </a:extLst>
              </p:cNvPr>
              <p:cNvSpPr txBox="1"/>
              <p:nvPr/>
            </p:nvSpPr>
            <p:spPr>
              <a:xfrm>
                <a:off x="2012628" y="3104405"/>
                <a:ext cx="2494081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BE271-CA91-4606-9C00-8433A44E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628" y="3104405"/>
                <a:ext cx="2494081" cy="10911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0881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5769</TotalTime>
  <Words>454</Words>
  <Application>Microsoft Macintosh PowerPoint</Application>
  <PresentationFormat>On-screen Show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Cambria Math</vt:lpstr>
      <vt:lpstr>Arial</vt:lpstr>
      <vt:lpstr>simple-dark-2</vt:lpstr>
      <vt:lpstr>1_simple-dark-2</vt:lpstr>
      <vt:lpstr>Lesson 6: Maximum and Minimum</vt:lpstr>
      <vt:lpstr>Introduction</vt:lpstr>
      <vt:lpstr>Lecture Overview:</vt:lpstr>
      <vt:lpstr>Maximum and Minimum</vt:lpstr>
      <vt:lpstr>Finding Maximum and Minimum</vt:lpstr>
      <vt:lpstr>Finding Maximum and Minimum</vt:lpstr>
      <vt:lpstr>Finding Maximum and Minimum</vt:lpstr>
      <vt:lpstr>Finding Maximum and Minimum</vt:lpstr>
      <vt:lpstr>Finding Maximum and Minimum</vt:lpstr>
      <vt:lpstr>Concavity-Convexity</vt:lpstr>
      <vt:lpstr>Concavity-Convexity</vt:lpstr>
      <vt:lpstr>Concavity-Convexity</vt:lpstr>
      <vt:lpstr>Concavity-Convexity</vt:lpstr>
      <vt:lpstr>Concavity-Convexity</vt:lpstr>
      <vt:lpstr>Problem 1:</vt:lpstr>
      <vt:lpstr>Problem 1: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Microsoft Office User</cp:lastModifiedBy>
  <cp:revision>167</cp:revision>
  <dcterms:modified xsi:type="dcterms:W3CDTF">2019-12-24T20:45:40Z</dcterms:modified>
</cp:coreProperties>
</file>