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</p:sldIdLst>
  <p:sldSz cx="18288000" cy="10287000"/>
  <p:notesSz cx="6858000" cy="9144000"/>
  <p:embeddedFontLst>
    <p:embeddedFont>
      <p:font typeface="Montserrat" pitchFamily="2" charset="77"/>
      <p:regular r:id="rId122"/>
      <p:bold r:id="rId123"/>
      <p:italic r:id="rId124"/>
      <p:boldItalic r:id="rId125"/>
    </p:embeddedFont>
    <p:embeddedFont>
      <p:font typeface="Raleway" pitchFamily="2" charset="77"/>
      <p:regular r:id="rId126"/>
      <p:bold r:id="rId127"/>
      <p:italic r:id="rId128"/>
      <p:boldItalic r:id="rId129"/>
    </p:embeddedFont>
    <p:embeddedFont>
      <p:font typeface="Roboto Mono" pitchFamily="49" charset="0"/>
      <p:regular r:id="rId130"/>
      <p:bold r:id="rId131"/>
      <p:italic r:id="rId132"/>
      <p:boldItalic r:id="rId1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ley Keen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30C6F-8DD4-49A4-ABE3-DB8F8E195B1C}">
  <a:tblStyle styleId="{B0E30C6F-8DD4-49A4-ABE3-DB8F8E195B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60" d="100"/>
          <a:sy n="60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.fntdata"/><Relationship Id="rId128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3.fntdata"/><Relationship Id="rId129" Type="http://schemas.openxmlformats.org/officeDocument/2006/relationships/font" Target="fonts/font8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9.fntdata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0.fntdata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1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gnaro?utm_source=unsplash&amp;utm_medium=referral&amp;utm_content=creditCopyTex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ess?utm_source=unsplash&amp;utm_medium=referral&amp;utm_content=creditCopyText" TargetMode="Externa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gnaro?utm_source=unsplash&amp;utm_medium=referral&amp;utm_content=creditCopyTex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ess?utm_source=unsplash&amp;utm_medium=referral&amp;utm_content=creditCopyText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blog/most-visited-website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blog/most-visited-website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gnaro?utm_source=unsplash&amp;utm_medium=referral&amp;utm_content=creditCopyTex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ess?utm_source=unsplash&amp;utm_medium=referral&amp;utm_content=creditCopyText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3b7e52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3b7e52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3d91fc006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3d91fc006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f6f93b3d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f6f93b3d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9f6f93b3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9f6f93b3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f6f93b3d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9f6f93b3d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f6f93b3d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f6f93b3d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f6f93b3d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f6f93b3d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9f6f93b3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9f6f93b3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9f6f93b3d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9f6f93b3d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601ff3409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601ff3409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">
                <a:solidFill>
                  <a:schemeClr val="dk1"/>
                </a:solidFill>
              </a:rPr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40f2a21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40f2a21a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540f2a21a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540f2a21a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d91fc00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3d91fc00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Rick Mason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540f2a21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540f2a21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540f2a21a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540f2a21a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540f2a21a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540f2a21a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40f2a21a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40f2a21a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540f2a21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540f2a21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540f2a21a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540f2a21a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540f2a21a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540f2a21a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40f2a21a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40f2a21a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540f2a21a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540f2a21a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540f2a21a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540f2a21a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d91fc006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d91fc006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Rick Mason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3d91fc006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3d91fc006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source: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https://ahrefs.com/blog/most-visited-websites/</a:t>
            </a:r>
            <a:r>
              <a:rPr lang="en">
                <a:solidFill>
                  <a:schemeClr val="dk1"/>
                </a:solidFill>
              </a:rPr>
              <a:t>  -- I’m a little dubious of the claim that google is 26th on this list though...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3d91fc006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3d91fc006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https://ahrefs.com/blog/most-visited-websites/</a:t>
            </a:r>
            <a:r>
              <a:rPr lang="en">
                <a:solidFill>
                  <a:schemeClr val="dk1"/>
                </a:solidFill>
              </a:rPr>
              <a:t>  -- I’m a little dubious of the claim that google is 26th on this list though...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3d91fc006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3d91fc006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3d91fc006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3d91fc006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3d91fc006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3d91fc006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3d91fc006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3d91fc006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3d91fc006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3d91fc006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3b7e52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3b7e52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3d91fc006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3d91fc006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3d91fc006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3d91fc006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3d91fc006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3d91fc006_1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3d91fc006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3d91fc006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3d91fc006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3d91fc006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 https://ahrefs.com/blog/most-visited-websites/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3d91fc006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3d91fc006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Rick Mason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3d91fc006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3d91fc006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3d91fc006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3d91fc006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">
                <a:solidFill>
                  <a:schemeClr val="dk1"/>
                </a:solidFill>
              </a:rPr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0f2a21a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0f2a21a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dd893269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dd893269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93b7e5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93b7e5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">
                <a:solidFill>
                  <a:schemeClr val="dk1"/>
                </a:solidFill>
              </a:rPr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601ff34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601ff340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601ff340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601ff340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601ff340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601ff340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601ff340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601ff340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601ff340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601ff340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601ff340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601ff340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601ff340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601ff340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601ff340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601ff340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601ff340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601ff340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601ff340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601ff340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dd893269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dd893269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601ff340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601ff340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601ff340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601ff340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601ff340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601ff340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601ff340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601ff340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601ff340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601ff340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601ff340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601ff340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">
                <a:solidFill>
                  <a:schemeClr val="dk1"/>
                </a:solidFill>
              </a:rPr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601ff340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601ff340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601ff340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a601ff340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a601ff3409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a601ff340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601ff340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601ff340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3d91fc00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3d91fc00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601ff340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601ff340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601ff340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601ff340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601ff3409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601ff3409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601ff3409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601ff3409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01ff340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01ff340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601ff340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601ff3409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a601ff340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a601ff340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601ff3409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601ff3409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a601ff3409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a601ff3409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601ff340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601ff340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3d91fc00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3d91fc00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601ff3409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a601ff3409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">
                <a:solidFill>
                  <a:schemeClr val="dk1"/>
                </a:solidFill>
              </a:rPr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601ff340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601ff340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601ff3409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a601ff3409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601ff3409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601ff3409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601ff3409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601ff3409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601ff340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601ff340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601ff340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a601ff340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601ff3409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601ff3409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601ff3409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601ff3409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a601ff340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a601ff340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3d91fc006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3d91fc006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a601ff3409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a601ff3409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a601ff340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a601ff340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601ff340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601ff3409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a601ff3409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a601ff3409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a601ff3409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a601ff3409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a601ff3409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a601ff3409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">
                <a:solidFill>
                  <a:schemeClr val="dk1"/>
                </a:solidFill>
              </a:rPr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a601ff3409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a601ff3409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601ff3409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601ff3409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3eaf036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3eaf0364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3eaf0364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3eaf0364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3d91fc006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3d91fc006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9f6f93b3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9f6f93b3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3eaf0364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53eaf0364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c0fd610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c0fd610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f6f93b3d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f6f93b3d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53eaf0364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53eaf0364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3eaf0364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3eaf0364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53eaf0364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53eaf0364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3eaf0364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3eaf0364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53eaf0364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53eaf0364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3eaf0364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3eaf0364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3d91fc00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3d91fc00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3eaf0364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3eaf0364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a601ff3409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a601ff3409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">
                <a:solidFill>
                  <a:schemeClr val="dk1"/>
                </a:solidFill>
              </a:rPr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53eaf0364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53eaf0364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53eaf0364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53eaf0364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53eaf0364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53eaf0364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53eaf0364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53eaf03648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53eaf03648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53eaf03648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53eaf0364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53eaf03648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53eaf03648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53eaf03648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9f6f93b3d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9f6f93b3d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455400" y="0"/>
            <a:ext cx="8832600" cy="103134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8925" y="9633125"/>
            <a:ext cx="2068750" cy="6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5038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925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100" y="9601200"/>
            <a:ext cx="182880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0" y="9601200"/>
            <a:ext cx="18288000" cy="685800"/>
            <a:chOff x="0" y="9601200"/>
            <a:chExt cx="18288000" cy="685800"/>
          </a:xfrm>
        </p:grpSpPr>
        <p:sp>
          <p:nvSpPr>
            <p:cNvPr id="22" name="Google Shape;22;p3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 and body">
  <p:cSld name="TITLE_AND_BODY_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170079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17007900" cy="7925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00" y="9601200"/>
            <a:ext cx="182880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0" y="9601200"/>
            <a:ext cx="18288000" cy="685800"/>
            <a:chOff x="0" y="9601200"/>
            <a:chExt cx="18288000" cy="685800"/>
          </a:xfrm>
        </p:grpSpPr>
        <p:sp>
          <p:nvSpPr>
            <p:cNvPr id="30" name="Google Shape;30;p4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" name="Google Shape;3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, body, and code">
  <p:cSld name="TITLE_AND_BODY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5038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40075" y="4952000"/>
            <a:ext cx="8503800" cy="39765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  <a:defRPr sz="26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○"/>
              <a:defRPr sz="26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■"/>
              <a:defRPr sz="26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  <a:defRPr sz="26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○"/>
              <a:defRPr sz="26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■"/>
              <a:defRPr sz="26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  <a:defRPr sz="26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○"/>
              <a:defRPr sz="26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■"/>
              <a:defRPr sz="26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-100" y="9601200"/>
            <a:ext cx="182880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9601200"/>
            <a:ext cx="18288000" cy="6858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40075" y="8928500"/>
            <a:ext cx="8503800" cy="6858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●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○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■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●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○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■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●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○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■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0" y="9601200"/>
            <a:ext cx="18288000" cy="685800"/>
            <a:chOff x="0" y="9601200"/>
            <a:chExt cx="18288000" cy="685800"/>
          </a:xfrm>
        </p:grpSpPr>
        <p:sp>
          <p:nvSpPr>
            <p:cNvPr id="40" name="Google Shape;40;p5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" name="Google Shape;4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640075" y="1675400"/>
            <a:ext cx="8503800" cy="3087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, body, and code">
  <p:cSld name="TITLE_AND_BODY_1_1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40075" y="1864700"/>
            <a:ext cx="8503800" cy="50502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  <a:defRPr sz="26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○"/>
              <a:defRPr sz="26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■"/>
              <a:defRPr sz="26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  <a:defRPr sz="26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○"/>
              <a:defRPr sz="26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■"/>
              <a:defRPr sz="26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●"/>
              <a:defRPr sz="26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○"/>
              <a:defRPr sz="26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Font typeface="Roboto Mono"/>
              <a:buChar char="■"/>
              <a:defRPr sz="26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-100" y="9601200"/>
            <a:ext cx="182880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9601200"/>
            <a:ext cx="18288000" cy="6858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40075" y="6914900"/>
            <a:ext cx="8503800" cy="11454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●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○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■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●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○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■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●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○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ono"/>
              <a:buChar char="■"/>
              <a:defRPr sz="2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9601200"/>
            <a:ext cx="18288000" cy="685800"/>
            <a:chOff x="0" y="9601200"/>
            <a:chExt cx="18288000" cy="685800"/>
          </a:xfrm>
        </p:grpSpPr>
        <p:sp>
          <p:nvSpPr>
            <p:cNvPr id="50" name="Google Shape;50;p6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1" name="Google Shape;51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9144000" y="1864700"/>
            <a:ext cx="8503800" cy="3087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170079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Table and text">
  <p:cSld name="TITLE_AND_BODY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170079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-100" y="9601200"/>
            <a:ext cx="182880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9601200"/>
            <a:ext cx="18288000" cy="6858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0" y="9601200"/>
            <a:ext cx="18288000" cy="685800"/>
            <a:chOff x="0" y="9601200"/>
            <a:chExt cx="18288000" cy="685800"/>
          </a:xfrm>
        </p:grpSpPr>
        <p:sp>
          <p:nvSpPr>
            <p:cNvPr id="60" name="Google Shape;60;p7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" name="Google Shape;61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3087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Image with Caption">
  <p:cSld name="TITLE_AND_BODY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-100" y="9601200"/>
            <a:ext cx="182880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0" y="9601200"/>
            <a:ext cx="18288000" cy="6858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0" y="9601200"/>
            <a:ext cx="18288000" cy="685800"/>
            <a:chOff x="0" y="9601200"/>
            <a:chExt cx="18288000" cy="685800"/>
          </a:xfrm>
        </p:grpSpPr>
        <p:sp>
          <p:nvSpPr>
            <p:cNvPr id="68" name="Google Shape;68;p8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9" name="Google Shape;6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3087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640075" y="7338425"/>
            <a:ext cx="8503800" cy="226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170079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buNone/>
              <a:defRPr sz="2800"/>
            </a:lvl1pPr>
            <a:lvl2pPr lvl="1">
              <a:buNone/>
              <a:defRPr sz="2800"/>
            </a:lvl2pPr>
            <a:lvl3pPr lvl="2">
              <a:buNone/>
              <a:defRPr sz="2800"/>
            </a:lvl3pPr>
            <a:lvl4pPr lvl="3">
              <a:buNone/>
              <a:defRPr sz="2800"/>
            </a:lvl4pPr>
            <a:lvl5pPr lvl="4">
              <a:buNone/>
              <a:defRPr sz="2800"/>
            </a:lvl5pPr>
            <a:lvl6pPr lvl="5">
              <a:buNone/>
              <a:defRPr sz="2800"/>
            </a:lvl6pPr>
            <a:lvl7pPr lvl="6">
              <a:buNone/>
              <a:defRPr sz="2800"/>
            </a:lvl7pPr>
            <a:lvl8pPr lvl="7">
              <a:buNone/>
              <a:defRPr sz="2800"/>
            </a:lvl8pPr>
            <a:lvl9pPr lvl="8">
              <a:buNone/>
              <a:defRPr sz="2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5038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Raleway"/>
              <a:buNone/>
              <a:defRPr sz="4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40075" y="1641950"/>
            <a:ext cx="8503800" cy="8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Char char="●"/>
              <a:defRPr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44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Montserrat"/>
              <a:buChar char="○"/>
              <a:defRPr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Char char="■"/>
              <a:defRPr sz="3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  <a:defRPr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○"/>
              <a:defRPr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■"/>
              <a:defRPr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●"/>
              <a:defRPr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○"/>
              <a:defRPr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■"/>
              <a:defRPr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03">
          <p15:clr>
            <a:srgbClr val="FF0000"/>
          </p15:clr>
        </p15:guide>
        <p15:guide id="2" pos="5760">
          <p15:clr>
            <a:srgbClr val="FF0000"/>
          </p15:clr>
        </p15:guide>
        <p15:guide id="3" pos="11117">
          <p15:clr>
            <a:srgbClr val="FF0000"/>
          </p15:clr>
        </p15:guide>
        <p15:guide id="4" orient="horz" pos="227">
          <p15:clr>
            <a:srgbClr val="FF0000"/>
          </p15:clr>
        </p15:guide>
        <p15:guide id="5" orient="horz" pos="6048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mailto:jamie50@liontamer.org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0"/>
            <a:ext cx="9143873" cy="1028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0"/>
          <p:cNvCxnSpPr/>
          <p:nvPr/>
        </p:nvCxnSpPr>
        <p:spPr>
          <a:xfrm>
            <a:off x="11232150" y="5956100"/>
            <a:ext cx="2000400" cy="1570800"/>
          </a:xfrm>
          <a:prstGeom prst="straightConnector1">
            <a:avLst/>
          </a:prstGeom>
          <a:noFill/>
          <a:ln w="76200" cap="flat" cmpd="sng">
            <a:solidFill>
              <a:srgbClr val="9DCBE5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does the data analysis workflow look like?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Workflow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879225" y="36708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START WITH A QUESTION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79225" y="6812600"/>
            <a:ext cx="4176300" cy="1428600"/>
          </a:xfrm>
          <a:prstGeom prst="rect">
            <a:avLst/>
          </a:prstGeom>
          <a:solidFill>
            <a:srgbClr val="399FD9">
              <a:alpha val="8268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COLLECT &amp; 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CLEAN DATA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0"/>
          <p:cNvCxnSpPr>
            <a:stCxn id="176" idx="2"/>
            <a:endCxn id="177" idx="0"/>
          </p:cNvCxnSpPr>
          <p:nvPr/>
        </p:nvCxnSpPr>
        <p:spPr>
          <a:xfrm>
            <a:off x="2967375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0"/>
          <p:cNvSpPr txBox="1"/>
          <p:nvPr/>
        </p:nvSpPr>
        <p:spPr>
          <a:xfrm>
            <a:off x="13232475" y="3670800"/>
            <a:ext cx="4176300" cy="1428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MODELS &amp; ALGORITHMS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3232475" y="68126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COMMUNICATE RESULTS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20"/>
          <p:cNvCxnSpPr/>
          <p:nvPr/>
        </p:nvCxnSpPr>
        <p:spPr>
          <a:xfrm>
            <a:off x="15429000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0"/>
          <p:cNvCxnSpPr>
            <a:endCxn id="183" idx="1"/>
          </p:cNvCxnSpPr>
          <p:nvPr/>
        </p:nvCxnSpPr>
        <p:spPr>
          <a:xfrm rot="10800000" flipH="1">
            <a:off x="5055450" y="5956050"/>
            <a:ext cx="2000400" cy="10779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0"/>
          <p:cNvCxnSpPr/>
          <p:nvPr/>
        </p:nvCxnSpPr>
        <p:spPr>
          <a:xfrm rot="10800000" flipH="1">
            <a:off x="11232150" y="4358100"/>
            <a:ext cx="2000400" cy="15708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85" name="Google Shape;185;p20"/>
          <p:cNvSpPr/>
          <p:nvPr/>
        </p:nvSpPr>
        <p:spPr>
          <a:xfrm>
            <a:off x="5055525" y="6852150"/>
            <a:ext cx="4088204" cy="687257"/>
          </a:xfrm>
          <a:custGeom>
            <a:avLst/>
            <a:gdLst/>
            <a:ahLst/>
            <a:cxnLst/>
            <a:rect l="l" t="t" r="r" b="b"/>
            <a:pathLst>
              <a:path w="164416" h="34290" extrusionOk="0">
                <a:moveTo>
                  <a:pt x="164416" y="0"/>
                </a:moveTo>
                <a:cubicBezTo>
                  <a:pt x="157382" y="3077"/>
                  <a:pt x="149616" y="12749"/>
                  <a:pt x="122213" y="18464"/>
                </a:cubicBezTo>
                <a:cubicBezTo>
                  <a:pt x="94810" y="24179"/>
                  <a:pt x="20369" y="31652"/>
                  <a:pt x="0" y="34290"/>
                </a:cubicBezTo>
              </a:path>
            </a:pathLst>
          </a:cu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6" name="Google Shape;186;p20"/>
          <p:cNvSpPr/>
          <p:nvPr/>
        </p:nvSpPr>
        <p:spPr>
          <a:xfrm>
            <a:off x="5055575" y="5121525"/>
            <a:ext cx="10374925" cy="2968325"/>
          </a:xfrm>
          <a:custGeom>
            <a:avLst/>
            <a:gdLst/>
            <a:ahLst/>
            <a:cxnLst/>
            <a:rect l="l" t="t" r="r" b="b"/>
            <a:pathLst>
              <a:path w="414997" h="118733" extrusionOk="0">
                <a:moveTo>
                  <a:pt x="414997" y="0"/>
                </a:moveTo>
                <a:cubicBezTo>
                  <a:pt x="393309" y="13775"/>
                  <a:pt x="334841" y="63597"/>
                  <a:pt x="284871" y="82647"/>
                </a:cubicBezTo>
                <a:cubicBezTo>
                  <a:pt x="234901" y="101697"/>
                  <a:pt x="162658" y="108292"/>
                  <a:pt x="115179" y="114300"/>
                </a:cubicBezTo>
                <a:cubicBezTo>
                  <a:pt x="67701" y="120308"/>
                  <a:pt x="19197" y="117963"/>
                  <a:pt x="0" y="118696"/>
                </a:cubicBezTo>
              </a:path>
            </a:pathLst>
          </a:cu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7" name="Google Shape;187;p20"/>
          <p:cNvSpPr txBox="1"/>
          <p:nvPr/>
        </p:nvSpPr>
        <p:spPr>
          <a:xfrm>
            <a:off x="7055850" y="5059950"/>
            <a:ext cx="4176300" cy="17922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EXPLORATORY DATA ANALYSIS (EDA)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Custom Function</a:t>
            </a:r>
            <a:endParaRPr/>
          </a:p>
        </p:txBody>
      </p:sp>
      <p:sp>
        <p:nvSpPr>
          <p:cNvPr id="1001" name="Google Shape;1001;p110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custom Python function to create domain column</a:t>
            </a:r>
            <a:endParaRPr/>
          </a:p>
        </p:txBody>
      </p:sp>
      <p:sp>
        <p:nvSpPr>
          <p:cNvPr id="1002" name="Google Shape;1002;p110"/>
          <p:cNvSpPr txBox="1">
            <a:spLocks noGrp="1"/>
          </p:cNvSpPr>
          <p:nvPr>
            <p:ph type="body" idx="1"/>
          </p:nvPr>
        </p:nvSpPr>
        <p:spPr>
          <a:xfrm>
            <a:off x="640075" y="3072300"/>
            <a:ext cx="8503800" cy="3354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</a:rPr>
              <a:t>def </a:t>
            </a:r>
            <a:r>
              <a:rPr lang="en" sz="2100">
                <a:solidFill>
                  <a:srgbClr val="8C6B5A"/>
                </a:solidFill>
              </a:rPr>
              <a:t>get_domain</a:t>
            </a:r>
            <a:r>
              <a:rPr lang="en" sz="2100">
                <a:solidFill>
                  <a:schemeClr val="dk1"/>
                </a:solidFill>
              </a:rPr>
              <a:t>(email):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</a:t>
            </a:r>
            <a:r>
              <a:rPr lang="en" sz="2100">
                <a:solidFill>
                  <a:srgbClr val="9900FF"/>
                </a:solidFill>
              </a:rPr>
              <a:t>if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 sz="2100">
                <a:solidFill>
                  <a:srgbClr val="A31515"/>
                </a:solidFill>
              </a:rPr>
              <a:t>'@' </a:t>
            </a:r>
            <a:r>
              <a:rPr lang="en" sz="2100">
                <a:solidFill>
                  <a:srgbClr val="0000FF"/>
                </a:solidFill>
              </a:rPr>
              <a:t>not in </a:t>
            </a:r>
            <a:r>
              <a:rPr lang="en" sz="2100">
                <a:solidFill>
                  <a:schemeClr val="dk1"/>
                </a:solidFill>
              </a:rPr>
              <a:t>email: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		</a:t>
            </a:r>
            <a:r>
              <a:rPr lang="en" sz="2100">
                <a:solidFill>
                  <a:srgbClr val="9900FF"/>
                </a:solidFill>
              </a:rPr>
              <a:t>return</a:t>
            </a:r>
            <a:r>
              <a:rPr lang="en" sz="2100">
                <a:solidFill>
                  <a:srgbClr val="8C6B5A"/>
                </a:solidFill>
              </a:rPr>
              <a:t> </a:t>
            </a:r>
            <a:r>
              <a:rPr lang="en" sz="2100">
                <a:solidFill>
                  <a:srgbClr val="0000FF"/>
                </a:solidFill>
              </a:rPr>
              <a:t>None</a:t>
            </a:r>
            <a:endParaRPr sz="21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	</a:t>
            </a:r>
            <a:r>
              <a:rPr lang="en" sz="2100">
                <a:solidFill>
                  <a:srgbClr val="9900FF"/>
                </a:solidFill>
              </a:rPr>
              <a:t>return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 sz="2100">
                <a:solidFill>
                  <a:srgbClr val="0097A7"/>
                </a:solidFill>
              </a:rPr>
              <a:t>str</a:t>
            </a:r>
            <a:r>
              <a:rPr lang="en" sz="2100">
                <a:solidFill>
                  <a:schemeClr val="dk1"/>
                </a:solidFill>
              </a:rPr>
              <a:t>.split(email, </a:t>
            </a:r>
            <a:r>
              <a:rPr lang="en" sz="2100">
                <a:solidFill>
                  <a:srgbClr val="A31515"/>
                </a:solidFill>
              </a:rPr>
              <a:t>'@'</a:t>
            </a:r>
            <a:r>
              <a:rPr lang="en" sz="2100">
                <a:solidFill>
                  <a:schemeClr val="dk1"/>
                </a:solidFill>
              </a:rPr>
              <a:t>)[</a:t>
            </a:r>
            <a:r>
              <a:rPr lang="en" sz="2100">
                <a:solidFill>
                  <a:srgbClr val="0097A7"/>
                </a:solidFill>
              </a:rPr>
              <a:t>1</a:t>
            </a:r>
            <a:r>
              <a:rPr lang="en" sz="2100">
                <a:solidFill>
                  <a:schemeClr val="dk1"/>
                </a:solidFill>
              </a:rPr>
              <a:t>]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df[</a:t>
            </a:r>
            <a:r>
              <a:rPr lang="en" sz="2100">
                <a:solidFill>
                  <a:srgbClr val="A31515"/>
                </a:solidFill>
              </a:rPr>
              <a:t>'domain'</a:t>
            </a:r>
            <a:r>
              <a:rPr lang="en" sz="2100">
                <a:solidFill>
                  <a:schemeClr val="dk1"/>
                </a:solidFill>
              </a:rPr>
              <a:t>] = df.email.</a:t>
            </a:r>
            <a:r>
              <a:rPr lang="en" sz="2100">
                <a:solidFill>
                  <a:srgbClr val="8C6B5A"/>
                </a:solidFill>
              </a:rPr>
              <a:t>map</a:t>
            </a:r>
            <a:r>
              <a:rPr lang="en" sz="2100">
                <a:solidFill>
                  <a:schemeClr val="dk1"/>
                </a:solidFill>
              </a:rPr>
              <a:t>(get_domain)</a:t>
            </a:r>
            <a:endParaRPr sz="21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df.loc[</a:t>
            </a:r>
            <a:r>
              <a:rPr lang="en" sz="2100">
                <a:solidFill>
                  <a:srgbClr val="0097A7"/>
                </a:solidFill>
              </a:rPr>
              <a:t>13</a:t>
            </a:r>
            <a:r>
              <a:rPr lang="en" sz="2100">
                <a:solidFill>
                  <a:srgbClr val="000000"/>
                </a:solidFill>
              </a:rPr>
              <a:t>:</a:t>
            </a:r>
            <a:r>
              <a:rPr lang="en" sz="2100">
                <a:solidFill>
                  <a:srgbClr val="0097A7"/>
                </a:solidFill>
              </a:rPr>
              <a:t>16</a:t>
            </a:r>
            <a:r>
              <a:rPr lang="en" sz="2100">
                <a:solidFill>
                  <a:srgbClr val="000000"/>
                </a:solidFill>
              </a:rPr>
              <a:t>]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sp>
        <p:nvSpPr>
          <p:cNvPr id="1003" name="Google Shape;1003;p110"/>
          <p:cNvSpPr txBox="1">
            <a:spLocks noGrp="1"/>
          </p:cNvSpPr>
          <p:nvPr>
            <p:ph type="body" idx="2"/>
          </p:nvPr>
        </p:nvSpPr>
        <p:spPr>
          <a:xfrm>
            <a:off x="640075" y="6426600"/>
            <a:ext cx="8503800" cy="292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004" name="Google Shape;100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75" y="6599150"/>
            <a:ext cx="7333025" cy="25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110"/>
          <p:cNvSpPr/>
          <p:nvPr/>
        </p:nvSpPr>
        <p:spPr>
          <a:xfrm>
            <a:off x="847575" y="8099575"/>
            <a:ext cx="7332900" cy="508500"/>
          </a:xfrm>
          <a:prstGeom prst="rect">
            <a:avLst/>
          </a:prstGeom>
          <a:solidFill>
            <a:srgbClr val="399FD9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Exceptions</a:t>
            </a:r>
            <a:endParaRPr/>
          </a:p>
        </p:txBody>
      </p:sp>
      <p:sp>
        <p:nvSpPr>
          <p:cNvPr id="1011" name="Google Shape;1011;p111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domain column by catching errors with exception</a:t>
            </a:r>
            <a:endParaRPr/>
          </a:p>
        </p:txBody>
      </p:sp>
      <p:sp>
        <p:nvSpPr>
          <p:cNvPr id="1012" name="Google Shape;1012;p111"/>
          <p:cNvSpPr txBox="1">
            <a:spLocks noGrp="1"/>
          </p:cNvSpPr>
          <p:nvPr>
            <p:ph type="body" idx="1"/>
          </p:nvPr>
        </p:nvSpPr>
        <p:spPr>
          <a:xfrm>
            <a:off x="640075" y="3072300"/>
            <a:ext cx="8503800" cy="3861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def </a:t>
            </a:r>
            <a:r>
              <a:rPr lang="en" sz="2100">
                <a:solidFill>
                  <a:srgbClr val="8C6B5A"/>
                </a:solidFill>
              </a:rPr>
              <a:t>get_domain_exception</a:t>
            </a:r>
            <a:r>
              <a:rPr lang="en" sz="2100">
                <a:solidFill>
                  <a:schemeClr val="dk1"/>
                </a:solidFill>
              </a:rPr>
              <a:t>(email):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</a:t>
            </a:r>
            <a:r>
              <a:rPr lang="en" sz="2100">
                <a:solidFill>
                  <a:srgbClr val="9900FF"/>
                </a:solidFill>
              </a:rPr>
              <a:t>try:</a:t>
            </a:r>
            <a:endParaRPr sz="21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FF"/>
                </a:solidFill>
              </a:rPr>
              <a:t>return</a:t>
            </a:r>
            <a:r>
              <a:rPr lang="en" sz="2100">
                <a:solidFill>
                  <a:srgbClr val="0097A7"/>
                </a:solidFill>
              </a:rPr>
              <a:t> str</a:t>
            </a:r>
            <a:r>
              <a:rPr lang="en" sz="2100">
                <a:solidFill>
                  <a:schemeClr val="dk1"/>
                </a:solidFill>
              </a:rPr>
              <a:t>.split(email, </a:t>
            </a:r>
            <a:r>
              <a:rPr lang="en" sz="2100">
                <a:solidFill>
                  <a:srgbClr val="A31515"/>
                </a:solidFill>
              </a:rPr>
              <a:t>'@'</a:t>
            </a:r>
            <a:r>
              <a:rPr lang="en" sz="2100">
                <a:solidFill>
                  <a:schemeClr val="dk1"/>
                </a:solidFill>
              </a:rPr>
              <a:t>)[</a:t>
            </a:r>
            <a:r>
              <a:rPr lang="en" sz="2100">
                <a:solidFill>
                  <a:srgbClr val="0097A7"/>
                </a:solidFill>
              </a:rPr>
              <a:t>1</a:t>
            </a:r>
            <a:r>
              <a:rPr lang="en" sz="2100">
                <a:solidFill>
                  <a:schemeClr val="dk1"/>
                </a:solidFill>
              </a:rPr>
              <a:t>]</a:t>
            </a:r>
            <a:endParaRPr sz="2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FF"/>
                </a:solidFill>
              </a:rPr>
              <a:t>except</a:t>
            </a:r>
            <a:r>
              <a:rPr lang="en" sz="2100">
                <a:solidFill>
                  <a:schemeClr val="dk1"/>
                </a:solidFill>
              </a:rPr>
              <a:t> IndexError:</a:t>
            </a:r>
            <a:endParaRPr sz="2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	</a:t>
            </a:r>
            <a:r>
              <a:rPr lang="en" sz="2100">
                <a:solidFill>
                  <a:srgbClr val="8C6B5A"/>
                </a:solidFill>
              </a:rPr>
              <a:t>print</a:t>
            </a:r>
            <a:r>
              <a:rPr lang="en" sz="2100">
                <a:solidFill>
                  <a:schemeClr val="dk1"/>
                </a:solidFill>
              </a:rPr>
              <a:t>(email)</a:t>
            </a:r>
            <a:endParaRPr sz="2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	</a:t>
            </a:r>
            <a:r>
              <a:rPr lang="en" sz="2100">
                <a:solidFill>
                  <a:srgbClr val="9900FF"/>
                </a:solidFill>
              </a:rPr>
              <a:t>return</a:t>
            </a:r>
            <a:r>
              <a:rPr lang="en" sz="2100">
                <a:solidFill>
                  <a:schemeClr val="dk1"/>
                </a:solidFill>
              </a:rPr>
              <a:t> None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df[</a:t>
            </a:r>
            <a:r>
              <a:rPr lang="en" sz="2100">
                <a:solidFill>
                  <a:srgbClr val="A31515"/>
                </a:solidFill>
              </a:rPr>
              <a:t>'domain'</a:t>
            </a:r>
            <a:r>
              <a:rPr lang="en" sz="2100">
                <a:solidFill>
                  <a:schemeClr val="dk1"/>
                </a:solidFill>
              </a:rPr>
              <a:t>] = df.email.</a:t>
            </a:r>
            <a:r>
              <a:rPr lang="en" sz="2100">
                <a:solidFill>
                  <a:srgbClr val="8C6B5A"/>
                </a:solidFill>
              </a:rPr>
              <a:t>map</a:t>
            </a:r>
            <a:r>
              <a:rPr lang="en" sz="2100">
                <a:solidFill>
                  <a:schemeClr val="dk1"/>
                </a:solidFill>
              </a:rPr>
              <a:t>(get_domain_exception)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sp>
        <p:nvSpPr>
          <p:cNvPr id="1013" name="Google Shape;1013;p111"/>
          <p:cNvSpPr txBox="1">
            <a:spLocks noGrp="1"/>
          </p:cNvSpPr>
          <p:nvPr>
            <p:ph type="body" idx="2"/>
          </p:nvPr>
        </p:nvSpPr>
        <p:spPr>
          <a:xfrm>
            <a:off x="640075" y="6933300"/>
            <a:ext cx="8503800" cy="82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jonathan104ringmaster.net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1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Circus Performers Case Study</a:t>
            </a:r>
            <a:endParaRPr/>
          </a:p>
        </p:txBody>
      </p:sp>
      <p:sp>
        <p:nvSpPr>
          <p:cNvPr id="1019" name="Google Shape;1019;p112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performer is the most experienced on average?</a:t>
            </a:r>
            <a:endParaRPr/>
          </a:p>
        </p:txBody>
      </p:sp>
      <p:sp>
        <p:nvSpPr>
          <p:cNvPr id="1020" name="Google Shape;1020;p112"/>
          <p:cNvSpPr txBox="1">
            <a:spLocks noGrp="1"/>
          </p:cNvSpPr>
          <p:nvPr>
            <p:ph type="body" idx="1"/>
          </p:nvPr>
        </p:nvSpPr>
        <p:spPr>
          <a:xfrm>
            <a:off x="640075" y="6329725"/>
            <a:ext cx="8503800" cy="677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df.shape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21" name="Google Shape;1021;p112"/>
          <p:cNvSpPr txBox="1">
            <a:spLocks noGrp="1"/>
          </p:cNvSpPr>
          <p:nvPr>
            <p:ph type="body" idx="2"/>
          </p:nvPr>
        </p:nvSpPr>
        <p:spPr>
          <a:xfrm>
            <a:off x="640075" y="7031175"/>
            <a:ext cx="8503800" cy="701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(50, 2) </a:t>
            </a:r>
            <a:endParaRPr sz="2400"/>
          </a:p>
        </p:txBody>
      </p:sp>
      <p:sp>
        <p:nvSpPr>
          <p:cNvPr id="1022" name="Google Shape;1022;p112"/>
          <p:cNvSpPr txBox="1">
            <a:spLocks noGrp="1"/>
          </p:cNvSpPr>
          <p:nvPr>
            <p:ph type="body" idx="1"/>
          </p:nvPr>
        </p:nvSpPr>
        <p:spPr>
          <a:xfrm>
            <a:off x="640075" y="7924375"/>
            <a:ext cx="8503800" cy="677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df.email.nunique()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23" name="Google Shape;1023;p112"/>
          <p:cNvSpPr txBox="1">
            <a:spLocks noGrp="1"/>
          </p:cNvSpPr>
          <p:nvPr>
            <p:ph type="body" idx="2"/>
          </p:nvPr>
        </p:nvSpPr>
        <p:spPr>
          <a:xfrm>
            <a:off x="640075" y="8601763"/>
            <a:ext cx="8503800" cy="677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40</a:t>
            </a:r>
            <a:endParaRPr sz="2400"/>
          </a:p>
        </p:txBody>
      </p:sp>
      <p:sp>
        <p:nvSpPr>
          <p:cNvPr id="1024" name="Google Shape;1024;p112"/>
          <p:cNvSpPr txBox="1">
            <a:spLocks noGrp="1"/>
          </p:cNvSpPr>
          <p:nvPr>
            <p:ph type="body" idx="1"/>
          </p:nvPr>
        </p:nvSpPr>
        <p:spPr>
          <a:xfrm>
            <a:off x="640075" y="3068298"/>
            <a:ext cx="8503800" cy="677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df.head(</a:t>
            </a:r>
            <a:r>
              <a:rPr lang="en" sz="2400">
                <a:solidFill>
                  <a:srgbClr val="0097A7"/>
                </a:solidFill>
              </a:rPr>
              <a:t>3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25" name="Google Shape;1025;p112"/>
          <p:cNvSpPr txBox="1">
            <a:spLocks noGrp="1"/>
          </p:cNvSpPr>
          <p:nvPr>
            <p:ph type="body" idx="2"/>
          </p:nvPr>
        </p:nvSpPr>
        <p:spPr>
          <a:xfrm>
            <a:off x="640075" y="3745700"/>
            <a:ext cx="8503800" cy="2416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26" name="Google Shape;102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75" y="3879600"/>
            <a:ext cx="6863100" cy="21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Duplicate Rows</a:t>
            </a:r>
            <a:endParaRPr/>
          </a:p>
        </p:txBody>
      </p:sp>
      <p:sp>
        <p:nvSpPr>
          <p:cNvPr id="1032" name="Google Shape;1032;p113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3273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pandas to remove duplicate rows with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.drop_duplicates()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Entire row must be exact match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033" name="Google Shape;1033;p113"/>
          <p:cNvSpPr txBox="1">
            <a:spLocks noGrp="1"/>
          </p:cNvSpPr>
          <p:nvPr>
            <p:ph type="body" idx="1"/>
          </p:nvPr>
        </p:nvSpPr>
        <p:spPr>
          <a:xfrm>
            <a:off x="640075" y="4927600"/>
            <a:ext cx="8503800" cy="77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df.drop_duplicates().shape()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34" name="Google Shape;1034;p113"/>
          <p:cNvSpPr txBox="1">
            <a:spLocks noGrp="1"/>
          </p:cNvSpPr>
          <p:nvPr>
            <p:ph type="body" idx="2"/>
          </p:nvPr>
        </p:nvSpPr>
        <p:spPr>
          <a:xfrm>
            <a:off x="640075" y="5699800"/>
            <a:ext cx="8503800" cy="77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(40, 3)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1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Duplicate Rows</a:t>
            </a:r>
            <a:endParaRPr/>
          </a:p>
        </p:txBody>
      </p:sp>
      <p:sp>
        <p:nvSpPr>
          <p:cNvPr id="1040" name="Google Shape;1040;p114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3273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pandas to remove duplicate rows with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.drop_duplicates()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Entire row must be exact match</a:t>
            </a:r>
            <a:endParaRPr sz="30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000"/>
              <a:t>Use </a:t>
            </a:r>
            <a:r>
              <a:rPr lang="en" sz="2800">
                <a:latin typeface="Roboto Mono"/>
                <a:ea typeface="Roboto Mono"/>
                <a:cs typeface="Roboto Mono"/>
                <a:sym typeface="Roboto Mono"/>
              </a:rPr>
              <a:t>subset</a:t>
            </a:r>
            <a:r>
              <a:rPr lang="en" sz="3000"/>
              <a:t> argument with column name or list to match specific columns </a:t>
            </a:r>
            <a:endParaRPr sz="3000"/>
          </a:p>
        </p:txBody>
      </p:sp>
      <p:sp>
        <p:nvSpPr>
          <p:cNvPr id="1041" name="Google Shape;1041;p114"/>
          <p:cNvSpPr txBox="1">
            <a:spLocks noGrp="1"/>
          </p:cNvSpPr>
          <p:nvPr>
            <p:ph type="body" idx="1"/>
          </p:nvPr>
        </p:nvSpPr>
        <p:spPr>
          <a:xfrm>
            <a:off x="640075" y="4927600"/>
            <a:ext cx="8503800" cy="77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df.drop_duplicates().shape()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42" name="Google Shape;1042;p114"/>
          <p:cNvSpPr txBox="1">
            <a:spLocks noGrp="1"/>
          </p:cNvSpPr>
          <p:nvPr>
            <p:ph type="body" idx="2"/>
          </p:nvPr>
        </p:nvSpPr>
        <p:spPr>
          <a:xfrm>
            <a:off x="640075" y="5699800"/>
            <a:ext cx="8503800" cy="77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(40, 3) </a:t>
            </a:r>
            <a:endParaRPr/>
          </a:p>
        </p:txBody>
      </p:sp>
      <p:sp>
        <p:nvSpPr>
          <p:cNvPr id="1043" name="Google Shape;1043;p114"/>
          <p:cNvSpPr txBox="1">
            <a:spLocks noGrp="1"/>
          </p:cNvSpPr>
          <p:nvPr>
            <p:ph type="body" idx="1"/>
          </p:nvPr>
        </p:nvSpPr>
        <p:spPr>
          <a:xfrm>
            <a:off x="640075" y="7008800"/>
            <a:ext cx="8503800" cy="77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df.drop_duplicates(subset=</a:t>
            </a:r>
            <a:r>
              <a:rPr lang="en" sz="2400">
                <a:solidFill>
                  <a:srgbClr val="A31515"/>
                </a:solidFill>
              </a:rPr>
              <a:t>'email'</a:t>
            </a:r>
            <a:r>
              <a:rPr lang="en" sz="2400">
                <a:solidFill>
                  <a:srgbClr val="000000"/>
                </a:solidFill>
              </a:rPr>
              <a:t>).shape()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44" name="Google Shape;1044;p114"/>
          <p:cNvSpPr txBox="1">
            <a:spLocks noGrp="1"/>
          </p:cNvSpPr>
          <p:nvPr>
            <p:ph type="body" idx="2"/>
          </p:nvPr>
        </p:nvSpPr>
        <p:spPr>
          <a:xfrm>
            <a:off x="640075" y="7781000"/>
            <a:ext cx="8503800" cy="77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(40, 3) 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1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Circus Performers Case Study</a:t>
            </a:r>
            <a:endParaRPr/>
          </a:p>
        </p:txBody>
      </p:sp>
      <p:sp>
        <p:nvSpPr>
          <p:cNvPr id="1050" name="Google Shape;1050;p115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performer is the most experienced on average?</a:t>
            </a:r>
            <a:endParaRPr/>
          </a:p>
        </p:txBody>
      </p:sp>
      <p:sp>
        <p:nvSpPr>
          <p:cNvPr id="1051" name="Google Shape;1051;p115"/>
          <p:cNvSpPr txBox="1">
            <a:spLocks noGrp="1"/>
          </p:cNvSpPr>
          <p:nvPr>
            <p:ph type="body" idx="1"/>
          </p:nvPr>
        </p:nvSpPr>
        <p:spPr>
          <a:xfrm>
            <a:off x="640075" y="3068300"/>
            <a:ext cx="8503800" cy="275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df.drop_duplicates(inplace=</a:t>
            </a:r>
            <a:r>
              <a:rPr lang="en" sz="2400">
                <a:solidFill>
                  <a:srgbClr val="0000FF"/>
                </a:solidFill>
              </a:rPr>
              <a:t>True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(df.groupby(</a:t>
            </a:r>
            <a:r>
              <a:rPr lang="en" sz="2400">
                <a:solidFill>
                  <a:srgbClr val="A31515"/>
                </a:solidFill>
              </a:rPr>
              <a:t>'domain'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.performances</a:t>
            </a:r>
            <a:endParaRPr sz="2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.mean()</a:t>
            </a:r>
            <a:endParaRPr sz="2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.sort_values(ascending=</a:t>
            </a:r>
            <a:r>
              <a:rPr lang="en" sz="2400">
                <a:solidFill>
                  <a:srgbClr val="0000FF"/>
                </a:solidFill>
              </a:rPr>
              <a:t>False</a:t>
            </a:r>
            <a:r>
              <a:rPr lang="en" sz="2400">
                <a:solidFill>
                  <a:srgbClr val="000000"/>
                </a:solidFill>
              </a:rPr>
              <a:t>))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1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Circus Performers Case Study</a:t>
            </a:r>
            <a:endParaRPr/>
          </a:p>
        </p:txBody>
      </p:sp>
      <p:sp>
        <p:nvSpPr>
          <p:cNvPr id="1057" name="Google Shape;1057;p116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performer is the most experienced on average?</a:t>
            </a:r>
            <a:endParaRPr/>
          </a:p>
        </p:txBody>
      </p:sp>
      <p:sp>
        <p:nvSpPr>
          <p:cNvPr id="1058" name="Google Shape;1058;p116"/>
          <p:cNvSpPr txBox="1">
            <a:spLocks noGrp="1"/>
          </p:cNvSpPr>
          <p:nvPr>
            <p:ph type="body" idx="1"/>
          </p:nvPr>
        </p:nvSpPr>
        <p:spPr>
          <a:xfrm>
            <a:off x="640075" y="3068300"/>
            <a:ext cx="8503800" cy="275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df.drop_duplicates(inplace=</a:t>
            </a:r>
            <a:r>
              <a:rPr lang="en" sz="2400">
                <a:solidFill>
                  <a:srgbClr val="0000FF"/>
                </a:solidFill>
              </a:rPr>
              <a:t>True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(df.groupby(</a:t>
            </a:r>
            <a:r>
              <a:rPr lang="en" sz="2400">
                <a:solidFill>
                  <a:srgbClr val="A31515"/>
                </a:solidFill>
              </a:rPr>
              <a:t>'domain'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.performances</a:t>
            </a:r>
            <a:endParaRPr sz="2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.mean()</a:t>
            </a:r>
            <a:endParaRPr sz="2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.sort_values(ascending=</a:t>
            </a:r>
            <a:r>
              <a:rPr lang="en" sz="2400">
                <a:solidFill>
                  <a:srgbClr val="0000FF"/>
                </a:solidFill>
              </a:rPr>
              <a:t>False</a:t>
            </a:r>
            <a:r>
              <a:rPr lang="en" sz="2400">
                <a:solidFill>
                  <a:srgbClr val="000000"/>
                </a:solidFill>
              </a:rPr>
              <a:t>))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59" name="Google Shape;1059;p116"/>
          <p:cNvSpPr txBox="1">
            <a:spLocks noGrp="1"/>
          </p:cNvSpPr>
          <p:nvPr>
            <p:ph type="body" idx="2"/>
          </p:nvPr>
        </p:nvSpPr>
        <p:spPr>
          <a:xfrm>
            <a:off x="640075" y="5821100"/>
            <a:ext cx="8503800" cy="3405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60" name="Google Shape;1060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00" y="6077850"/>
            <a:ext cx="588130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116"/>
          <p:cNvSpPr/>
          <p:nvPr/>
        </p:nvSpPr>
        <p:spPr>
          <a:xfrm>
            <a:off x="1014650" y="6407425"/>
            <a:ext cx="3930900" cy="508500"/>
          </a:xfrm>
          <a:prstGeom prst="rect">
            <a:avLst/>
          </a:prstGeom>
          <a:solidFill>
            <a:srgbClr val="399FD9">
              <a:alpha val="25700"/>
            </a:srgbClr>
          </a:solidFill>
          <a:ln w="381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7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#3: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lt1"/>
                </a:solidFill>
              </a:rPr>
              <a:t>Comparing Against Group Statistics</a:t>
            </a:r>
            <a:endParaRPr/>
          </a:p>
        </p:txBody>
      </p:sp>
      <p:sp>
        <p:nvSpPr>
          <p:cNvPr id="1067" name="Google Shape;1067;p117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17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9" name="Google Shape;1069;p117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0"/>
            <a:ext cx="9143873" cy="1028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1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Penguins Case Study</a:t>
            </a:r>
            <a:endParaRPr/>
          </a:p>
        </p:txBody>
      </p:sp>
      <p:sp>
        <p:nvSpPr>
          <p:cNvPr id="1075" name="Google Shape;1075;p118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1522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the penguin masses by species and sort by standard mass ascending.</a:t>
            </a:r>
            <a:endParaRPr/>
          </a:p>
        </p:txBody>
      </p:sp>
      <p:sp>
        <p:nvSpPr>
          <p:cNvPr id="1076" name="Google Shape;1076;p118"/>
          <p:cNvSpPr txBox="1">
            <a:spLocks noGrp="1"/>
          </p:cNvSpPr>
          <p:nvPr>
            <p:ph type="body" idx="1"/>
          </p:nvPr>
        </p:nvSpPr>
        <p:spPr>
          <a:xfrm>
            <a:off x="640075" y="3846075"/>
            <a:ext cx="12987900" cy="1785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import</a:t>
            </a:r>
            <a:r>
              <a:rPr lang="en">
                <a:solidFill>
                  <a:srgbClr val="000000"/>
                </a:solidFill>
              </a:rPr>
              <a:t> seaborn </a:t>
            </a:r>
            <a:r>
              <a:rPr lang="en">
                <a:solidFill>
                  <a:srgbClr val="9900FF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sns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 = sns.load_dataset(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A31515"/>
                </a:solidFill>
              </a:rPr>
              <a:t>penguins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df.head()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7" name="Google Shape;1077;p118"/>
          <p:cNvSpPr txBox="1">
            <a:spLocks noGrp="1"/>
          </p:cNvSpPr>
          <p:nvPr>
            <p:ph type="body" idx="2"/>
          </p:nvPr>
        </p:nvSpPr>
        <p:spPr>
          <a:xfrm>
            <a:off x="640075" y="5631675"/>
            <a:ext cx="12987900" cy="373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78" name="Google Shape;1078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50" y="5827025"/>
            <a:ext cx="12359950" cy="31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Penguins Case Study</a:t>
            </a:r>
            <a:endParaRPr/>
          </a:p>
        </p:txBody>
      </p:sp>
      <p:sp>
        <p:nvSpPr>
          <p:cNvPr id="1084" name="Google Shape;1084;p119"/>
          <p:cNvSpPr txBox="1">
            <a:spLocks noGrp="1"/>
          </p:cNvSpPr>
          <p:nvPr>
            <p:ph type="body" idx="1"/>
          </p:nvPr>
        </p:nvSpPr>
        <p:spPr>
          <a:xfrm>
            <a:off x="640075" y="3846075"/>
            <a:ext cx="12987900" cy="1785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import</a:t>
            </a:r>
            <a:r>
              <a:rPr lang="en">
                <a:solidFill>
                  <a:srgbClr val="000000"/>
                </a:solidFill>
              </a:rPr>
              <a:t> seaborn </a:t>
            </a:r>
            <a:r>
              <a:rPr lang="en">
                <a:solidFill>
                  <a:srgbClr val="9900FF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sns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 = sns.load_dataset(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A31515"/>
                </a:solidFill>
              </a:rPr>
              <a:t>penguins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df.head()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5" name="Google Shape;1085;p119"/>
          <p:cNvSpPr txBox="1">
            <a:spLocks noGrp="1"/>
          </p:cNvSpPr>
          <p:nvPr>
            <p:ph type="body" idx="2"/>
          </p:nvPr>
        </p:nvSpPr>
        <p:spPr>
          <a:xfrm>
            <a:off x="640075" y="5631675"/>
            <a:ext cx="12987900" cy="373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86" name="Google Shape;1086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50" y="5827025"/>
            <a:ext cx="12359950" cy="3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9775" y="1674400"/>
            <a:ext cx="2507300" cy="13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19"/>
          <p:cNvSpPr/>
          <p:nvPr/>
        </p:nvSpPr>
        <p:spPr>
          <a:xfrm>
            <a:off x="9250625" y="1193300"/>
            <a:ext cx="4005600" cy="2286000"/>
          </a:xfrm>
          <a:prstGeom prst="rect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119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1522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the penguin masses by species and sort by standard mass ascending.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 amt="7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2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Penguins Case Study</a:t>
            </a:r>
            <a:endParaRPr/>
          </a:p>
        </p:txBody>
      </p:sp>
      <p:sp>
        <p:nvSpPr>
          <p:cNvPr id="1095" name="Google Shape;1095;p120"/>
          <p:cNvSpPr txBox="1">
            <a:spLocks noGrp="1"/>
          </p:cNvSpPr>
          <p:nvPr>
            <p:ph type="body" idx="1"/>
          </p:nvPr>
        </p:nvSpPr>
        <p:spPr>
          <a:xfrm>
            <a:off x="640075" y="4163725"/>
            <a:ext cx="8503800" cy="756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df.info()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6" name="Google Shape;1096;p120"/>
          <p:cNvSpPr txBox="1">
            <a:spLocks noGrp="1"/>
          </p:cNvSpPr>
          <p:nvPr>
            <p:ph type="body" idx="2"/>
          </p:nvPr>
        </p:nvSpPr>
        <p:spPr>
          <a:xfrm>
            <a:off x="640075" y="4769825"/>
            <a:ext cx="8503800" cy="4703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97" name="Google Shape;1097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00" y="4934650"/>
            <a:ext cx="7120414" cy="42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20"/>
          <p:cNvSpPr txBox="1">
            <a:spLocks noGrp="1"/>
          </p:cNvSpPr>
          <p:nvPr>
            <p:ph type="body" idx="2"/>
          </p:nvPr>
        </p:nvSpPr>
        <p:spPr>
          <a:xfrm>
            <a:off x="640075" y="3128718"/>
            <a:ext cx="8503800" cy="766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(344, 7) </a:t>
            </a:r>
            <a:endParaRPr/>
          </a:p>
        </p:txBody>
      </p:sp>
      <p:sp>
        <p:nvSpPr>
          <p:cNvPr id="1099" name="Google Shape;1099;p120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data do we have?</a:t>
            </a:r>
            <a:endParaRPr/>
          </a:p>
        </p:txBody>
      </p:sp>
      <p:sp>
        <p:nvSpPr>
          <p:cNvPr id="1100" name="Google Shape;1100;p120"/>
          <p:cNvSpPr txBox="1">
            <a:spLocks noGrp="1"/>
          </p:cNvSpPr>
          <p:nvPr>
            <p:ph type="body" idx="1"/>
          </p:nvPr>
        </p:nvSpPr>
        <p:spPr>
          <a:xfrm>
            <a:off x="640075" y="2545186"/>
            <a:ext cx="8503800" cy="651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df.shape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2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</a:t>
            </a:r>
            <a:endParaRPr/>
          </a:p>
        </p:txBody>
      </p:sp>
      <p:sp>
        <p:nvSpPr>
          <p:cNvPr id="1106" name="Google Shape;1106;p121"/>
          <p:cNvSpPr txBox="1">
            <a:spLocks noGrp="1"/>
          </p:cNvSpPr>
          <p:nvPr>
            <p:ph type="body" idx="1"/>
          </p:nvPr>
        </p:nvSpPr>
        <p:spPr>
          <a:xfrm>
            <a:off x="640075" y="2581100"/>
            <a:ext cx="14328900" cy="756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df[df.bill_length_mm.isna()]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7" name="Google Shape;1107;p121"/>
          <p:cNvSpPr txBox="1">
            <a:spLocks noGrp="1"/>
          </p:cNvSpPr>
          <p:nvPr>
            <p:ph type="body" idx="2"/>
          </p:nvPr>
        </p:nvSpPr>
        <p:spPr>
          <a:xfrm>
            <a:off x="640075" y="3337400"/>
            <a:ext cx="14328900" cy="2135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8" name="Google Shape;1108;p121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934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missings do we have?</a:t>
            </a:r>
            <a:endParaRPr/>
          </a:p>
        </p:txBody>
      </p:sp>
      <p:pic>
        <p:nvPicPr>
          <p:cNvPr id="1109" name="Google Shape;110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24" y="3581400"/>
            <a:ext cx="13208800" cy="16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121"/>
          <p:cNvSpPr txBox="1">
            <a:spLocks noGrp="1"/>
          </p:cNvSpPr>
          <p:nvPr>
            <p:ph type="body" idx="1"/>
          </p:nvPr>
        </p:nvSpPr>
        <p:spPr>
          <a:xfrm>
            <a:off x="640075" y="5942675"/>
            <a:ext cx="14328900" cy="756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df.dropna(subset=[</a:t>
            </a:r>
            <a:r>
              <a:rPr lang="en">
                <a:solidFill>
                  <a:srgbClr val="A31515"/>
                </a:solidFill>
              </a:rPr>
              <a:t>"bill_length_mm"</a:t>
            </a:r>
            <a:r>
              <a:rPr lang="en">
                <a:solidFill>
                  <a:srgbClr val="000000"/>
                </a:solidFill>
              </a:rPr>
              <a:t>], inplace=</a:t>
            </a:r>
            <a:r>
              <a:rPr lang="en">
                <a:solidFill>
                  <a:srgbClr val="0000FF"/>
                </a:solidFill>
              </a:rPr>
              <a:t>True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1" name="Google Shape;1111;p121"/>
          <p:cNvSpPr txBox="1">
            <a:spLocks noGrp="1"/>
          </p:cNvSpPr>
          <p:nvPr>
            <p:ph type="body" idx="2"/>
          </p:nvPr>
        </p:nvSpPr>
        <p:spPr>
          <a:xfrm>
            <a:off x="640075" y="7888590"/>
            <a:ext cx="14328900" cy="766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(342, 7) </a:t>
            </a:r>
            <a:endParaRPr/>
          </a:p>
        </p:txBody>
      </p:sp>
      <p:sp>
        <p:nvSpPr>
          <p:cNvPr id="1112" name="Google Shape;1112;p121"/>
          <p:cNvSpPr txBox="1">
            <a:spLocks noGrp="1"/>
          </p:cNvSpPr>
          <p:nvPr>
            <p:ph type="body" idx="1"/>
          </p:nvPr>
        </p:nvSpPr>
        <p:spPr>
          <a:xfrm>
            <a:off x="640075" y="7305050"/>
            <a:ext cx="14328900" cy="651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df.shape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22"/>
          <p:cNvSpPr txBox="1">
            <a:spLocks noGrp="1"/>
          </p:cNvSpPr>
          <p:nvPr>
            <p:ph type="body" idx="1"/>
          </p:nvPr>
        </p:nvSpPr>
        <p:spPr>
          <a:xfrm>
            <a:off x="640075" y="2581100"/>
            <a:ext cx="14328900" cy="756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df[df.sex.isna()]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8" name="Google Shape;1118;p122"/>
          <p:cNvSpPr txBox="1">
            <a:spLocks noGrp="1"/>
          </p:cNvSpPr>
          <p:nvPr>
            <p:ph type="body" idx="2"/>
          </p:nvPr>
        </p:nvSpPr>
        <p:spPr>
          <a:xfrm>
            <a:off x="640075" y="3337400"/>
            <a:ext cx="14328900" cy="5411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9" name="Google Shape;111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50" y="3560875"/>
            <a:ext cx="11945301" cy="48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12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</a:t>
            </a:r>
            <a:endParaRPr/>
          </a:p>
        </p:txBody>
      </p:sp>
      <p:sp>
        <p:nvSpPr>
          <p:cNvPr id="1121" name="Google Shape;1121;p122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934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missings do we have?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2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Penguins Case Study</a:t>
            </a:r>
            <a:endParaRPr/>
          </a:p>
        </p:txBody>
      </p:sp>
      <p:pic>
        <p:nvPicPr>
          <p:cNvPr id="1127" name="Google Shape;1127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200" y="4707750"/>
            <a:ext cx="2507300" cy="13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123"/>
          <p:cNvSpPr/>
          <p:nvPr/>
        </p:nvSpPr>
        <p:spPr>
          <a:xfrm>
            <a:off x="1909050" y="4226650"/>
            <a:ext cx="4005600" cy="2286000"/>
          </a:xfrm>
          <a:prstGeom prst="rect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123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1522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the penguin masses by species and sort by standard mass ascending.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2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Transform</a:t>
            </a:r>
            <a:endParaRPr/>
          </a:p>
        </p:txBody>
      </p:sp>
      <p:sp>
        <p:nvSpPr>
          <p:cNvPr id="1135" name="Google Shape;1135;p124"/>
          <p:cNvSpPr txBox="1">
            <a:spLocks noGrp="1"/>
          </p:cNvSpPr>
          <p:nvPr>
            <p:ph type="body" idx="1"/>
          </p:nvPr>
        </p:nvSpPr>
        <p:spPr>
          <a:xfrm>
            <a:off x="640075" y="3372400"/>
            <a:ext cx="8503800" cy="756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df.groupby(</a:t>
            </a:r>
            <a:r>
              <a:rPr lang="en">
                <a:solidFill>
                  <a:srgbClr val="A31515"/>
                </a:solidFill>
              </a:rPr>
              <a:t>"species"</a:t>
            </a:r>
            <a:r>
              <a:rPr lang="en">
                <a:solidFill>
                  <a:srgbClr val="000000"/>
                </a:solidFill>
              </a:rPr>
              <a:t>).body_mass_g.mean()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6" name="Google Shape;1136;p124"/>
          <p:cNvSpPr txBox="1">
            <a:spLocks noGrp="1"/>
          </p:cNvSpPr>
          <p:nvPr>
            <p:ph type="body" idx="2"/>
          </p:nvPr>
        </p:nvSpPr>
        <p:spPr>
          <a:xfrm>
            <a:off x="640075" y="4128700"/>
            <a:ext cx="8503800" cy="297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37" name="Google Shape;1137;p124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transform to produce group aggregates for each row</a:t>
            </a:r>
            <a:endParaRPr/>
          </a:p>
        </p:txBody>
      </p:sp>
      <p:pic>
        <p:nvPicPr>
          <p:cNvPr id="1138" name="Google Shape;1138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50" y="4438650"/>
            <a:ext cx="6742625" cy="21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2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Transform</a:t>
            </a:r>
            <a:endParaRPr/>
          </a:p>
        </p:txBody>
      </p:sp>
      <p:sp>
        <p:nvSpPr>
          <p:cNvPr id="1144" name="Google Shape;1144;p125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transform to produce group aggregates for each row</a:t>
            </a:r>
            <a:endParaRPr/>
          </a:p>
        </p:txBody>
      </p:sp>
      <p:sp>
        <p:nvSpPr>
          <p:cNvPr id="1145" name="Google Shape;1145;p125"/>
          <p:cNvSpPr txBox="1">
            <a:spLocks noGrp="1"/>
          </p:cNvSpPr>
          <p:nvPr>
            <p:ph type="body" idx="1"/>
          </p:nvPr>
        </p:nvSpPr>
        <p:spPr>
          <a:xfrm>
            <a:off x="640075" y="3167150"/>
            <a:ext cx="12702300" cy="1338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</a:t>
            </a:r>
            <a:r>
              <a:rPr lang="en">
                <a:solidFill>
                  <a:srgbClr val="A31515"/>
                </a:solidFill>
              </a:rPr>
              <a:t>"mass_species_mean"</a:t>
            </a:r>
            <a:r>
              <a:rPr lang="en">
                <a:solidFill>
                  <a:srgbClr val="000000"/>
                </a:solidFill>
              </a:rPr>
              <a:t>] = (df.groupby(</a:t>
            </a:r>
            <a:r>
              <a:rPr lang="en">
                <a:solidFill>
                  <a:srgbClr val="A31515"/>
                </a:solidFill>
              </a:rPr>
              <a:t>"species"</a:t>
            </a:r>
            <a:r>
              <a:rPr lang="en">
                <a:solidFill>
                  <a:srgbClr val="000000"/>
                </a:solidFill>
              </a:rPr>
              <a:t>).body_mass_g</a:t>
            </a:r>
            <a:endParaRPr>
              <a:solidFill>
                <a:srgbClr val="000000"/>
              </a:solidFill>
            </a:endParaRPr>
          </a:p>
          <a:p>
            <a:pPr marL="5029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chemeClr val="accent6"/>
                </a:highlight>
              </a:rPr>
              <a:t>.transform(</a:t>
            </a:r>
            <a:r>
              <a:rPr lang="en">
                <a:solidFill>
                  <a:srgbClr val="0000FF"/>
                </a:solidFill>
                <a:highlight>
                  <a:schemeClr val="accent6"/>
                </a:highlight>
              </a:rPr>
              <a:t>lambda</a:t>
            </a:r>
            <a:r>
              <a:rPr lang="en">
                <a:solidFill>
                  <a:srgbClr val="000000"/>
                </a:solidFill>
                <a:highlight>
                  <a:schemeClr val="accent6"/>
                </a:highlight>
              </a:rPr>
              <a:t> x: x.mean())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2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Transform</a:t>
            </a:r>
            <a:endParaRPr/>
          </a:p>
        </p:txBody>
      </p:sp>
      <p:sp>
        <p:nvSpPr>
          <p:cNvPr id="1151" name="Google Shape;1151;p126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transform to produce group aggregates for each row</a:t>
            </a:r>
            <a:endParaRPr/>
          </a:p>
        </p:txBody>
      </p:sp>
      <p:sp>
        <p:nvSpPr>
          <p:cNvPr id="1152" name="Google Shape;1152;p126"/>
          <p:cNvSpPr txBox="1">
            <a:spLocks noGrp="1"/>
          </p:cNvSpPr>
          <p:nvPr>
            <p:ph type="body" idx="1"/>
          </p:nvPr>
        </p:nvSpPr>
        <p:spPr>
          <a:xfrm>
            <a:off x="640075" y="3167150"/>
            <a:ext cx="12702300" cy="187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</a:t>
            </a:r>
            <a:r>
              <a:rPr lang="en">
                <a:solidFill>
                  <a:srgbClr val="A31515"/>
                </a:solidFill>
              </a:rPr>
              <a:t>"mass_species_mean"</a:t>
            </a:r>
            <a:r>
              <a:rPr lang="en">
                <a:solidFill>
                  <a:srgbClr val="000000"/>
                </a:solidFill>
              </a:rPr>
              <a:t>] = (df.groupby(</a:t>
            </a:r>
            <a:r>
              <a:rPr lang="en">
                <a:solidFill>
                  <a:srgbClr val="A31515"/>
                </a:solidFill>
              </a:rPr>
              <a:t>"species"</a:t>
            </a:r>
            <a:r>
              <a:rPr lang="en">
                <a:solidFill>
                  <a:srgbClr val="000000"/>
                </a:solidFill>
              </a:rPr>
              <a:t>).body_mass_g</a:t>
            </a:r>
            <a:endParaRPr>
              <a:solidFill>
                <a:srgbClr val="000000"/>
              </a:solidFill>
            </a:endParaRPr>
          </a:p>
          <a:p>
            <a:pPr marL="5029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.transform(</a:t>
            </a:r>
            <a:r>
              <a:rPr lang="en">
                <a:solidFill>
                  <a:srgbClr val="0000FF"/>
                </a:solidFill>
              </a:rPr>
              <a:t>lambda</a:t>
            </a:r>
            <a:r>
              <a:rPr lang="en">
                <a:solidFill>
                  <a:srgbClr val="000000"/>
                </a:solidFill>
              </a:rPr>
              <a:t> x: x.mean()))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df[[</a:t>
            </a:r>
            <a:r>
              <a:rPr lang="en">
                <a:solidFill>
                  <a:srgbClr val="A31515"/>
                </a:solidFill>
              </a:rPr>
              <a:t>"species"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A31515"/>
                </a:solidFill>
              </a:rPr>
              <a:t> "body_mass_g"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A31515"/>
                </a:solidFill>
              </a:rPr>
              <a:t> "mass_species_mean"</a:t>
            </a:r>
            <a:r>
              <a:rPr lang="en">
                <a:solidFill>
                  <a:srgbClr val="000000"/>
                </a:solidFill>
              </a:rPr>
              <a:t>]].sample(</a:t>
            </a:r>
            <a:r>
              <a:rPr lang="en">
                <a:solidFill>
                  <a:schemeClr val="accent5"/>
                </a:solidFill>
              </a:rPr>
              <a:t>5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3" name="Google Shape;1153;p126"/>
          <p:cNvSpPr txBox="1">
            <a:spLocks noGrp="1"/>
          </p:cNvSpPr>
          <p:nvPr>
            <p:ph type="body" idx="2"/>
          </p:nvPr>
        </p:nvSpPr>
        <p:spPr>
          <a:xfrm>
            <a:off x="640075" y="5039150"/>
            <a:ext cx="12702300" cy="4170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54" name="Google Shape;1154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00" y="5289675"/>
            <a:ext cx="7775700" cy="36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Penguin Mass</a:t>
            </a:r>
            <a:endParaRPr/>
          </a:p>
        </p:txBody>
      </p:sp>
      <p:sp>
        <p:nvSpPr>
          <p:cNvPr id="1160" name="Google Shape;1160;p127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1522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the penguin masses by species.</a:t>
            </a:r>
            <a:endParaRPr/>
          </a:p>
        </p:txBody>
      </p:sp>
      <p:sp>
        <p:nvSpPr>
          <p:cNvPr id="1161" name="Google Shape;1161;p127"/>
          <p:cNvSpPr txBox="1">
            <a:spLocks noGrp="1"/>
          </p:cNvSpPr>
          <p:nvPr>
            <p:ph type="body" idx="1"/>
          </p:nvPr>
        </p:nvSpPr>
        <p:spPr>
          <a:xfrm>
            <a:off x="640075" y="3167150"/>
            <a:ext cx="17007900" cy="1323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</a:t>
            </a:r>
            <a:r>
              <a:rPr lang="en">
                <a:solidFill>
                  <a:srgbClr val="A31515"/>
                </a:solidFill>
              </a:rPr>
              <a:t>"mass_standard"</a:t>
            </a:r>
            <a:r>
              <a:rPr lang="en">
                <a:solidFill>
                  <a:srgbClr val="000000"/>
                </a:solidFill>
              </a:rPr>
              <a:t>] = (df.groupby(</a:t>
            </a:r>
            <a:r>
              <a:rPr lang="en">
                <a:solidFill>
                  <a:srgbClr val="A31515"/>
                </a:solidFill>
              </a:rPr>
              <a:t>"species"</a:t>
            </a:r>
            <a:r>
              <a:rPr lang="en">
                <a:solidFill>
                  <a:srgbClr val="000000"/>
                </a:solidFill>
              </a:rPr>
              <a:t>).body_mass_g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											.transform(</a:t>
            </a:r>
            <a:r>
              <a:rPr lang="en">
                <a:solidFill>
                  <a:srgbClr val="0000FF"/>
                </a:solidFill>
              </a:rPr>
              <a:t>lambda</a:t>
            </a:r>
            <a:r>
              <a:rPr lang="en">
                <a:solidFill>
                  <a:srgbClr val="000000"/>
                </a:solidFill>
              </a:rPr>
              <a:t> x: </a:t>
            </a:r>
            <a:r>
              <a:rPr lang="en">
                <a:solidFill>
                  <a:srgbClr val="000000"/>
                </a:solidFill>
                <a:highlight>
                  <a:schemeClr val="accent6"/>
                </a:highlight>
              </a:rPr>
              <a:t>(x - x.mean())/x.std()</a:t>
            </a:r>
            <a:r>
              <a:rPr lang="en">
                <a:solidFill>
                  <a:srgbClr val="000000"/>
                </a:solidFill>
              </a:rPr>
              <a:t>))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2" name="Google Shape;1162;p127"/>
          <p:cNvSpPr/>
          <p:nvPr/>
        </p:nvSpPr>
        <p:spPr>
          <a:xfrm>
            <a:off x="9348775" y="577825"/>
            <a:ext cx="4005600" cy="2286000"/>
          </a:xfrm>
          <a:prstGeom prst="rect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3" name="Google Shape;116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925" y="1058925"/>
            <a:ext cx="2507300" cy="13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28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1522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the penguin masses by species.</a:t>
            </a:r>
            <a:endParaRPr/>
          </a:p>
        </p:txBody>
      </p:sp>
      <p:sp>
        <p:nvSpPr>
          <p:cNvPr id="1169" name="Google Shape;1169;p128"/>
          <p:cNvSpPr txBox="1">
            <a:spLocks noGrp="1"/>
          </p:cNvSpPr>
          <p:nvPr>
            <p:ph type="body" idx="1"/>
          </p:nvPr>
        </p:nvSpPr>
        <p:spPr>
          <a:xfrm>
            <a:off x="640075" y="3167150"/>
            <a:ext cx="17007900" cy="187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</a:t>
            </a:r>
            <a:r>
              <a:rPr lang="en">
                <a:solidFill>
                  <a:srgbClr val="A31515"/>
                </a:solidFill>
              </a:rPr>
              <a:t>"mass_standard"</a:t>
            </a:r>
            <a:r>
              <a:rPr lang="en">
                <a:solidFill>
                  <a:srgbClr val="000000"/>
                </a:solidFill>
              </a:rPr>
              <a:t>] = (df.groupby(</a:t>
            </a:r>
            <a:r>
              <a:rPr lang="en">
                <a:solidFill>
                  <a:srgbClr val="A31515"/>
                </a:solidFill>
              </a:rPr>
              <a:t>"species"</a:t>
            </a:r>
            <a:r>
              <a:rPr lang="en">
                <a:solidFill>
                  <a:srgbClr val="000000"/>
                </a:solidFill>
              </a:rPr>
              <a:t>).body_mass_g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											.transform(</a:t>
            </a:r>
            <a:r>
              <a:rPr lang="en">
                <a:solidFill>
                  <a:srgbClr val="0000FF"/>
                </a:solidFill>
              </a:rPr>
              <a:t>lambda</a:t>
            </a:r>
            <a:r>
              <a:rPr lang="en">
                <a:solidFill>
                  <a:srgbClr val="000000"/>
                </a:solidFill>
              </a:rPr>
              <a:t> x: (x - x.mean())/x.std()))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df[[</a:t>
            </a:r>
            <a:r>
              <a:rPr lang="en">
                <a:solidFill>
                  <a:srgbClr val="A31515"/>
                </a:solidFill>
              </a:rPr>
              <a:t>"species"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A31515"/>
                </a:solidFill>
              </a:rPr>
              <a:t> "body_mass_g"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A31515"/>
                </a:solidFill>
              </a:rPr>
              <a:t> "mass_species_mean"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A31515"/>
                </a:solidFill>
              </a:rPr>
              <a:t> "mass_standard"</a:t>
            </a:r>
            <a:r>
              <a:rPr lang="en">
                <a:solidFill>
                  <a:srgbClr val="000000"/>
                </a:solidFill>
              </a:rPr>
              <a:t>]].sample(</a:t>
            </a:r>
            <a:r>
              <a:rPr lang="en">
                <a:solidFill>
                  <a:schemeClr val="accent5"/>
                </a:solidFill>
              </a:rPr>
              <a:t>5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0" name="Google Shape;1170;p128"/>
          <p:cNvSpPr txBox="1">
            <a:spLocks noGrp="1"/>
          </p:cNvSpPr>
          <p:nvPr>
            <p:ph type="body" idx="2"/>
          </p:nvPr>
        </p:nvSpPr>
        <p:spPr>
          <a:xfrm>
            <a:off x="640075" y="5039150"/>
            <a:ext cx="17007900" cy="4170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1" name="Google Shape;1171;p128"/>
          <p:cNvSpPr/>
          <p:nvPr/>
        </p:nvSpPr>
        <p:spPr>
          <a:xfrm>
            <a:off x="9348775" y="577825"/>
            <a:ext cx="4005600" cy="2286000"/>
          </a:xfrm>
          <a:prstGeom prst="rect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2" name="Google Shape;1172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925" y="1058925"/>
            <a:ext cx="2507300" cy="13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635" y="5358900"/>
            <a:ext cx="9693125" cy="35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12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Penguin Mass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2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Penguins Case Study</a:t>
            </a:r>
            <a:endParaRPr/>
          </a:p>
        </p:txBody>
      </p:sp>
      <p:sp>
        <p:nvSpPr>
          <p:cNvPr id="1180" name="Google Shape;1180;p129"/>
          <p:cNvSpPr txBox="1">
            <a:spLocks noGrp="1"/>
          </p:cNvSpPr>
          <p:nvPr>
            <p:ph type="body" idx="1"/>
          </p:nvPr>
        </p:nvSpPr>
        <p:spPr>
          <a:xfrm>
            <a:off x="640125" y="4020125"/>
            <a:ext cx="17007900" cy="749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df.sort_values(</a:t>
            </a:r>
            <a:r>
              <a:rPr lang="en">
                <a:solidFill>
                  <a:srgbClr val="A31515"/>
                </a:solidFill>
              </a:rPr>
              <a:t>"mass_standard"</a:t>
            </a:r>
            <a:r>
              <a:rPr lang="en">
                <a:solidFill>
                  <a:srgbClr val="000000"/>
                </a:solidFill>
              </a:rPr>
              <a:t>).head()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1" name="Google Shape;1181;p129"/>
          <p:cNvSpPr txBox="1">
            <a:spLocks noGrp="1"/>
          </p:cNvSpPr>
          <p:nvPr>
            <p:ph type="body" idx="2"/>
          </p:nvPr>
        </p:nvSpPr>
        <p:spPr>
          <a:xfrm>
            <a:off x="640050" y="4769825"/>
            <a:ext cx="17007900" cy="3995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82" name="Google Shape;1182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25" y="5042025"/>
            <a:ext cx="16543926" cy="28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129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1522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the penguin masses by species and sort by standard mass ascending.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SzPts val="3600"/>
              <a:buFont typeface="+mj-lt"/>
              <a:buAutoNum type="arabicPeriod"/>
            </a:pPr>
            <a:r>
              <a:rPr lang="en" dirty="0"/>
              <a:t>Duplicate or unnecessary data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SzPts val="3600"/>
              <a:buFont typeface="+mj-lt"/>
              <a:buAutoNum type="arabicPeriod"/>
            </a:pPr>
            <a:r>
              <a:rPr lang="en" dirty="0"/>
              <a:t>Inconsistent text and typos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SzPts val="3600"/>
              <a:buFont typeface="+mj-lt"/>
              <a:buAutoNum type="arabicPeriod"/>
            </a:pPr>
            <a:r>
              <a:rPr lang="en" dirty="0"/>
              <a:t>Missing data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SzPts val="3600"/>
              <a:buFont typeface="+mj-lt"/>
              <a:buAutoNum type="arabicPeriod"/>
            </a:pPr>
            <a:r>
              <a:rPr lang="en" dirty="0"/>
              <a:t>Outliers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 and more!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Duplicate or unnecessary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Inconsistent text and typos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Outliers</a:t>
            </a:r>
            <a:endParaRPr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9276600" y="2129088"/>
          <a:ext cx="1486175" cy="686175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14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9" name="Google Shape;209;p23"/>
          <p:cNvGraphicFramePr/>
          <p:nvPr/>
        </p:nvGraphicFramePr>
        <p:xfrm>
          <a:off x="10762775" y="2129088"/>
          <a:ext cx="3444500" cy="686175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youtube.com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twitter.com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amazon.com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yelp.com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reddit.com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netflix.com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0" name="Google Shape;210;p23"/>
          <p:cNvGraphicFramePr/>
          <p:nvPr/>
        </p:nvGraphicFramePr>
        <p:xfrm>
          <a:off x="14207275" y="2129088"/>
          <a:ext cx="3369975" cy="686175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monthly_traffic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1,626,000,000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536,000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492 million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---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184,000,000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37,000,000</a:t>
                      </a:r>
                      <a:endParaRPr sz="2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9276600" y="1342500"/>
            <a:ext cx="83007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</a:rPr>
              <a:t>Most Visited US Websites (as of 2020)</a:t>
            </a:r>
            <a:endParaRPr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Duplicate or unnecessary data</a:t>
            </a: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Inconsistent text and typos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Outliers</a:t>
            </a:r>
            <a:endParaRPr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graphicFrame>
        <p:nvGraphicFramePr>
          <p:cNvPr id="219" name="Google Shape;219;p24"/>
          <p:cNvGraphicFramePr/>
          <p:nvPr/>
        </p:nvGraphicFramePr>
        <p:xfrm>
          <a:off x="9276600" y="2129088"/>
          <a:ext cx="1486175" cy="686175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14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0" name="Google Shape;220;p24"/>
          <p:cNvGraphicFramePr/>
          <p:nvPr/>
        </p:nvGraphicFramePr>
        <p:xfrm>
          <a:off x="10762775" y="2129088"/>
          <a:ext cx="3444500" cy="686175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youtube.com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twitter.com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amazon.com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yelp.com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reddit.com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netflix.com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1" name="Google Shape;221;p24"/>
          <p:cNvGraphicFramePr/>
          <p:nvPr/>
        </p:nvGraphicFramePr>
        <p:xfrm>
          <a:off x="14207275" y="2129088"/>
          <a:ext cx="3369975" cy="686175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monthly_traffic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1,626,000,000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536,000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492 million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---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184,000,000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37,000,000</a:t>
                      </a:r>
                      <a:endParaRPr sz="2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9276600" y="1342500"/>
            <a:ext cx="83007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</a:rPr>
              <a:t>Most Visited US Websites (as of 2020)</a:t>
            </a:r>
            <a:endParaRPr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Duplicate or unnecessary data</a:t>
            </a: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Inconsistent text and typos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Outliers</a:t>
            </a:r>
            <a:endParaRPr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graphicFrame>
        <p:nvGraphicFramePr>
          <p:cNvPr id="230" name="Google Shape;230;p25"/>
          <p:cNvGraphicFramePr/>
          <p:nvPr/>
        </p:nvGraphicFramePr>
        <p:xfrm>
          <a:off x="9276600" y="2129088"/>
          <a:ext cx="1486175" cy="686175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14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1" name="Google Shape;231;p25"/>
          <p:cNvGraphicFramePr/>
          <p:nvPr/>
        </p:nvGraphicFramePr>
        <p:xfrm>
          <a:off x="10762775" y="2129088"/>
          <a:ext cx="3444500" cy="686175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youtube.com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twitter.com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amazon.com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yelp.com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reddit.com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netflix.com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2" name="Google Shape;232;p25"/>
          <p:cNvGraphicFramePr/>
          <p:nvPr/>
        </p:nvGraphicFramePr>
        <p:xfrm>
          <a:off x="14207275" y="2129088"/>
          <a:ext cx="3369975" cy="686175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monthly_traffic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1,626,000,000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536,000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492 million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---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184,000,000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37,000,000</a:t>
                      </a:r>
                      <a:endParaRPr sz="2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3" name="Google Shape;233;p25"/>
          <p:cNvSpPr/>
          <p:nvPr/>
        </p:nvSpPr>
        <p:spPr>
          <a:xfrm>
            <a:off x="9276600" y="4187625"/>
            <a:ext cx="8300700" cy="672900"/>
          </a:xfrm>
          <a:prstGeom prst="rect">
            <a:avLst/>
          </a:prstGeom>
          <a:solidFill>
            <a:srgbClr val="399FD9">
              <a:alpha val="8380"/>
            </a:srgbClr>
          </a:solidFill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9276600" y="1342500"/>
            <a:ext cx="83007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</a:rPr>
              <a:t>Most Visited US Websites (as of 2020)</a:t>
            </a:r>
            <a:endParaRPr sz="2800" b="1">
              <a:solidFill>
                <a:srgbClr val="000000"/>
              </a:solidFill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9276600" y="8304675"/>
            <a:ext cx="8300700" cy="672900"/>
          </a:xfrm>
          <a:prstGeom prst="rect">
            <a:avLst/>
          </a:prstGeom>
          <a:solidFill>
            <a:srgbClr val="399FD9">
              <a:alpha val="8380"/>
            </a:srgbClr>
          </a:solidFill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Duplicate or unnecessary data</a:t>
            </a: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Inconsistent text and typos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Outliers</a:t>
            </a:r>
            <a:endParaRPr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body" idx="1"/>
          </p:nvPr>
        </p:nvSpPr>
        <p:spPr>
          <a:xfrm>
            <a:off x="9144000" y="1505450"/>
            <a:ext cx="8503800" cy="646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Look for duplicates and </a:t>
            </a:r>
            <a:r>
              <a:rPr lang="en" sz="3200" b="1"/>
              <a:t>dig into why</a:t>
            </a:r>
            <a:r>
              <a:rPr lang="en" sz="3200"/>
              <a:t> there are multiple values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 b="1"/>
              <a:t>Filter data down</a:t>
            </a:r>
            <a:r>
              <a:rPr lang="en" sz="3200"/>
              <a:t> as appropriate</a:t>
            </a:r>
            <a:endParaRPr sz="3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Duplicate or unnecessary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Inconsistent text and typos</a:t>
            </a: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Outliers</a:t>
            </a:r>
            <a:endParaRPr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graphicFrame>
        <p:nvGraphicFramePr>
          <p:cNvPr id="251" name="Google Shape;251;p27"/>
          <p:cNvGraphicFramePr/>
          <p:nvPr/>
        </p:nvGraphicFramePr>
        <p:xfrm>
          <a:off x="9276600" y="2129088"/>
          <a:ext cx="1486175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14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2" name="Google Shape;252;p27"/>
          <p:cNvGraphicFramePr/>
          <p:nvPr/>
        </p:nvGraphicFramePr>
        <p:xfrm>
          <a:off x="10762775" y="2129088"/>
          <a:ext cx="3444500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youtube.com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twitter.com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amazon.com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yelp.com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reddit.com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3" name="Google Shape;253;p27"/>
          <p:cNvGraphicFramePr/>
          <p:nvPr/>
        </p:nvGraphicFramePr>
        <p:xfrm>
          <a:off x="14207275" y="2129088"/>
          <a:ext cx="3369975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monthly_traffic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1,626,000,000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536,000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492 million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---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184,000,000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4" name="Google Shape;254;p27"/>
          <p:cNvSpPr txBox="1">
            <a:spLocks noGrp="1"/>
          </p:cNvSpPr>
          <p:nvPr>
            <p:ph type="body" idx="1"/>
          </p:nvPr>
        </p:nvSpPr>
        <p:spPr>
          <a:xfrm>
            <a:off x="9276600" y="1342500"/>
            <a:ext cx="83007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</a:rPr>
              <a:t>Most Visited US Websites (as of 2020)</a:t>
            </a:r>
            <a:endParaRPr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Duplicate or unnecessary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Inconsistent text and typos</a:t>
            </a: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Outliers</a:t>
            </a:r>
            <a:endParaRPr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graphicFrame>
        <p:nvGraphicFramePr>
          <p:cNvPr id="262" name="Google Shape;262;p28"/>
          <p:cNvGraphicFramePr/>
          <p:nvPr/>
        </p:nvGraphicFramePr>
        <p:xfrm>
          <a:off x="9276600" y="2129088"/>
          <a:ext cx="1486175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14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3" name="Google Shape;263;p28"/>
          <p:cNvGraphicFramePr/>
          <p:nvPr/>
        </p:nvGraphicFramePr>
        <p:xfrm>
          <a:off x="10762775" y="2129088"/>
          <a:ext cx="3444500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youtube.com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twitter.com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amazon.com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yelp.com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reddit.com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4" name="Google Shape;264;p28"/>
          <p:cNvGraphicFramePr/>
          <p:nvPr/>
        </p:nvGraphicFramePr>
        <p:xfrm>
          <a:off x="14207275" y="2129088"/>
          <a:ext cx="3369975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monthly_traffic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1,626,000,000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536,000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492 million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---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184,000,000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9276600" y="1342500"/>
            <a:ext cx="83007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</a:rPr>
              <a:t>Most Visited US Websites (as of 2020)</a:t>
            </a:r>
            <a:endParaRPr sz="2800" b="1">
              <a:solidFill>
                <a:srgbClr val="000000"/>
              </a:solidFill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10762775" y="4873800"/>
            <a:ext cx="3444600" cy="672900"/>
          </a:xfrm>
          <a:prstGeom prst="rect">
            <a:avLst/>
          </a:prstGeom>
          <a:solidFill>
            <a:srgbClr val="399FD9">
              <a:alpha val="8380"/>
            </a:srgbClr>
          </a:solidFill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14207375" y="5559975"/>
            <a:ext cx="3369900" cy="672900"/>
          </a:xfrm>
          <a:prstGeom prst="rect">
            <a:avLst/>
          </a:prstGeom>
          <a:solidFill>
            <a:srgbClr val="399FD9">
              <a:alpha val="8380"/>
            </a:srgbClr>
          </a:solidFill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Duplicate or unnecessary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Inconsistent text and typos</a:t>
            </a: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Outliers</a:t>
            </a:r>
            <a:endParaRPr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body" idx="1"/>
          </p:nvPr>
        </p:nvSpPr>
        <p:spPr>
          <a:xfrm>
            <a:off x="9144000" y="1505450"/>
            <a:ext cx="8503800" cy="646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</a:t>
            </a:r>
            <a:r>
              <a:rPr lang="en" b="1"/>
              <a:t>summary statistics</a:t>
            </a:r>
            <a:r>
              <a:rPr lang="en"/>
              <a:t> for each column of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Minimum and maximum of numerical values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Unique values of categoricals</a:t>
            </a:r>
            <a:endParaRPr sz="3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5038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925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data cleaning strategies: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Handling missing values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Tidying string data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Cleaning datasets through case studies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Duplicate or unnecessary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Inconsistent text and typos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b="1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Missing data</a:t>
            </a: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Outliers</a:t>
            </a:r>
            <a:endParaRPr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graphicFrame>
        <p:nvGraphicFramePr>
          <p:cNvPr id="283" name="Google Shape;283;p30"/>
          <p:cNvGraphicFramePr/>
          <p:nvPr/>
        </p:nvGraphicFramePr>
        <p:xfrm>
          <a:off x="9276600" y="2129088"/>
          <a:ext cx="1486175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14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4" name="Google Shape;284;p30"/>
          <p:cNvGraphicFramePr/>
          <p:nvPr/>
        </p:nvGraphicFramePr>
        <p:xfrm>
          <a:off x="10762775" y="2129088"/>
          <a:ext cx="3444500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youtube.com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twitter.com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amazon.com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yelp.com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reddit.com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5" name="Google Shape;285;p30"/>
          <p:cNvGraphicFramePr/>
          <p:nvPr/>
        </p:nvGraphicFramePr>
        <p:xfrm>
          <a:off x="14207275" y="2129088"/>
          <a:ext cx="3369975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monthly_traffic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1,626,000,000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536,000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---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184,000,000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9276600" y="1342500"/>
            <a:ext cx="83007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</a:rPr>
              <a:t>Most Visited US Websites (as of 2020)</a:t>
            </a:r>
            <a:endParaRPr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1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Duplicate or unnecessary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Inconsistent text and typos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b="1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Missing data</a:t>
            </a: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Outliers</a:t>
            </a:r>
            <a:endParaRPr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graphicFrame>
        <p:nvGraphicFramePr>
          <p:cNvPr id="294" name="Google Shape;294;p31"/>
          <p:cNvGraphicFramePr/>
          <p:nvPr/>
        </p:nvGraphicFramePr>
        <p:xfrm>
          <a:off x="9276600" y="2129088"/>
          <a:ext cx="1486175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14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rank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5" name="Google Shape;295;p31"/>
          <p:cNvGraphicFramePr/>
          <p:nvPr/>
        </p:nvGraphicFramePr>
        <p:xfrm>
          <a:off x="10762775" y="2129088"/>
          <a:ext cx="3444500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youtube.com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en.wikipedia.org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twitter.com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amazon.com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yelp.com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reddit.com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6" name="Google Shape;296;p31"/>
          <p:cNvGraphicFramePr/>
          <p:nvPr/>
        </p:nvGraphicFramePr>
        <p:xfrm>
          <a:off x="14207275" y="2129088"/>
          <a:ext cx="3369975" cy="5489400"/>
        </p:xfrm>
        <a:graphic>
          <a:graphicData uri="http://schemas.openxmlformats.org/drawingml/2006/table">
            <a:tbl>
              <a:tblPr>
                <a:noFill/>
                <a:tableStyleId>{B0E30C6F-8DD4-49A4-ABE3-DB8F8E195B1C}</a:tableStyleId>
              </a:tblPr>
              <a:tblGrid>
                <a:gridCol w="3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monthly_traffic</a:t>
                      </a:r>
                      <a:endParaRPr sz="24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1,626,000,000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1,032,000,000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492,000,000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---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184,000,000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7" name="Google Shape;297;p31"/>
          <p:cNvSpPr txBox="1">
            <a:spLocks noGrp="1"/>
          </p:cNvSpPr>
          <p:nvPr>
            <p:ph type="body" idx="1"/>
          </p:nvPr>
        </p:nvSpPr>
        <p:spPr>
          <a:xfrm>
            <a:off x="9276600" y="1342500"/>
            <a:ext cx="83007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</a:rPr>
              <a:t>Most Visited US Websites (as of 2020)</a:t>
            </a:r>
            <a:endParaRPr sz="2800" b="1">
              <a:solidFill>
                <a:srgbClr val="000000"/>
              </a:solidFill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14207313" y="6246150"/>
            <a:ext cx="3369900" cy="672900"/>
          </a:xfrm>
          <a:prstGeom prst="rect">
            <a:avLst/>
          </a:prstGeom>
          <a:solidFill>
            <a:srgbClr val="399FD9">
              <a:alpha val="8380"/>
            </a:srgbClr>
          </a:solidFill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2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Duplicate or unnecessary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Inconsistent text and typos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b="1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Outliers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p3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body" idx="1"/>
          </p:nvPr>
        </p:nvSpPr>
        <p:spPr>
          <a:xfrm>
            <a:off x="8943525" y="1505450"/>
            <a:ext cx="8789400" cy="646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Are </a:t>
            </a:r>
            <a:r>
              <a:rPr lang="en" sz="3200" b="1"/>
              <a:t>distant</a:t>
            </a:r>
            <a:r>
              <a:rPr lang="en" sz="3200"/>
              <a:t> from other observations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Do not accurately represent real world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Can </a:t>
            </a:r>
            <a:r>
              <a:rPr lang="en" sz="3200" b="1"/>
              <a:t>significantly impact</a:t>
            </a:r>
            <a:r>
              <a:rPr lang="en" sz="3200"/>
              <a:t> analysis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Duplicate or unnecessary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Inconsistent text and typos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b="1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Outliers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8943525" y="1505450"/>
            <a:ext cx="8789400" cy="646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 b="1"/>
              <a:t>find </a:t>
            </a:r>
            <a:r>
              <a:rPr lang="en"/>
              <a:t>outliers: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Plots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Statistics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4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Duplicate or unnecessary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Inconsistent text and typos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b="1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AutoNum type="arabicPeriod"/>
            </a:pPr>
            <a:r>
              <a:rPr lang="en" dirty="0">
                <a:solidFill>
                  <a:srgbClr val="CCCCCC"/>
                </a:solidFill>
              </a:rPr>
              <a:t>Missing data</a:t>
            </a:r>
            <a:endParaRPr dirty="0">
              <a:solidFill>
                <a:srgbClr val="CCCCCC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b="1" dirty="0"/>
              <a:t>Outliers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… and more!</a:t>
            </a:r>
            <a:endParaRPr dirty="0">
              <a:solidFill>
                <a:srgbClr val="CCCCCC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1"/>
          </p:nvPr>
        </p:nvSpPr>
        <p:spPr>
          <a:xfrm>
            <a:off x="8943525" y="1505450"/>
            <a:ext cx="8789400" cy="646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 b="1"/>
              <a:t>find </a:t>
            </a:r>
            <a:r>
              <a:rPr lang="en"/>
              <a:t>outliers: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Plots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Statistics 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</a:t>
            </a:r>
            <a:r>
              <a:rPr lang="en" b="1"/>
              <a:t>deal with</a:t>
            </a:r>
            <a:r>
              <a:rPr lang="en"/>
              <a:t> outliers: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Remove them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Assign mean or median value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Predict value with model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5"/>
          <p:cNvPicPr preferRelativeResize="0"/>
          <p:nvPr/>
        </p:nvPicPr>
        <p:blipFill rotWithShape="1">
          <a:blip r:embed="rId3">
            <a:alphaModFix amt="50000"/>
          </a:blip>
          <a:srcRect r="29681"/>
          <a:stretch/>
        </p:blipFill>
        <p:spPr>
          <a:xfrm>
            <a:off x="640075" y="1505450"/>
            <a:ext cx="7201872" cy="76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801963" y="2113525"/>
            <a:ext cx="6878100" cy="6465000"/>
          </a:xfrm>
          <a:prstGeom prst="rect">
            <a:avLst/>
          </a:prstGeom>
          <a:solidFill>
            <a:srgbClr val="FFFFFF">
              <a:alpha val="93850"/>
            </a:srgbClr>
          </a:solidFill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Duplicate or unnecessary data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Inconsistent text and typos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Missing data</a:t>
            </a:r>
            <a:endParaRPr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Outliers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 and more!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be messy?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36"/>
          <p:cNvCxnSpPr/>
          <p:nvPr/>
        </p:nvCxnSpPr>
        <p:spPr>
          <a:xfrm>
            <a:off x="11232150" y="5956100"/>
            <a:ext cx="2000400" cy="1570800"/>
          </a:xfrm>
          <a:prstGeom prst="straightConnector1">
            <a:avLst/>
          </a:prstGeom>
          <a:noFill/>
          <a:ln w="76200" cap="flat" cmpd="sng">
            <a:solidFill>
              <a:srgbClr val="9DCBE5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35" name="Google Shape;335;p36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does the data analysis workflow look like?</a:t>
            </a:r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Workflow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879225" y="36708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START WITH A QUESTION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879225" y="6812600"/>
            <a:ext cx="4176300" cy="1428600"/>
          </a:xfrm>
          <a:prstGeom prst="rect">
            <a:avLst/>
          </a:prstGeom>
          <a:solidFill>
            <a:srgbClr val="399FD9">
              <a:alpha val="8268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COLLECT &amp; 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CLEAN DATA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9" name="Google Shape;339;p36"/>
          <p:cNvCxnSpPr>
            <a:stCxn id="337" idx="2"/>
            <a:endCxn id="338" idx="0"/>
          </p:cNvCxnSpPr>
          <p:nvPr/>
        </p:nvCxnSpPr>
        <p:spPr>
          <a:xfrm>
            <a:off x="2967375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36"/>
          <p:cNvSpPr txBox="1"/>
          <p:nvPr/>
        </p:nvSpPr>
        <p:spPr>
          <a:xfrm>
            <a:off x="13232475" y="3670800"/>
            <a:ext cx="4176300" cy="1428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MODELS &amp; ALGORITHMS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13232475" y="68126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COMMUNICATE RESULTS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2" name="Google Shape;342;p36"/>
          <p:cNvCxnSpPr/>
          <p:nvPr/>
        </p:nvCxnSpPr>
        <p:spPr>
          <a:xfrm>
            <a:off x="15429000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36"/>
          <p:cNvCxnSpPr>
            <a:endCxn id="344" idx="1"/>
          </p:cNvCxnSpPr>
          <p:nvPr/>
        </p:nvCxnSpPr>
        <p:spPr>
          <a:xfrm rot="10800000" flipH="1">
            <a:off x="5055450" y="5956050"/>
            <a:ext cx="2000400" cy="10779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36"/>
          <p:cNvCxnSpPr/>
          <p:nvPr/>
        </p:nvCxnSpPr>
        <p:spPr>
          <a:xfrm rot="10800000" flipH="1">
            <a:off x="11232150" y="4358100"/>
            <a:ext cx="2000400" cy="15708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46" name="Google Shape;346;p36"/>
          <p:cNvSpPr/>
          <p:nvPr/>
        </p:nvSpPr>
        <p:spPr>
          <a:xfrm>
            <a:off x="5055575" y="5121525"/>
            <a:ext cx="10374925" cy="2968325"/>
          </a:xfrm>
          <a:custGeom>
            <a:avLst/>
            <a:gdLst/>
            <a:ahLst/>
            <a:cxnLst/>
            <a:rect l="l" t="t" r="r" b="b"/>
            <a:pathLst>
              <a:path w="414997" h="118733" extrusionOk="0">
                <a:moveTo>
                  <a:pt x="414997" y="0"/>
                </a:moveTo>
                <a:cubicBezTo>
                  <a:pt x="393309" y="13775"/>
                  <a:pt x="334841" y="63597"/>
                  <a:pt x="284871" y="82647"/>
                </a:cubicBezTo>
                <a:cubicBezTo>
                  <a:pt x="234901" y="101697"/>
                  <a:pt x="162658" y="108292"/>
                  <a:pt x="115179" y="114300"/>
                </a:cubicBezTo>
                <a:cubicBezTo>
                  <a:pt x="67701" y="120308"/>
                  <a:pt x="19197" y="117963"/>
                  <a:pt x="0" y="118696"/>
                </a:cubicBezTo>
              </a:path>
            </a:pathLst>
          </a:cu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" name="Google Shape;347;p36"/>
          <p:cNvSpPr/>
          <p:nvPr/>
        </p:nvSpPr>
        <p:spPr>
          <a:xfrm>
            <a:off x="5055525" y="6852150"/>
            <a:ext cx="4088204" cy="687257"/>
          </a:xfrm>
          <a:custGeom>
            <a:avLst/>
            <a:gdLst/>
            <a:ahLst/>
            <a:cxnLst/>
            <a:rect l="l" t="t" r="r" b="b"/>
            <a:pathLst>
              <a:path w="164416" h="34290" extrusionOk="0">
                <a:moveTo>
                  <a:pt x="164416" y="0"/>
                </a:moveTo>
                <a:cubicBezTo>
                  <a:pt x="157382" y="3077"/>
                  <a:pt x="149616" y="12749"/>
                  <a:pt x="122213" y="18464"/>
                </a:cubicBezTo>
                <a:cubicBezTo>
                  <a:pt x="94810" y="24179"/>
                  <a:pt x="20369" y="31652"/>
                  <a:pt x="0" y="34290"/>
                </a:cubicBezTo>
              </a:path>
            </a:pathLst>
          </a:cu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8" name="Google Shape;348;p36"/>
          <p:cNvSpPr txBox="1"/>
          <p:nvPr/>
        </p:nvSpPr>
        <p:spPr>
          <a:xfrm>
            <a:off x="7055850" y="5059950"/>
            <a:ext cx="4176300" cy="17922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EXPLORATORY DATA ANALYSIS (EDA)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</a:t>
            </a:r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0"/>
            <a:ext cx="9143873" cy="1028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362" name="Google Shape;362;p38"/>
          <p:cNvSpPr txBox="1">
            <a:spLocks noGrp="1"/>
          </p:cNvSpPr>
          <p:nvPr>
            <p:ph type="body" idx="3"/>
          </p:nvPr>
        </p:nvSpPr>
        <p:spPr>
          <a:xfrm>
            <a:off x="640075" y="1903975"/>
            <a:ext cx="8503800" cy="7269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Unfortunately very common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Occur for many reasons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Detect with pandas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Several ways to handle missings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in data about coffee</a:t>
            </a:r>
            <a:endParaRPr/>
          </a:p>
        </p:txBody>
      </p:sp>
      <p:sp>
        <p:nvSpPr>
          <p:cNvPr id="368" name="Google Shape;368;p39"/>
          <p:cNvSpPr txBox="1">
            <a:spLocks noGrp="1"/>
          </p:cNvSpPr>
          <p:nvPr>
            <p:ph type="body" idx="1"/>
          </p:nvPr>
        </p:nvSpPr>
        <p:spPr>
          <a:xfrm>
            <a:off x="640075" y="2717400"/>
            <a:ext cx="8503800" cy="1785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 pandas as pd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 = pd.read_csv(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A31515"/>
                </a:solidFill>
              </a:rPr>
              <a:t>coffee.csv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39"/>
          <p:cNvSpPr txBox="1">
            <a:spLocks noGrp="1"/>
          </p:cNvSpPr>
          <p:nvPr>
            <p:ph type="body" idx="2"/>
          </p:nvPr>
        </p:nvSpPr>
        <p:spPr>
          <a:xfrm>
            <a:off x="640075" y="4503000"/>
            <a:ext cx="8503800" cy="4916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Missing Values</a:t>
            </a:r>
            <a:endParaRPr/>
          </a:p>
        </p:txBody>
      </p:sp>
      <p:pic>
        <p:nvPicPr>
          <p:cNvPr id="371" name="Google Shape;3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00" y="4755425"/>
            <a:ext cx="6643825" cy="43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Cleaning?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0"/>
            <a:ext cx="9143873" cy="1028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contains several missings</a:t>
            </a:r>
            <a:endParaRPr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640075" y="2717400"/>
            <a:ext cx="8503800" cy="1785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 pandas as pd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 = pd.read_csv(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A31515"/>
                </a:solidFill>
              </a:rPr>
              <a:t>coffee.csv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8" name="Google Shape;378;p40"/>
          <p:cNvSpPr txBox="1">
            <a:spLocks noGrp="1"/>
          </p:cNvSpPr>
          <p:nvPr>
            <p:ph type="body" idx="2"/>
          </p:nvPr>
        </p:nvSpPr>
        <p:spPr>
          <a:xfrm>
            <a:off x="640075" y="4503000"/>
            <a:ext cx="8503800" cy="4916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79" name="Google Shape;3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00" y="4755425"/>
            <a:ext cx="6643825" cy="43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/>
          <p:nvPr/>
        </p:nvSpPr>
        <p:spPr>
          <a:xfrm>
            <a:off x="3612800" y="5852313"/>
            <a:ext cx="13014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5058775" y="5833938"/>
            <a:ext cx="13014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5058775" y="7473613"/>
            <a:ext cx="13014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Missing Values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Quickly check missings with </a:t>
            </a:r>
            <a:r>
              <a:rPr lang="en" sz="3300">
                <a:latin typeface="Roboto Mono"/>
                <a:ea typeface="Roboto Mono"/>
                <a:cs typeface="Roboto Mono"/>
                <a:sym typeface="Roboto Mono"/>
              </a:rPr>
              <a:t>.info()</a:t>
            </a:r>
            <a:endParaRPr sz="3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41"/>
          <p:cNvSpPr txBox="1">
            <a:spLocks noGrp="1"/>
          </p:cNvSpPr>
          <p:nvPr>
            <p:ph type="body" idx="1"/>
          </p:nvPr>
        </p:nvSpPr>
        <p:spPr>
          <a:xfrm>
            <a:off x="640075" y="2717400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df.info()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0" name="Google Shape;390;p41"/>
          <p:cNvSpPr txBox="1">
            <a:spLocks noGrp="1"/>
          </p:cNvSpPr>
          <p:nvPr>
            <p:ph type="body" idx="2"/>
          </p:nvPr>
        </p:nvSpPr>
        <p:spPr>
          <a:xfrm>
            <a:off x="640075" y="3527400"/>
            <a:ext cx="8503800" cy="4916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25" y="3808625"/>
            <a:ext cx="7653925" cy="39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1"/>
          <p:cNvSpPr/>
          <p:nvPr/>
        </p:nvSpPr>
        <p:spPr>
          <a:xfrm>
            <a:off x="3488875" y="5005428"/>
            <a:ext cx="2873400" cy="1852500"/>
          </a:xfrm>
          <a:prstGeom prst="rect">
            <a:avLst/>
          </a:prstGeom>
          <a:solidFill>
            <a:srgbClr val="399FD9">
              <a:alpha val="184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Missing Values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.isna()</a:t>
            </a:r>
            <a:r>
              <a:rPr lang="en"/>
              <a:t> for elementwise True/False values</a:t>
            </a:r>
            <a:endParaRPr/>
          </a:p>
        </p:txBody>
      </p:sp>
      <p:sp>
        <p:nvSpPr>
          <p:cNvPr id="399" name="Google Shape;399;p42"/>
          <p:cNvSpPr txBox="1">
            <a:spLocks noGrp="1"/>
          </p:cNvSpPr>
          <p:nvPr>
            <p:ph type="body" idx="1"/>
          </p:nvPr>
        </p:nvSpPr>
        <p:spPr>
          <a:xfrm>
            <a:off x="640075" y="3357750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df.isna()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0" name="Google Shape;400;p42"/>
          <p:cNvSpPr txBox="1">
            <a:spLocks noGrp="1"/>
          </p:cNvSpPr>
          <p:nvPr>
            <p:ph type="body" idx="2"/>
          </p:nvPr>
        </p:nvSpPr>
        <p:spPr>
          <a:xfrm>
            <a:off x="640075" y="4167750"/>
            <a:ext cx="8503800" cy="4916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4382634"/>
            <a:ext cx="6593725" cy="4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Missing Values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Missing Values</a:t>
            </a:r>
            <a:endParaRPr/>
          </a:p>
        </p:txBody>
      </p:sp>
      <p:sp>
        <p:nvSpPr>
          <p:cNvPr id="408" name="Google Shape;408;p43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.isna()</a:t>
            </a:r>
            <a:r>
              <a:rPr lang="en"/>
              <a:t> for elementwise True/False values</a:t>
            </a:r>
            <a:endParaRPr/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1"/>
          </p:nvPr>
        </p:nvSpPr>
        <p:spPr>
          <a:xfrm>
            <a:off x="640075" y="3357750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df.isna()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0" name="Google Shape;410;p43"/>
          <p:cNvSpPr txBox="1">
            <a:spLocks noGrp="1"/>
          </p:cNvSpPr>
          <p:nvPr>
            <p:ph type="body" idx="2"/>
          </p:nvPr>
        </p:nvSpPr>
        <p:spPr>
          <a:xfrm>
            <a:off x="640075" y="4167750"/>
            <a:ext cx="8503800" cy="4916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11" name="Google Shape;4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4382634"/>
            <a:ext cx="6593725" cy="4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3"/>
          <p:cNvSpPr/>
          <p:nvPr/>
        </p:nvSpPr>
        <p:spPr>
          <a:xfrm>
            <a:off x="3798725" y="5455438"/>
            <a:ext cx="13014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3"/>
          <p:cNvSpPr/>
          <p:nvPr/>
        </p:nvSpPr>
        <p:spPr>
          <a:xfrm>
            <a:off x="5244700" y="5437063"/>
            <a:ext cx="13014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3"/>
          <p:cNvSpPr/>
          <p:nvPr/>
        </p:nvSpPr>
        <p:spPr>
          <a:xfrm>
            <a:off x="5244700" y="7076738"/>
            <a:ext cx="13014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.isna()</a:t>
            </a:r>
            <a:r>
              <a:rPr lang="en"/>
              <a:t> result as data mask</a:t>
            </a:r>
            <a:endParaRPr/>
          </a:p>
        </p:txBody>
      </p:sp>
      <p:sp>
        <p:nvSpPr>
          <p:cNvPr id="420" name="Google Shape;420;p4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Detect Missing Values</a:t>
            </a:r>
            <a:endParaRPr/>
          </a:p>
        </p:txBody>
      </p:sp>
      <p:sp>
        <p:nvSpPr>
          <p:cNvPr id="421" name="Google Shape;421;p44"/>
          <p:cNvSpPr txBox="1">
            <a:spLocks noGrp="1"/>
          </p:cNvSpPr>
          <p:nvPr>
            <p:ph type="body" idx="1"/>
          </p:nvPr>
        </p:nvSpPr>
        <p:spPr>
          <a:xfrm>
            <a:off x="640075" y="2738075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~df.shipping.isna()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2" name="Google Shape;422;p44"/>
          <p:cNvSpPr txBox="1">
            <a:spLocks noGrp="1"/>
          </p:cNvSpPr>
          <p:nvPr>
            <p:ph type="body" idx="2"/>
          </p:nvPr>
        </p:nvSpPr>
        <p:spPr>
          <a:xfrm>
            <a:off x="640075" y="3548075"/>
            <a:ext cx="8503800" cy="415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25" y="3783225"/>
            <a:ext cx="5734750" cy="35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.isna()</a:t>
            </a:r>
            <a:r>
              <a:rPr lang="en"/>
              <a:t> result as data mask</a:t>
            </a:r>
            <a:endParaRPr/>
          </a:p>
        </p:txBody>
      </p:sp>
      <p:sp>
        <p:nvSpPr>
          <p:cNvPr id="429" name="Google Shape;429;p45"/>
          <p:cNvSpPr txBox="1">
            <a:spLocks noGrp="1"/>
          </p:cNvSpPr>
          <p:nvPr>
            <p:ph type="body" idx="1"/>
          </p:nvPr>
        </p:nvSpPr>
        <p:spPr>
          <a:xfrm>
            <a:off x="9348775" y="2738075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df[~df.shipping.isna()]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body" idx="2"/>
          </p:nvPr>
        </p:nvSpPr>
        <p:spPr>
          <a:xfrm>
            <a:off x="9348775" y="3548075"/>
            <a:ext cx="8503800" cy="452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1" name="Google Shape;431;p4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Detect Missing Values</a:t>
            </a:r>
            <a:endParaRPr/>
          </a:p>
        </p:txBody>
      </p:sp>
      <p:pic>
        <p:nvPicPr>
          <p:cNvPr id="432" name="Google Shape;4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725" y="3870600"/>
            <a:ext cx="7017750" cy="36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5"/>
          <p:cNvSpPr txBox="1">
            <a:spLocks noGrp="1"/>
          </p:cNvSpPr>
          <p:nvPr>
            <p:ph type="body" idx="1"/>
          </p:nvPr>
        </p:nvSpPr>
        <p:spPr>
          <a:xfrm>
            <a:off x="640075" y="2738075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~df.shipping.isna()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4" name="Google Shape;434;p45"/>
          <p:cNvSpPr txBox="1">
            <a:spLocks noGrp="1"/>
          </p:cNvSpPr>
          <p:nvPr>
            <p:ph type="body" idx="2"/>
          </p:nvPr>
        </p:nvSpPr>
        <p:spPr>
          <a:xfrm>
            <a:off x="640075" y="3548075"/>
            <a:ext cx="8503800" cy="415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35" name="Google Shape;4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25" y="3783225"/>
            <a:ext cx="5734750" cy="35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Handle Missings</a:t>
            </a:r>
            <a:endParaRPr/>
          </a:p>
        </p:txBody>
      </p:sp>
      <p:sp>
        <p:nvSpPr>
          <p:cNvPr id="441" name="Google Shape;441;p46"/>
          <p:cNvSpPr txBox="1">
            <a:spLocks noGrp="1"/>
          </p:cNvSpPr>
          <p:nvPr>
            <p:ph type="body" idx="3"/>
          </p:nvPr>
        </p:nvSpPr>
        <p:spPr>
          <a:xfrm>
            <a:off x="640075" y="19039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Drop rows with missing values</a:t>
            </a:r>
            <a:endParaRPr dirty="0"/>
          </a:p>
          <a:p>
            <a:pPr marL="1200150" lvl="0" indent="-7429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Fill missing values with a standard value such as zero</a:t>
            </a:r>
            <a:endParaRPr dirty="0"/>
          </a:p>
          <a:p>
            <a:pPr marL="1200150" lvl="0" indent="-7429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Impute </a:t>
            </a:r>
            <a:r>
              <a:rPr lang="en" dirty="0" err="1"/>
              <a:t>missings</a:t>
            </a:r>
            <a:r>
              <a:rPr lang="en" dirty="0"/>
              <a:t> with mean or median</a:t>
            </a:r>
            <a:endParaRPr dirty="0"/>
          </a:p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Missing Values</a:t>
            </a:r>
            <a:endParaRPr/>
          </a:p>
        </p:txBody>
      </p:sp>
      <p:sp>
        <p:nvSpPr>
          <p:cNvPr id="447" name="Google Shape;447;p47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pandas to drop with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.dropna()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Drops all rows with any missing by default</a:t>
            </a:r>
            <a:endParaRPr sz="3000"/>
          </a:p>
        </p:txBody>
      </p:sp>
      <p:sp>
        <p:nvSpPr>
          <p:cNvPr id="448" name="Google Shape;448;p47"/>
          <p:cNvSpPr txBox="1">
            <a:spLocks noGrp="1"/>
          </p:cNvSpPr>
          <p:nvPr>
            <p:ph type="body" idx="1"/>
          </p:nvPr>
        </p:nvSpPr>
        <p:spPr>
          <a:xfrm>
            <a:off x="640075" y="4245900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df.dropna()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9" name="Google Shape;449;p47"/>
          <p:cNvSpPr txBox="1">
            <a:spLocks noGrp="1"/>
          </p:cNvSpPr>
          <p:nvPr>
            <p:ph type="body" idx="2"/>
          </p:nvPr>
        </p:nvSpPr>
        <p:spPr>
          <a:xfrm>
            <a:off x="640075" y="5055900"/>
            <a:ext cx="8503800" cy="3826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50" name="Google Shape;4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25" y="5295800"/>
            <a:ext cx="6177200" cy="32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Missing Values</a:t>
            </a:r>
            <a:endParaRPr/>
          </a:p>
        </p:txBody>
      </p:sp>
      <p:sp>
        <p:nvSpPr>
          <p:cNvPr id="456" name="Google Shape;456;p48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pandas to drop with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.dropna()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Drops all rows with any missing by default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Use</a:t>
            </a:r>
            <a:r>
              <a:rPr lang="en" sz="2800"/>
              <a:t> </a:t>
            </a:r>
            <a:r>
              <a:rPr lang="en" sz="2800">
                <a:latin typeface="Roboto Mono"/>
                <a:ea typeface="Roboto Mono"/>
                <a:cs typeface="Roboto Mono"/>
                <a:sym typeface="Roboto Mono"/>
              </a:rPr>
              <a:t>subset</a:t>
            </a:r>
            <a:r>
              <a:rPr lang="en" sz="2800"/>
              <a:t> </a:t>
            </a:r>
            <a:r>
              <a:rPr lang="en" sz="3000"/>
              <a:t>to drop only some missings</a:t>
            </a:r>
            <a:endParaRPr sz="3000"/>
          </a:p>
        </p:txBody>
      </p:sp>
      <p:sp>
        <p:nvSpPr>
          <p:cNvPr id="457" name="Google Shape;457;p48"/>
          <p:cNvSpPr txBox="1">
            <a:spLocks noGrp="1"/>
          </p:cNvSpPr>
          <p:nvPr>
            <p:ph type="body" idx="1"/>
          </p:nvPr>
        </p:nvSpPr>
        <p:spPr>
          <a:xfrm>
            <a:off x="640075" y="4245900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df.dropna(</a:t>
            </a:r>
            <a:r>
              <a:rPr lang="en">
                <a:solidFill>
                  <a:srgbClr val="000000"/>
                </a:solidFill>
                <a:highlight>
                  <a:schemeClr val="accent6"/>
                </a:highlight>
              </a:rPr>
              <a:t>subset=[</a:t>
            </a:r>
            <a:r>
              <a:rPr lang="en" sz="2400">
                <a:solidFill>
                  <a:srgbClr val="A31515"/>
                </a:solidFill>
                <a:highlight>
                  <a:schemeClr val="accent6"/>
                </a:highlight>
              </a:rPr>
              <a:t>"</a:t>
            </a:r>
            <a:r>
              <a:rPr lang="en">
                <a:solidFill>
                  <a:srgbClr val="A31515"/>
                </a:solidFill>
                <a:highlight>
                  <a:schemeClr val="accent6"/>
                </a:highlight>
              </a:rPr>
              <a:t>price_lb</a:t>
            </a:r>
            <a:r>
              <a:rPr lang="en" sz="2400">
                <a:solidFill>
                  <a:srgbClr val="A31515"/>
                </a:solidFill>
                <a:highlight>
                  <a:schemeClr val="accent6"/>
                </a:highlight>
              </a:rPr>
              <a:t>"</a:t>
            </a:r>
            <a:r>
              <a:rPr lang="en">
                <a:solidFill>
                  <a:srgbClr val="000000"/>
                </a:solidFill>
                <a:highlight>
                  <a:schemeClr val="accent6"/>
                </a:highlight>
              </a:rPr>
              <a:t>]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8" name="Google Shape;458;p48"/>
          <p:cNvSpPr txBox="1">
            <a:spLocks noGrp="1"/>
          </p:cNvSpPr>
          <p:nvPr>
            <p:ph type="body" idx="2"/>
          </p:nvPr>
        </p:nvSpPr>
        <p:spPr>
          <a:xfrm>
            <a:off x="640075" y="5055900"/>
            <a:ext cx="8503800" cy="430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59" name="Google Shape;4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5225825"/>
            <a:ext cx="6383775" cy="39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Missings with a Value</a:t>
            </a:r>
            <a:endParaRPr/>
          </a:p>
        </p:txBody>
      </p:sp>
      <p:sp>
        <p:nvSpPr>
          <p:cNvPr id="465" name="Google Shape;465;p49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1402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Use pandas </a:t>
            </a:r>
            <a:r>
              <a:rPr lang="en" sz="3300">
                <a:latin typeface="Roboto Mono"/>
                <a:ea typeface="Roboto Mono"/>
                <a:cs typeface="Roboto Mono"/>
                <a:sym typeface="Roboto Mono"/>
              </a:rPr>
              <a:t>.fillna()</a:t>
            </a:r>
            <a:r>
              <a:rPr lang="en" sz="3400"/>
              <a:t> to fill missings 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466" name="Google Shape;466;p49"/>
          <p:cNvSpPr txBox="1">
            <a:spLocks noGrp="1"/>
          </p:cNvSpPr>
          <p:nvPr>
            <p:ph type="body" idx="1"/>
          </p:nvPr>
        </p:nvSpPr>
        <p:spPr>
          <a:xfrm>
            <a:off x="640075" y="3337000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df.shipping.fillna(</a:t>
            </a:r>
            <a:r>
              <a:rPr lang="en">
                <a:solidFill>
                  <a:srgbClr val="0097A7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does the data analysis workflow look like?</a:t>
            </a:r>
            <a:endParaRPr sz="3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Workflow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Missings with a Value</a:t>
            </a:r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1402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Use pandas </a:t>
            </a:r>
            <a:r>
              <a:rPr lang="en" sz="3300">
                <a:latin typeface="Roboto Mono"/>
                <a:ea typeface="Roboto Mono"/>
                <a:cs typeface="Roboto Mono"/>
                <a:sym typeface="Roboto Mono"/>
              </a:rPr>
              <a:t>.fillna()</a:t>
            </a:r>
            <a:r>
              <a:rPr lang="en" sz="3400"/>
              <a:t> to fill missings</a:t>
            </a:r>
            <a:endParaRPr sz="34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 b="1"/>
              <a:t>Only fill with reasonable values! </a:t>
            </a:r>
            <a:endParaRPr sz="3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473" name="Google Shape;473;p50"/>
          <p:cNvSpPr txBox="1">
            <a:spLocks noGrp="1"/>
          </p:cNvSpPr>
          <p:nvPr>
            <p:ph type="body" idx="1"/>
          </p:nvPr>
        </p:nvSpPr>
        <p:spPr>
          <a:xfrm>
            <a:off x="640075" y="3337000"/>
            <a:ext cx="8503800" cy="8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df.shipping.fillna(</a:t>
            </a:r>
            <a:r>
              <a:rPr lang="en">
                <a:solidFill>
                  <a:srgbClr val="0097A7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4" name="Google Shape;474;p50"/>
          <p:cNvSpPr txBox="1">
            <a:spLocks noGrp="1"/>
          </p:cNvSpPr>
          <p:nvPr>
            <p:ph type="body" idx="2"/>
          </p:nvPr>
        </p:nvSpPr>
        <p:spPr>
          <a:xfrm>
            <a:off x="640075" y="4147000"/>
            <a:ext cx="8503800" cy="430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75" name="Google Shape;4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4366350"/>
            <a:ext cx="6997075" cy="37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0"/>
          <p:cNvSpPr/>
          <p:nvPr/>
        </p:nvSpPr>
        <p:spPr>
          <a:xfrm>
            <a:off x="5492575" y="4838000"/>
            <a:ext cx="13014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0"/>
          <p:cNvSpPr/>
          <p:nvPr/>
        </p:nvSpPr>
        <p:spPr>
          <a:xfrm>
            <a:off x="5492575" y="6209150"/>
            <a:ext cx="13014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Imputing Missings</a:t>
            </a:r>
            <a:endParaRPr/>
          </a:p>
        </p:txBody>
      </p:sp>
      <p:sp>
        <p:nvSpPr>
          <p:cNvPr id="483" name="Google Shape;483;p51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1402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Use pandas </a:t>
            </a:r>
            <a:r>
              <a:rPr lang="en" sz="3300">
                <a:latin typeface="Roboto Mono"/>
                <a:ea typeface="Roboto Mono"/>
                <a:cs typeface="Roboto Mono"/>
                <a:sym typeface="Roboto Mono"/>
              </a:rPr>
              <a:t>.fillna()</a:t>
            </a:r>
            <a:r>
              <a:rPr lang="en" sz="3400"/>
              <a:t> to fill missings with mean or median values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484" name="Google Shape;484;p51"/>
          <p:cNvSpPr txBox="1">
            <a:spLocks noGrp="1"/>
          </p:cNvSpPr>
          <p:nvPr>
            <p:ph type="body" idx="1"/>
          </p:nvPr>
        </p:nvSpPr>
        <p:spPr>
          <a:xfrm>
            <a:off x="640075" y="3337000"/>
            <a:ext cx="8503800" cy="1274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price_avg = df.price_lb.mean()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price_avg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51"/>
          <p:cNvSpPr txBox="1">
            <a:spLocks noGrp="1"/>
          </p:cNvSpPr>
          <p:nvPr>
            <p:ph type="body" idx="2"/>
          </p:nvPr>
        </p:nvSpPr>
        <p:spPr>
          <a:xfrm>
            <a:off x="640075" y="4611100"/>
            <a:ext cx="8503800" cy="86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14.105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Imputing Missings</a:t>
            </a:r>
            <a:endParaRPr/>
          </a:p>
        </p:txBody>
      </p:sp>
      <p:sp>
        <p:nvSpPr>
          <p:cNvPr id="491" name="Google Shape;491;p52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1402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Use pandas </a:t>
            </a:r>
            <a:r>
              <a:rPr lang="en" sz="3300">
                <a:latin typeface="Roboto Mono"/>
                <a:ea typeface="Roboto Mono"/>
                <a:cs typeface="Roboto Mono"/>
                <a:sym typeface="Roboto Mono"/>
              </a:rPr>
              <a:t>.fillna()</a:t>
            </a:r>
            <a:r>
              <a:rPr lang="en" sz="3400"/>
              <a:t> to fill missings with mean or median values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492" name="Google Shape;492;p52"/>
          <p:cNvSpPr txBox="1">
            <a:spLocks noGrp="1"/>
          </p:cNvSpPr>
          <p:nvPr>
            <p:ph type="body" idx="1"/>
          </p:nvPr>
        </p:nvSpPr>
        <p:spPr>
          <a:xfrm>
            <a:off x="640075" y="3337000"/>
            <a:ext cx="8503800" cy="1274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price_avg = df.price_lb.mean()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df.price_lb.fillna(price_avg)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3" name="Google Shape;493;p52"/>
          <p:cNvSpPr txBox="1">
            <a:spLocks noGrp="1"/>
          </p:cNvSpPr>
          <p:nvPr>
            <p:ph type="body" idx="2"/>
          </p:nvPr>
        </p:nvSpPr>
        <p:spPr>
          <a:xfrm>
            <a:off x="640075" y="4611100"/>
            <a:ext cx="8503800" cy="430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94" name="Google Shape;4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25" y="4870225"/>
            <a:ext cx="6466375" cy="36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2"/>
          <p:cNvSpPr/>
          <p:nvPr/>
        </p:nvSpPr>
        <p:spPr>
          <a:xfrm>
            <a:off x="5182725" y="5375075"/>
            <a:ext cx="15927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Missing Values</a:t>
            </a:r>
            <a:endParaRPr/>
          </a:p>
        </p:txBody>
      </p:sp>
      <p:sp>
        <p:nvSpPr>
          <p:cNvPr id="501" name="Google Shape;501;p53"/>
          <p:cNvSpPr txBox="1">
            <a:spLocks noGrp="1"/>
          </p:cNvSpPr>
          <p:nvPr>
            <p:ph type="body" idx="3"/>
          </p:nvPr>
        </p:nvSpPr>
        <p:spPr>
          <a:xfrm>
            <a:off x="640075" y="1903975"/>
            <a:ext cx="8503800" cy="7269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.info()</a:t>
            </a:r>
            <a:r>
              <a:rPr lang="en"/>
              <a:t> 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Count of non-null values for each column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.isna()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Boolean True/False for each element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Can be used as data mask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Handle Missings</a:t>
            </a:r>
            <a:endParaRPr/>
          </a:p>
        </p:txBody>
      </p:sp>
      <p:sp>
        <p:nvSpPr>
          <p:cNvPr id="507" name="Google Shape;507;p54"/>
          <p:cNvSpPr txBox="1">
            <a:spLocks noGrp="1"/>
          </p:cNvSpPr>
          <p:nvPr>
            <p:ph type="body" idx="3"/>
          </p:nvPr>
        </p:nvSpPr>
        <p:spPr>
          <a:xfrm>
            <a:off x="640075" y="1903975"/>
            <a:ext cx="8503800" cy="7269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dropna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dirty="0"/>
              <a:t>Drop rows with missing values</a:t>
            </a:r>
            <a:endParaRPr dirty="0"/>
          </a:p>
          <a:p>
            <a:pPr marL="1200150" lvl="0" indent="-7429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fillna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200150" lvl="0" indent="-742950" algn="l" rtl="0">
              <a:spcBef>
                <a:spcPts val="0"/>
              </a:spcBef>
              <a:spcAft>
                <a:spcPts val="0"/>
              </a:spcAft>
              <a:buSzPts val="3600"/>
              <a:buFont typeface="+mj-lt"/>
              <a:buAutoNum type="arabicPeriod" startAt="2"/>
            </a:pPr>
            <a:r>
              <a:rPr lang="en" dirty="0"/>
              <a:t>Fill missing values with a standard value such as zero</a:t>
            </a:r>
            <a:endParaRPr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 dirty="0"/>
              <a:t>Impute </a:t>
            </a:r>
            <a:r>
              <a:rPr lang="en" dirty="0" err="1"/>
              <a:t>missings</a:t>
            </a:r>
            <a:r>
              <a:rPr lang="en" dirty="0"/>
              <a:t> with mean or median</a:t>
            </a:r>
            <a:endParaRPr dirty="0"/>
          </a:p>
          <a:p>
            <a:pPr marL="1200150" lvl="0" indent="-7429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 dirty="0"/>
              <a:t>Use a model to predict missing (advanced)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5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Managing Columns of Data</a:t>
            </a:r>
            <a:endParaRPr sz="7400"/>
          </a:p>
        </p:txBody>
      </p:sp>
      <p:sp>
        <p:nvSpPr>
          <p:cNvPr id="513" name="Google Shape;513;p55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5" name="Google Shape;515;p55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0"/>
            <a:ext cx="9143873" cy="1028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in data about coffee</a:t>
            </a:r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body" idx="1"/>
          </p:nvPr>
        </p:nvSpPr>
        <p:spPr>
          <a:xfrm>
            <a:off x="640075" y="2717400"/>
            <a:ext cx="8503800" cy="1785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 pandas as pd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 = pd.read_csv(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A31515"/>
                </a:solidFill>
              </a:rPr>
              <a:t>coffee_data.csv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2" name="Google Shape;522;p56"/>
          <p:cNvSpPr txBox="1">
            <a:spLocks noGrp="1"/>
          </p:cNvSpPr>
          <p:nvPr>
            <p:ph type="body" idx="2"/>
          </p:nvPr>
        </p:nvSpPr>
        <p:spPr>
          <a:xfrm>
            <a:off x="640075" y="4503000"/>
            <a:ext cx="8503800" cy="4482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Data Columns</a:t>
            </a:r>
            <a:endParaRPr/>
          </a:p>
        </p:txBody>
      </p:sp>
      <p:pic>
        <p:nvPicPr>
          <p:cNvPr id="524" name="Google Shape;524;p56"/>
          <p:cNvPicPr preferRelativeResize="0"/>
          <p:nvPr/>
        </p:nvPicPr>
        <p:blipFill rotWithShape="1">
          <a:blip r:embed="rId3">
            <a:alphaModFix/>
          </a:blip>
          <a:srcRect t="377" b="387"/>
          <a:stretch/>
        </p:blipFill>
        <p:spPr>
          <a:xfrm>
            <a:off x="742750" y="4676225"/>
            <a:ext cx="8304475" cy="39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 of these column names are valid Python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Rename to make analysis easier</a:t>
            </a:r>
            <a:endParaRPr sz="3300"/>
          </a:p>
        </p:txBody>
      </p:sp>
      <p:sp>
        <p:nvSpPr>
          <p:cNvPr id="530" name="Google Shape;530;p57"/>
          <p:cNvSpPr txBox="1">
            <a:spLocks noGrp="1"/>
          </p:cNvSpPr>
          <p:nvPr>
            <p:ph type="body" idx="1"/>
          </p:nvPr>
        </p:nvSpPr>
        <p:spPr>
          <a:xfrm>
            <a:off x="640075" y="4075975"/>
            <a:ext cx="8503800" cy="780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df.columns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1" name="Google Shape;531;p57"/>
          <p:cNvSpPr txBox="1">
            <a:spLocks noGrp="1"/>
          </p:cNvSpPr>
          <p:nvPr>
            <p:ph type="body" idx="2"/>
          </p:nvPr>
        </p:nvSpPr>
        <p:spPr>
          <a:xfrm>
            <a:off x="640075" y="4856875"/>
            <a:ext cx="8503800" cy="1714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Index(['Price per Pound', 'Shipping Price', 'Favorite?'], dtype='object') </a:t>
            </a:r>
            <a:endParaRPr/>
          </a:p>
        </p:txBody>
      </p:sp>
      <p:sp>
        <p:nvSpPr>
          <p:cNvPr id="532" name="Google Shape;532;p5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Data Columns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8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a dictionary to the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columns </a:t>
            </a:r>
            <a:r>
              <a:rPr lang="en"/>
              <a:t>argument of pandas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.rename()</a:t>
            </a:r>
            <a:r>
              <a:rPr lang="en" sz="3400"/>
              <a:t> </a:t>
            </a:r>
            <a:endParaRPr/>
          </a:p>
        </p:txBody>
      </p:sp>
      <p:sp>
        <p:nvSpPr>
          <p:cNvPr id="538" name="Google Shape;538;p58"/>
          <p:cNvSpPr txBox="1">
            <a:spLocks noGrp="1"/>
          </p:cNvSpPr>
          <p:nvPr>
            <p:ph type="body" idx="1"/>
          </p:nvPr>
        </p:nvSpPr>
        <p:spPr>
          <a:xfrm>
            <a:off x="640075" y="3357675"/>
            <a:ext cx="8503800" cy="294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df.rename(columns={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31515"/>
                </a:solidFill>
              </a:rPr>
              <a:t>'Price per Pound'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A31515"/>
                </a:solidFill>
              </a:rPr>
              <a:t>'price_lb'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A31515"/>
                </a:solidFill>
              </a:rPr>
              <a:t>'Shipping Price'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A31515"/>
                </a:solidFill>
              </a:rPr>
              <a:t>'shipping'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A31515"/>
                </a:solidFill>
              </a:rPr>
              <a:t>'Favorite?'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A31515"/>
                </a:solidFill>
              </a:rPr>
              <a:t>'favorite'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}, inplace=</a:t>
            </a:r>
            <a:r>
              <a:rPr lang="en">
                <a:solidFill>
                  <a:srgbClr val="0000FF"/>
                </a:solidFill>
              </a:rPr>
              <a:t>True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9" name="Google Shape;539;p5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Data Columns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a dictionary to the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columns </a:t>
            </a:r>
            <a:r>
              <a:rPr lang="en"/>
              <a:t>argument of pandas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.rename()</a:t>
            </a:r>
            <a:r>
              <a:rPr lang="en" sz="3400"/>
              <a:t> </a:t>
            </a:r>
            <a:endParaRPr/>
          </a:p>
        </p:txBody>
      </p:sp>
      <p:sp>
        <p:nvSpPr>
          <p:cNvPr id="545" name="Google Shape;545;p59"/>
          <p:cNvSpPr txBox="1">
            <a:spLocks noGrp="1"/>
          </p:cNvSpPr>
          <p:nvPr>
            <p:ph type="body" idx="1"/>
          </p:nvPr>
        </p:nvSpPr>
        <p:spPr>
          <a:xfrm>
            <a:off x="640075" y="3357675"/>
            <a:ext cx="8503800" cy="294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df.rename(columns={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31515"/>
                </a:solidFill>
              </a:rPr>
              <a:t>'Price per Pound'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A31515"/>
                </a:solidFill>
              </a:rPr>
              <a:t>'price_lb'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A31515"/>
                </a:solidFill>
              </a:rPr>
              <a:t>'Shipping Price'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A31515"/>
                </a:solidFill>
              </a:rPr>
              <a:t>'shipping'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A31515"/>
                </a:solidFill>
              </a:rPr>
              <a:t>'Favorite?'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A31515"/>
                </a:solidFill>
              </a:rPr>
              <a:t>'favorite'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}, inplace=</a:t>
            </a:r>
            <a:r>
              <a:rPr lang="en">
                <a:solidFill>
                  <a:srgbClr val="0000FF"/>
                </a:solidFill>
              </a:rPr>
              <a:t>True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6" name="Google Shape;546;p59"/>
          <p:cNvSpPr txBox="1">
            <a:spLocks noGrp="1"/>
          </p:cNvSpPr>
          <p:nvPr>
            <p:ph type="body" idx="2"/>
          </p:nvPr>
        </p:nvSpPr>
        <p:spPr>
          <a:xfrm>
            <a:off x="9439800" y="4075975"/>
            <a:ext cx="8503800" cy="532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7" name="Google Shape;547;p5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Data Columns</a:t>
            </a:r>
            <a:endParaRPr/>
          </a:p>
        </p:txBody>
      </p:sp>
      <p:sp>
        <p:nvSpPr>
          <p:cNvPr id="548" name="Google Shape;548;p59"/>
          <p:cNvSpPr txBox="1">
            <a:spLocks noGrp="1"/>
          </p:cNvSpPr>
          <p:nvPr>
            <p:ph type="body" idx="1"/>
          </p:nvPr>
        </p:nvSpPr>
        <p:spPr>
          <a:xfrm>
            <a:off x="9439800" y="3357675"/>
            <a:ext cx="8503800" cy="74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49" name="Google Shape;549;p59"/>
          <p:cNvPicPr preferRelativeResize="0"/>
          <p:nvPr/>
        </p:nvPicPr>
        <p:blipFill rotWithShape="1">
          <a:blip r:embed="rId3">
            <a:alphaModFix/>
          </a:blip>
          <a:srcRect t="534" b="524"/>
          <a:stretch/>
        </p:blipFill>
        <p:spPr>
          <a:xfrm>
            <a:off x="9695750" y="4349700"/>
            <a:ext cx="7636275" cy="46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does the data analysis workflow look like?</a:t>
            </a:r>
            <a:endParaRPr sz="3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Workflow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879225" y="36708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START WITH A QUESTION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0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using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.mean()</a:t>
            </a:r>
            <a:r>
              <a:rPr lang="en"/>
              <a:t> on shipping column causes error?</a:t>
            </a:r>
            <a:endParaRPr/>
          </a:p>
        </p:txBody>
      </p:sp>
      <p:sp>
        <p:nvSpPr>
          <p:cNvPr id="555" name="Google Shape;555;p60"/>
          <p:cNvSpPr txBox="1">
            <a:spLocks noGrp="1"/>
          </p:cNvSpPr>
          <p:nvPr>
            <p:ph type="body" idx="1"/>
          </p:nvPr>
        </p:nvSpPr>
        <p:spPr>
          <a:xfrm>
            <a:off x="640075" y="3357675"/>
            <a:ext cx="8503800" cy="894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df.shipping.mean()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6" name="Google Shape;556;p60"/>
          <p:cNvSpPr txBox="1">
            <a:spLocks noGrp="1"/>
          </p:cNvSpPr>
          <p:nvPr>
            <p:ph type="body" idx="2"/>
          </p:nvPr>
        </p:nvSpPr>
        <p:spPr>
          <a:xfrm>
            <a:off x="640075" y="4245900"/>
            <a:ext cx="8503800" cy="1455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6767"/>
                </a:solidFill>
              </a:rPr>
              <a:t>TypeError</a:t>
            </a:r>
            <a:r>
              <a:rPr lang="en">
                <a:solidFill>
                  <a:srgbClr val="FFFFFF"/>
                </a:solidFill>
              </a:rPr>
              <a:t>: Could not convert 3.000.001.995.490.004.002.50 to numeric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7" name="Google Shape;557;p6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average shipping?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1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using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.mean()</a:t>
            </a:r>
            <a:r>
              <a:rPr lang="en"/>
              <a:t> on shipping column causes error?</a:t>
            </a:r>
            <a:endParaRPr/>
          </a:p>
        </p:txBody>
      </p:sp>
      <p:sp>
        <p:nvSpPr>
          <p:cNvPr id="563" name="Google Shape;563;p61"/>
          <p:cNvSpPr txBox="1">
            <a:spLocks noGrp="1"/>
          </p:cNvSpPr>
          <p:nvPr>
            <p:ph type="body" idx="1"/>
          </p:nvPr>
        </p:nvSpPr>
        <p:spPr>
          <a:xfrm>
            <a:off x="640075" y="3357675"/>
            <a:ext cx="8503800" cy="894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df.shipping.mean()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4" name="Google Shape;564;p61"/>
          <p:cNvSpPr txBox="1">
            <a:spLocks noGrp="1"/>
          </p:cNvSpPr>
          <p:nvPr>
            <p:ph type="body" idx="2"/>
          </p:nvPr>
        </p:nvSpPr>
        <p:spPr>
          <a:xfrm>
            <a:off x="640075" y="4245900"/>
            <a:ext cx="8503800" cy="1455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6767"/>
                </a:solidFill>
              </a:rPr>
              <a:t>TypeError</a:t>
            </a:r>
            <a:r>
              <a:rPr lang="en">
                <a:solidFill>
                  <a:srgbClr val="FFFFFF"/>
                </a:solidFill>
              </a:rPr>
              <a:t>: Could not convert 3.000.001.995.490.004.002.50 to numeric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average shipping?</a:t>
            </a:r>
            <a:endParaRPr/>
          </a:p>
        </p:txBody>
      </p:sp>
      <p:sp>
        <p:nvSpPr>
          <p:cNvPr id="566" name="Google Shape;566;p61"/>
          <p:cNvSpPr txBox="1">
            <a:spLocks noGrp="1"/>
          </p:cNvSpPr>
          <p:nvPr>
            <p:ph type="body" idx="2"/>
          </p:nvPr>
        </p:nvSpPr>
        <p:spPr>
          <a:xfrm>
            <a:off x="640075" y="6593900"/>
            <a:ext cx="8503800" cy="2879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67" name="Google Shape;567;p61"/>
          <p:cNvSpPr txBox="1">
            <a:spLocks noGrp="1"/>
          </p:cNvSpPr>
          <p:nvPr>
            <p:ph type="body" idx="1"/>
          </p:nvPr>
        </p:nvSpPr>
        <p:spPr>
          <a:xfrm>
            <a:off x="640075" y="5875600"/>
            <a:ext cx="8503800" cy="74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df.head(</a:t>
            </a:r>
            <a:r>
              <a:rPr lang="en">
                <a:solidFill>
                  <a:srgbClr val="0097A7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8" name="Google Shape;56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25" y="6795200"/>
            <a:ext cx="7678354" cy="2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2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.dtypes</a:t>
            </a:r>
            <a:r>
              <a:rPr lang="en" sz="3400"/>
              <a:t> </a:t>
            </a:r>
            <a:r>
              <a:rPr lang="en"/>
              <a:t>shows the shipping column contains strings</a:t>
            </a:r>
            <a:endParaRPr/>
          </a:p>
        </p:txBody>
      </p:sp>
      <p:sp>
        <p:nvSpPr>
          <p:cNvPr id="574" name="Google Shape;574;p62"/>
          <p:cNvSpPr txBox="1">
            <a:spLocks noGrp="1"/>
          </p:cNvSpPr>
          <p:nvPr>
            <p:ph type="body" idx="1"/>
          </p:nvPr>
        </p:nvSpPr>
        <p:spPr>
          <a:xfrm>
            <a:off x="640075" y="3357675"/>
            <a:ext cx="8503800" cy="894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df.dtypes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5" name="Google Shape;575;p62"/>
          <p:cNvSpPr txBox="1">
            <a:spLocks noGrp="1"/>
          </p:cNvSpPr>
          <p:nvPr>
            <p:ph type="body" idx="2"/>
          </p:nvPr>
        </p:nvSpPr>
        <p:spPr>
          <a:xfrm>
            <a:off x="640075" y="4245900"/>
            <a:ext cx="8503800" cy="38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6767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6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average shipping?</a:t>
            </a:r>
            <a:endParaRPr/>
          </a:p>
        </p:txBody>
      </p:sp>
      <p:pic>
        <p:nvPicPr>
          <p:cNvPr id="577" name="Google Shape;5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00" y="4531600"/>
            <a:ext cx="5205521" cy="2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2"/>
          <p:cNvSpPr/>
          <p:nvPr/>
        </p:nvSpPr>
        <p:spPr>
          <a:xfrm>
            <a:off x="3778075" y="5185900"/>
            <a:ext cx="19851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a column’s datatype with the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.astype()</a:t>
            </a:r>
            <a:r>
              <a:rPr lang="en"/>
              <a:t> method</a:t>
            </a:r>
            <a:endParaRPr/>
          </a:p>
        </p:txBody>
      </p:sp>
      <p:sp>
        <p:nvSpPr>
          <p:cNvPr id="584" name="Google Shape;584;p63"/>
          <p:cNvSpPr txBox="1">
            <a:spLocks noGrp="1"/>
          </p:cNvSpPr>
          <p:nvPr>
            <p:ph type="body" idx="1"/>
          </p:nvPr>
        </p:nvSpPr>
        <p:spPr>
          <a:xfrm>
            <a:off x="640075" y="3357675"/>
            <a:ext cx="8503800" cy="835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df[</a:t>
            </a:r>
            <a:r>
              <a:rPr lang="en" sz="2400">
                <a:solidFill>
                  <a:srgbClr val="A31515"/>
                </a:solidFill>
              </a:rPr>
              <a:t>'shipping'</a:t>
            </a:r>
            <a:r>
              <a:rPr lang="en" sz="2400">
                <a:solidFill>
                  <a:srgbClr val="000000"/>
                </a:solidFill>
              </a:rPr>
              <a:t>] = df.shipping.astype(</a:t>
            </a:r>
            <a:r>
              <a:rPr lang="en" sz="2400">
                <a:solidFill>
                  <a:srgbClr val="A31515"/>
                </a:solidFill>
              </a:rPr>
              <a:t>'float'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sp>
        <p:nvSpPr>
          <p:cNvPr id="585" name="Google Shape;585;p6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 Column Datatype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4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a column’s datatype with the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.astype()</a:t>
            </a:r>
            <a:r>
              <a:rPr lang="en"/>
              <a:t> method</a:t>
            </a:r>
            <a:endParaRPr/>
          </a:p>
        </p:txBody>
      </p:sp>
      <p:sp>
        <p:nvSpPr>
          <p:cNvPr id="591" name="Google Shape;591;p64"/>
          <p:cNvSpPr txBox="1">
            <a:spLocks noGrp="1"/>
          </p:cNvSpPr>
          <p:nvPr>
            <p:ph type="body" idx="1"/>
          </p:nvPr>
        </p:nvSpPr>
        <p:spPr>
          <a:xfrm>
            <a:off x="640075" y="3357675"/>
            <a:ext cx="8503800" cy="1310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df[</a:t>
            </a:r>
            <a:r>
              <a:rPr lang="en" sz="2400">
                <a:solidFill>
                  <a:srgbClr val="A31515"/>
                </a:solidFill>
              </a:rPr>
              <a:t>'shipping'</a:t>
            </a:r>
            <a:r>
              <a:rPr lang="en" sz="2400">
                <a:solidFill>
                  <a:srgbClr val="000000"/>
                </a:solidFill>
              </a:rPr>
              <a:t>] = df.shipping.astype(</a:t>
            </a:r>
            <a:r>
              <a:rPr lang="en" sz="2400">
                <a:solidFill>
                  <a:srgbClr val="A31515"/>
                </a:solidFill>
              </a:rPr>
              <a:t>'float'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df.dtypes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92" name="Google Shape;592;p64"/>
          <p:cNvSpPr txBox="1">
            <a:spLocks noGrp="1"/>
          </p:cNvSpPr>
          <p:nvPr>
            <p:ph type="body" idx="2"/>
          </p:nvPr>
        </p:nvSpPr>
        <p:spPr>
          <a:xfrm>
            <a:off x="640075" y="4668375"/>
            <a:ext cx="8503800" cy="288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6767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6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 Column Datatype</a:t>
            </a:r>
            <a:endParaRPr/>
          </a:p>
        </p:txBody>
      </p:sp>
      <p:pic>
        <p:nvPicPr>
          <p:cNvPr id="594" name="Google Shape;59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50" y="4954075"/>
            <a:ext cx="5082425" cy="22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4"/>
          <p:cNvSpPr/>
          <p:nvPr/>
        </p:nvSpPr>
        <p:spPr>
          <a:xfrm>
            <a:off x="3778075" y="5537575"/>
            <a:ext cx="19851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5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a column’s datatype with the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.astype()</a:t>
            </a:r>
            <a:r>
              <a:rPr lang="en"/>
              <a:t> method</a:t>
            </a:r>
            <a:endParaRPr/>
          </a:p>
        </p:txBody>
      </p:sp>
      <p:sp>
        <p:nvSpPr>
          <p:cNvPr id="601" name="Google Shape;601;p65"/>
          <p:cNvSpPr txBox="1">
            <a:spLocks noGrp="1"/>
          </p:cNvSpPr>
          <p:nvPr>
            <p:ph type="body" idx="1"/>
          </p:nvPr>
        </p:nvSpPr>
        <p:spPr>
          <a:xfrm>
            <a:off x="640075" y="3357675"/>
            <a:ext cx="8503800" cy="1310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df[</a:t>
            </a:r>
            <a:r>
              <a:rPr lang="en" sz="2400">
                <a:solidFill>
                  <a:srgbClr val="A31515"/>
                </a:solidFill>
              </a:rPr>
              <a:t>'shipping'</a:t>
            </a:r>
            <a:r>
              <a:rPr lang="en" sz="2400">
                <a:solidFill>
                  <a:srgbClr val="000000"/>
                </a:solidFill>
              </a:rPr>
              <a:t>] = df.shipping.astype(</a:t>
            </a:r>
            <a:r>
              <a:rPr lang="en" sz="2400">
                <a:solidFill>
                  <a:srgbClr val="A31515"/>
                </a:solidFill>
              </a:rPr>
              <a:t>'float'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df.dtypes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02" name="Google Shape;602;p65"/>
          <p:cNvSpPr txBox="1">
            <a:spLocks noGrp="1"/>
          </p:cNvSpPr>
          <p:nvPr>
            <p:ph type="body" idx="2"/>
          </p:nvPr>
        </p:nvSpPr>
        <p:spPr>
          <a:xfrm>
            <a:off x="640075" y="4668375"/>
            <a:ext cx="8503800" cy="288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6767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3" name="Google Shape;603;p6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 Column Datatype</a:t>
            </a:r>
            <a:endParaRPr/>
          </a:p>
        </p:txBody>
      </p:sp>
      <p:pic>
        <p:nvPicPr>
          <p:cNvPr id="604" name="Google Shape;6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50" y="4954075"/>
            <a:ext cx="5082425" cy="22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65"/>
          <p:cNvSpPr txBox="1">
            <a:spLocks noGrp="1"/>
          </p:cNvSpPr>
          <p:nvPr>
            <p:ph type="body" idx="1"/>
          </p:nvPr>
        </p:nvSpPr>
        <p:spPr>
          <a:xfrm>
            <a:off x="640075" y="77240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df.shipping.mean()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06" name="Google Shape;606;p65"/>
          <p:cNvSpPr txBox="1">
            <a:spLocks noGrp="1"/>
          </p:cNvSpPr>
          <p:nvPr>
            <p:ph type="body" idx="2"/>
          </p:nvPr>
        </p:nvSpPr>
        <p:spPr>
          <a:xfrm>
            <a:off x="640075" y="85106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2.4257142857142857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65"/>
          <p:cNvSpPr/>
          <p:nvPr/>
        </p:nvSpPr>
        <p:spPr>
          <a:xfrm>
            <a:off x="3778075" y="5537575"/>
            <a:ext cx="19851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favorite column contains the same value for every row</a:t>
            </a:r>
            <a:endParaRPr/>
          </a:p>
        </p:txBody>
      </p:sp>
      <p:sp>
        <p:nvSpPr>
          <p:cNvPr id="613" name="Google Shape;613;p66"/>
          <p:cNvSpPr txBox="1">
            <a:spLocks noGrp="1"/>
          </p:cNvSpPr>
          <p:nvPr>
            <p:ph type="body" idx="1"/>
          </p:nvPr>
        </p:nvSpPr>
        <p:spPr>
          <a:xfrm>
            <a:off x="640075" y="3357675"/>
            <a:ext cx="8503800" cy="831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df.favorite.value_counts()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14" name="Google Shape;614;p66"/>
          <p:cNvSpPr txBox="1">
            <a:spLocks noGrp="1"/>
          </p:cNvSpPr>
          <p:nvPr>
            <p:ph type="body" idx="2"/>
          </p:nvPr>
        </p:nvSpPr>
        <p:spPr>
          <a:xfrm>
            <a:off x="640075" y="4188675"/>
            <a:ext cx="8503800" cy="1884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6767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5" name="Google Shape;615;p6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Columns</a:t>
            </a:r>
            <a:endParaRPr/>
          </a:p>
        </p:txBody>
      </p:sp>
      <p:pic>
        <p:nvPicPr>
          <p:cNvPr id="616" name="Google Shape;61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50" y="4485825"/>
            <a:ext cx="5956080" cy="1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7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unnecessary columns with pandas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.drop()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 Mono"/>
              <a:buChar char="●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axis=0</a:t>
            </a:r>
            <a:r>
              <a:rPr lang="en" sz="3200"/>
              <a:t> refers to the row dimension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 Mono"/>
              <a:buChar char="●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axis=1</a:t>
            </a:r>
            <a:r>
              <a:rPr lang="en" sz="3200"/>
              <a:t> refers to column dimension 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2" name="Google Shape;622;p6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Columns</a:t>
            </a:r>
            <a:endParaRPr/>
          </a:p>
        </p:txBody>
      </p:sp>
      <p:sp>
        <p:nvSpPr>
          <p:cNvPr id="623" name="Google Shape;623;p67"/>
          <p:cNvSpPr txBox="1">
            <a:spLocks noGrp="1"/>
          </p:cNvSpPr>
          <p:nvPr>
            <p:ph type="body" idx="1"/>
          </p:nvPr>
        </p:nvSpPr>
        <p:spPr>
          <a:xfrm>
            <a:off x="640075" y="4322100"/>
            <a:ext cx="8503800" cy="732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df.drop(</a:t>
            </a:r>
            <a:r>
              <a:rPr lang="en" sz="2400">
                <a:solidFill>
                  <a:srgbClr val="A31515"/>
                </a:solidFill>
              </a:rPr>
              <a:t>'favorite'</a:t>
            </a:r>
            <a:r>
              <a:rPr lang="en" sz="2400">
                <a:solidFill>
                  <a:srgbClr val="000000"/>
                </a:solidFill>
              </a:rPr>
              <a:t>, </a:t>
            </a:r>
            <a:r>
              <a:rPr lang="en" sz="2400">
                <a:solidFill>
                  <a:srgbClr val="000000"/>
                </a:solidFill>
                <a:highlight>
                  <a:schemeClr val="accent6"/>
                </a:highlight>
              </a:rPr>
              <a:t>axis=</a:t>
            </a:r>
            <a:r>
              <a:rPr lang="en" sz="2400">
                <a:solidFill>
                  <a:srgbClr val="0097A7"/>
                </a:solidFill>
                <a:highlight>
                  <a:schemeClr val="accent6"/>
                </a:highlight>
              </a:rPr>
              <a:t>1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8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unnecessary columns with pandas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.drop()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 Mono"/>
              <a:buChar char="●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axis=0</a:t>
            </a:r>
            <a:r>
              <a:rPr lang="en" sz="3200"/>
              <a:t> refers to the row dimension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 Mono"/>
              <a:buChar char="●"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axis=1</a:t>
            </a:r>
            <a:r>
              <a:rPr lang="en" sz="3200"/>
              <a:t> refers to column dimension </a:t>
            </a:r>
            <a:endParaRPr sz="3200"/>
          </a:p>
        </p:txBody>
      </p:sp>
      <p:sp>
        <p:nvSpPr>
          <p:cNvPr id="629" name="Google Shape;629;p68"/>
          <p:cNvSpPr txBox="1">
            <a:spLocks noGrp="1"/>
          </p:cNvSpPr>
          <p:nvPr>
            <p:ph type="body" idx="1"/>
          </p:nvPr>
        </p:nvSpPr>
        <p:spPr>
          <a:xfrm>
            <a:off x="640075" y="4322100"/>
            <a:ext cx="8503800" cy="732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df.drop(</a:t>
            </a:r>
            <a:r>
              <a:rPr lang="en" sz="2400">
                <a:solidFill>
                  <a:srgbClr val="A31515"/>
                </a:solidFill>
              </a:rPr>
              <a:t>'favorite'</a:t>
            </a:r>
            <a:r>
              <a:rPr lang="en" sz="2400">
                <a:solidFill>
                  <a:srgbClr val="000000"/>
                </a:solidFill>
              </a:rPr>
              <a:t>, axis=</a:t>
            </a:r>
            <a:r>
              <a:rPr lang="en" sz="2400">
                <a:solidFill>
                  <a:srgbClr val="0097A7"/>
                </a:solidFill>
              </a:rPr>
              <a:t>1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30" name="Google Shape;630;p6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Columns</a:t>
            </a:r>
            <a:endParaRPr/>
          </a:p>
        </p:txBody>
      </p:sp>
      <p:sp>
        <p:nvSpPr>
          <p:cNvPr id="631" name="Google Shape;631;p68"/>
          <p:cNvSpPr txBox="1">
            <a:spLocks noGrp="1"/>
          </p:cNvSpPr>
          <p:nvPr>
            <p:ph type="body" idx="2"/>
          </p:nvPr>
        </p:nvSpPr>
        <p:spPr>
          <a:xfrm>
            <a:off x="640075" y="5054400"/>
            <a:ext cx="8503800" cy="4407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6767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2" name="Google Shape;63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50" y="5314700"/>
            <a:ext cx="5054050" cy="39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Columns of Data</a:t>
            </a:r>
            <a:endParaRPr/>
          </a:p>
        </p:txBody>
      </p:sp>
      <p:sp>
        <p:nvSpPr>
          <p:cNvPr id="638" name="Google Shape;638;p69"/>
          <p:cNvSpPr txBox="1">
            <a:spLocks noGrp="1"/>
          </p:cNvSpPr>
          <p:nvPr>
            <p:ph type="body" idx="3"/>
          </p:nvPr>
        </p:nvSpPr>
        <p:spPr>
          <a:xfrm>
            <a:off x="640075" y="1903975"/>
            <a:ext cx="8503800" cy="6090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Rename columns by passing an update dictionary into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.rename()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Convert column’s datatype with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.astype()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Use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.drop()</a:t>
            </a:r>
            <a:r>
              <a:rPr lang="en"/>
              <a:t> and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axis=1</a:t>
            </a:r>
            <a:r>
              <a:rPr lang="en"/>
              <a:t> to drop a column from the dataframe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does the data analysis workflow look like?</a:t>
            </a:r>
            <a:endParaRPr sz="3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Workflow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879225" y="36708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START WITH A QUESTION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879225" y="68126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COLLECT &amp; 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CLEAN DATA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16"/>
          <p:cNvCxnSpPr>
            <a:stCxn id="121" idx="2"/>
            <a:endCxn id="122" idx="0"/>
          </p:cNvCxnSpPr>
          <p:nvPr/>
        </p:nvCxnSpPr>
        <p:spPr>
          <a:xfrm>
            <a:off x="2967375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0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Data</a:t>
            </a:r>
            <a:endParaRPr/>
          </a:p>
        </p:txBody>
      </p:sp>
      <p:sp>
        <p:nvSpPr>
          <p:cNvPr id="644" name="Google Shape;644;p70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70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6" name="Google Shape;646;p70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0"/>
            <a:ext cx="9143873" cy="1028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1"/>
          <p:cNvSpPr txBox="1">
            <a:spLocks noGrp="1"/>
          </p:cNvSpPr>
          <p:nvPr>
            <p:ph type="body" idx="3"/>
          </p:nvPr>
        </p:nvSpPr>
        <p:spPr>
          <a:xfrm>
            <a:off x="640075" y="1829250"/>
            <a:ext cx="8503800" cy="6628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Text data is notoriously messy.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Inconsistent text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Typos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Extra whitespace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Extra characters in numerical values (e.g. commas, dollar signs)</a:t>
            </a:r>
            <a:endParaRPr/>
          </a:p>
        </p:txBody>
      </p:sp>
      <p:sp>
        <p:nvSpPr>
          <p:cNvPr id="652" name="Google Shape;652;p7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Text Data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2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in data about US cities</a:t>
            </a:r>
            <a:endParaRPr/>
          </a:p>
        </p:txBody>
      </p:sp>
      <p:sp>
        <p:nvSpPr>
          <p:cNvPr id="658" name="Google Shape;658;p72"/>
          <p:cNvSpPr txBox="1">
            <a:spLocks noGrp="1"/>
          </p:cNvSpPr>
          <p:nvPr>
            <p:ph type="body" idx="1"/>
          </p:nvPr>
        </p:nvSpPr>
        <p:spPr>
          <a:xfrm>
            <a:off x="640075" y="2717400"/>
            <a:ext cx="8503800" cy="1785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 pandas as pd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 = pd.read_csv(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A31515"/>
                </a:solidFill>
              </a:rPr>
              <a:t>cities.csv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9" name="Google Shape;659;p72"/>
          <p:cNvSpPr txBox="1">
            <a:spLocks noGrp="1"/>
          </p:cNvSpPr>
          <p:nvPr>
            <p:ph type="body" idx="2"/>
          </p:nvPr>
        </p:nvSpPr>
        <p:spPr>
          <a:xfrm>
            <a:off x="640075" y="4503000"/>
            <a:ext cx="8503800" cy="4792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60" name="Google Shape;660;p7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Text Data</a:t>
            </a:r>
            <a:endParaRPr/>
          </a:p>
        </p:txBody>
      </p:sp>
      <p:pic>
        <p:nvPicPr>
          <p:cNvPr id="661" name="Google Shape;661;p72"/>
          <p:cNvPicPr preferRelativeResize="0"/>
          <p:nvPr/>
        </p:nvPicPr>
        <p:blipFill rotWithShape="1">
          <a:blip r:embed="rId3">
            <a:alphaModFix/>
          </a:blip>
          <a:srcRect l="768" r="768"/>
          <a:stretch/>
        </p:blipFill>
        <p:spPr>
          <a:xfrm>
            <a:off x="846050" y="4703225"/>
            <a:ext cx="5578099" cy="4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3"/>
          <p:cNvSpPr txBox="1">
            <a:spLocks noGrp="1"/>
          </p:cNvSpPr>
          <p:nvPr>
            <p:ph type="body" idx="3"/>
          </p:nvPr>
        </p:nvSpPr>
        <p:spPr>
          <a:xfrm>
            <a:off x="640075" y="21091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Inconsistencies in state column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7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Column to Upper- or Lowercase</a:t>
            </a:r>
            <a:endParaRPr/>
          </a:p>
        </p:txBody>
      </p:sp>
      <p:sp>
        <p:nvSpPr>
          <p:cNvPr id="668" name="Google Shape;668;p73"/>
          <p:cNvSpPr txBox="1">
            <a:spLocks noGrp="1"/>
          </p:cNvSpPr>
          <p:nvPr>
            <p:ph type="body" idx="1"/>
          </p:nvPr>
        </p:nvSpPr>
        <p:spPr>
          <a:xfrm>
            <a:off x="640075" y="3719100"/>
            <a:ext cx="8503800" cy="783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9" name="Google Shape;669;p73"/>
          <p:cNvSpPr txBox="1">
            <a:spLocks noGrp="1"/>
          </p:cNvSpPr>
          <p:nvPr>
            <p:ph type="body" idx="2"/>
          </p:nvPr>
        </p:nvSpPr>
        <p:spPr>
          <a:xfrm>
            <a:off x="640075" y="4503000"/>
            <a:ext cx="8503800" cy="4792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70" name="Google Shape;670;p73"/>
          <p:cNvPicPr preferRelativeResize="0"/>
          <p:nvPr/>
        </p:nvPicPr>
        <p:blipFill rotWithShape="1">
          <a:blip r:embed="rId3">
            <a:alphaModFix/>
          </a:blip>
          <a:srcRect l="768" r="768"/>
          <a:stretch/>
        </p:blipFill>
        <p:spPr>
          <a:xfrm>
            <a:off x="846050" y="4703225"/>
            <a:ext cx="5578099" cy="43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3"/>
          <p:cNvSpPr/>
          <p:nvPr/>
        </p:nvSpPr>
        <p:spPr>
          <a:xfrm>
            <a:off x="3544425" y="6029675"/>
            <a:ext cx="10761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73"/>
          <p:cNvSpPr/>
          <p:nvPr/>
        </p:nvSpPr>
        <p:spPr>
          <a:xfrm>
            <a:off x="3544425" y="7855250"/>
            <a:ext cx="10761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4"/>
          <p:cNvSpPr txBox="1">
            <a:spLocks noGrp="1"/>
          </p:cNvSpPr>
          <p:nvPr>
            <p:ph type="body" idx="3"/>
          </p:nvPr>
        </p:nvSpPr>
        <p:spPr>
          <a:xfrm>
            <a:off x="640075" y="21091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Inconsistencies in state column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Convert column to uppercase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Reference string methods,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.str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8" name="Google Shape;678;p74"/>
          <p:cNvSpPr txBox="1">
            <a:spLocks noGrp="1"/>
          </p:cNvSpPr>
          <p:nvPr>
            <p:ph type="body" idx="1"/>
          </p:nvPr>
        </p:nvSpPr>
        <p:spPr>
          <a:xfrm>
            <a:off x="640075" y="4509775"/>
            <a:ext cx="8503800" cy="1309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df.state = df.state.str.upper()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df.state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9" name="Google Shape;679;p74"/>
          <p:cNvSpPr txBox="1">
            <a:spLocks noGrp="1"/>
          </p:cNvSpPr>
          <p:nvPr>
            <p:ph type="body" idx="2"/>
          </p:nvPr>
        </p:nvSpPr>
        <p:spPr>
          <a:xfrm>
            <a:off x="640075" y="5818825"/>
            <a:ext cx="8503800" cy="347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0" name="Google Shape;680;p7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Column to Upper- or Lowercase</a:t>
            </a:r>
            <a:endParaRPr/>
          </a:p>
        </p:txBody>
      </p:sp>
      <p:pic>
        <p:nvPicPr>
          <p:cNvPr id="681" name="Google Shape;681;p7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866725" y="6017350"/>
            <a:ext cx="5309624" cy="30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5"/>
          <p:cNvSpPr txBox="1">
            <a:spLocks noGrp="1"/>
          </p:cNvSpPr>
          <p:nvPr>
            <p:ph type="body" idx="3"/>
          </p:nvPr>
        </p:nvSpPr>
        <p:spPr>
          <a:xfrm>
            <a:off x="640075" y="1807313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Commas in population column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7" name="Google Shape;687;p7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Specific Characters</a:t>
            </a:r>
            <a:endParaRPr/>
          </a:p>
        </p:txBody>
      </p:sp>
      <p:sp>
        <p:nvSpPr>
          <p:cNvPr id="688" name="Google Shape;688;p75"/>
          <p:cNvSpPr txBox="1">
            <a:spLocks noGrp="1"/>
          </p:cNvSpPr>
          <p:nvPr>
            <p:ph type="body" idx="1"/>
          </p:nvPr>
        </p:nvSpPr>
        <p:spPr>
          <a:xfrm>
            <a:off x="640075" y="3719100"/>
            <a:ext cx="8503800" cy="783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9" name="Google Shape;689;p75"/>
          <p:cNvSpPr txBox="1">
            <a:spLocks noGrp="1"/>
          </p:cNvSpPr>
          <p:nvPr>
            <p:ph type="body" idx="2"/>
          </p:nvPr>
        </p:nvSpPr>
        <p:spPr>
          <a:xfrm>
            <a:off x="640075" y="4503000"/>
            <a:ext cx="8503800" cy="4792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90" name="Google Shape;690;p75"/>
          <p:cNvPicPr preferRelativeResize="0"/>
          <p:nvPr/>
        </p:nvPicPr>
        <p:blipFill rotWithShape="1">
          <a:blip r:embed="rId3">
            <a:alphaModFix/>
          </a:blip>
          <a:srcRect l="563" r="563"/>
          <a:stretch/>
        </p:blipFill>
        <p:spPr>
          <a:xfrm>
            <a:off x="846050" y="4703225"/>
            <a:ext cx="5578100" cy="43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5"/>
          <p:cNvSpPr/>
          <p:nvPr/>
        </p:nvSpPr>
        <p:spPr>
          <a:xfrm>
            <a:off x="4539850" y="5267275"/>
            <a:ext cx="1884300" cy="38280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6"/>
          <p:cNvSpPr txBox="1">
            <a:spLocks noGrp="1"/>
          </p:cNvSpPr>
          <p:nvPr>
            <p:ph type="body" idx="3"/>
          </p:nvPr>
        </p:nvSpPr>
        <p:spPr>
          <a:xfrm>
            <a:off x="640075" y="1807313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Commas in population column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Remove by replacing commas with the empty string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7" name="Google Shape;697;p7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Specific Characters</a:t>
            </a:r>
            <a:endParaRPr/>
          </a:p>
        </p:txBody>
      </p:sp>
      <p:sp>
        <p:nvSpPr>
          <p:cNvPr id="698" name="Google Shape;698;p76"/>
          <p:cNvSpPr txBox="1">
            <a:spLocks noGrp="1"/>
          </p:cNvSpPr>
          <p:nvPr>
            <p:ph type="body" idx="1"/>
          </p:nvPr>
        </p:nvSpPr>
        <p:spPr>
          <a:xfrm>
            <a:off x="640075" y="3925800"/>
            <a:ext cx="8503800" cy="130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pop = df.population.str.replace(</a:t>
            </a:r>
            <a:r>
              <a:rPr lang="en" sz="2400">
                <a:solidFill>
                  <a:srgbClr val="A31515"/>
                </a:solidFill>
              </a:rPr>
              <a:t>','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A31515"/>
                </a:solidFill>
              </a:rPr>
              <a:t> ''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pop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99" name="Google Shape;699;p76"/>
          <p:cNvSpPr txBox="1">
            <a:spLocks noGrp="1"/>
          </p:cNvSpPr>
          <p:nvPr>
            <p:ph type="body" idx="2"/>
          </p:nvPr>
        </p:nvSpPr>
        <p:spPr>
          <a:xfrm>
            <a:off x="640075" y="5226125"/>
            <a:ext cx="8503800" cy="411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00" name="Google Shape;700;p76"/>
          <p:cNvPicPr preferRelativeResize="0"/>
          <p:nvPr/>
        </p:nvPicPr>
        <p:blipFill rotWithShape="1">
          <a:blip r:embed="rId3">
            <a:alphaModFix/>
          </a:blip>
          <a:srcRect l="9" r="9"/>
          <a:stretch/>
        </p:blipFill>
        <p:spPr>
          <a:xfrm>
            <a:off x="908000" y="5481825"/>
            <a:ext cx="6840725" cy="333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7"/>
          <p:cNvSpPr txBox="1">
            <a:spLocks noGrp="1"/>
          </p:cNvSpPr>
          <p:nvPr>
            <p:ph type="body" idx="3"/>
          </p:nvPr>
        </p:nvSpPr>
        <p:spPr>
          <a:xfrm>
            <a:off x="640075" y="1807313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Commas in population column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Remove by replacing commas with the empty string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6" name="Google Shape;706;p7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Specific Characters</a:t>
            </a:r>
            <a:endParaRPr/>
          </a:p>
        </p:txBody>
      </p:sp>
      <p:sp>
        <p:nvSpPr>
          <p:cNvPr id="707" name="Google Shape;707;p77"/>
          <p:cNvSpPr txBox="1">
            <a:spLocks noGrp="1"/>
          </p:cNvSpPr>
          <p:nvPr>
            <p:ph type="body" idx="1"/>
          </p:nvPr>
        </p:nvSpPr>
        <p:spPr>
          <a:xfrm>
            <a:off x="640075" y="3925800"/>
            <a:ext cx="8503800" cy="130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pop = df.population.str.replace(</a:t>
            </a:r>
            <a:r>
              <a:rPr lang="en" sz="2400">
                <a:solidFill>
                  <a:srgbClr val="A31515"/>
                </a:solidFill>
              </a:rPr>
              <a:t>','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A31515"/>
                </a:solidFill>
              </a:rPr>
              <a:t> ''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pop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08" name="Google Shape;708;p77"/>
          <p:cNvSpPr txBox="1">
            <a:spLocks noGrp="1"/>
          </p:cNvSpPr>
          <p:nvPr>
            <p:ph type="body" idx="2"/>
          </p:nvPr>
        </p:nvSpPr>
        <p:spPr>
          <a:xfrm>
            <a:off x="640075" y="5226125"/>
            <a:ext cx="8503800" cy="411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09" name="Google Shape;709;p77"/>
          <p:cNvPicPr preferRelativeResize="0"/>
          <p:nvPr/>
        </p:nvPicPr>
        <p:blipFill rotWithShape="1">
          <a:blip r:embed="rId3">
            <a:alphaModFix/>
          </a:blip>
          <a:srcRect l="9" r="9"/>
          <a:stretch/>
        </p:blipFill>
        <p:spPr>
          <a:xfrm>
            <a:off x="908000" y="5481825"/>
            <a:ext cx="6840725" cy="3332096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77"/>
          <p:cNvSpPr txBox="1">
            <a:spLocks noGrp="1"/>
          </p:cNvSpPr>
          <p:nvPr>
            <p:ph type="body" idx="1"/>
          </p:nvPr>
        </p:nvSpPr>
        <p:spPr>
          <a:xfrm>
            <a:off x="9348775" y="4442225"/>
            <a:ext cx="8503800" cy="783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pop.astype(</a:t>
            </a:r>
            <a:r>
              <a:rPr lang="en" sz="2400">
                <a:solidFill>
                  <a:srgbClr val="A31515"/>
                </a:solidFill>
              </a:rPr>
              <a:t>'int'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1" name="Google Shape;711;p77"/>
          <p:cNvSpPr txBox="1">
            <a:spLocks noGrp="1"/>
          </p:cNvSpPr>
          <p:nvPr>
            <p:ph type="body" idx="2"/>
          </p:nvPr>
        </p:nvSpPr>
        <p:spPr>
          <a:xfrm>
            <a:off x="9348775" y="5226125"/>
            <a:ext cx="8503800" cy="411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12" name="Google Shape;712;p77"/>
          <p:cNvPicPr preferRelativeResize="0"/>
          <p:nvPr/>
        </p:nvPicPr>
        <p:blipFill rotWithShape="1">
          <a:blip r:embed="rId4">
            <a:alphaModFix/>
          </a:blip>
          <a:srcRect l="980" r="990"/>
          <a:stretch/>
        </p:blipFill>
        <p:spPr>
          <a:xfrm>
            <a:off x="9588250" y="5502475"/>
            <a:ext cx="6840717" cy="34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7"/>
          <p:cNvSpPr/>
          <p:nvPr/>
        </p:nvSpPr>
        <p:spPr>
          <a:xfrm>
            <a:off x="6036050" y="8171525"/>
            <a:ext cx="15306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77"/>
          <p:cNvSpPr/>
          <p:nvPr/>
        </p:nvSpPr>
        <p:spPr>
          <a:xfrm>
            <a:off x="14976050" y="8247725"/>
            <a:ext cx="1405800" cy="578100"/>
          </a:xfrm>
          <a:prstGeom prst="rect">
            <a:avLst/>
          </a:prstGeom>
          <a:solidFill>
            <a:srgbClr val="399FD9">
              <a:alpha val="30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Text Data</a:t>
            </a:r>
            <a:endParaRPr/>
          </a:p>
        </p:txBody>
      </p:sp>
      <p:sp>
        <p:nvSpPr>
          <p:cNvPr id="720" name="Google Shape;720;p78"/>
          <p:cNvSpPr txBox="1">
            <a:spLocks noGrp="1"/>
          </p:cNvSpPr>
          <p:nvPr>
            <p:ph type="body" idx="1"/>
          </p:nvPr>
        </p:nvSpPr>
        <p:spPr>
          <a:xfrm>
            <a:off x="742525" y="1653450"/>
            <a:ext cx="8503800" cy="783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1" name="Google Shape;721;p78"/>
          <p:cNvSpPr txBox="1">
            <a:spLocks noGrp="1"/>
          </p:cNvSpPr>
          <p:nvPr>
            <p:ph type="body" idx="2"/>
          </p:nvPr>
        </p:nvSpPr>
        <p:spPr>
          <a:xfrm>
            <a:off x="742525" y="2437350"/>
            <a:ext cx="8503800" cy="351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22" name="Google Shape;72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325" y="2755150"/>
            <a:ext cx="5154225" cy="28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Text Data</a:t>
            </a:r>
            <a:endParaRPr/>
          </a:p>
        </p:txBody>
      </p:sp>
      <p:sp>
        <p:nvSpPr>
          <p:cNvPr id="728" name="Google Shape;728;p79"/>
          <p:cNvSpPr txBox="1">
            <a:spLocks noGrp="1"/>
          </p:cNvSpPr>
          <p:nvPr>
            <p:ph type="body" idx="1"/>
          </p:nvPr>
        </p:nvSpPr>
        <p:spPr>
          <a:xfrm>
            <a:off x="742525" y="1653450"/>
            <a:ext cx="8503800" cy="783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9" name="Google Shape;729;p79"/>
          <p:cNvSpPr txBox="1">
            <a:spLocks noGrp="1"/>
          </p:cNvSpPr>
          <p:nvPr>
            <p:ph type="body" idx="2"/>
          </p:nvPr>
        </p:nvSpPr>
        <p:spPr>
          <a:xfrm>
            <a:off x="742525" y="2437350"/>
            <a:ext cx="8503800" cy="3511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0" name="Google Shape;730;p79"/>
          <p:cNvSpPr txBox="1">
            <a:spLocks noGrp="1"/>
          </p:cNvSpPr>
          <p:nvPr>
            <p:ph type="body" idx="1"/>
          </p:nvPr>
        </p:nvSpPr>
        <p:spPr>
          <a:xfrm>
            <a:off x="742525" y="6412275"/>
            <a:ext cx="8503800" cy="783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df.city.unique()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1" name="Google Shape;731;p79"/>
          <p:cNvSpPr txBox="1">
            <a:spLocks noGrp="1"/>
          </p:cNvSpPr>
          <p:nvPr>
            <p:ph type="body" idx="2"/>
          </p:nvPr>
        </p:nvSpPr>
        <p:spPr>
          <a:xfrm>
            <a:off x="742525" y="7196175"/>
            <a:ext cx="8503800" cy="1748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array(['Chicago ', 'Los Angeles ',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'Omaha ', 'Dallas ', 'Philadelphia 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'Los Alamos '], dtype=object)</a:t>
            </a:r>
            <a:endParaRPr/>
          </a:p>
        </p:txBody>
      </p:sp>
      <p:pic>
        <p:nvPicPr>
          <p:cNvPr id="732" name="Google Shape;73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325" y="2755150"/>
            <a:ext cx="5154225" cy="28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does the data analysis workflow look like?</a:t>
            </a:r>
            <a:endParaRPr sz="3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Workflow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79225" y="36708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START WITH A QUESTION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79225" y="68126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COLLECT &amp; 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CLEAN DATA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17"/>
          <p:cNvCxnSpPr>
            <a:stCxn id="130" idx="2"/>
            <a:endCxn id="131" idx="0"/>
          </p:cNvCxnSpPr>
          <p:nvPr/>
        </p:nvCxnSpPr>
        <p:spPr>
          <a:xfrm>
            <a:off x="2967375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 rot="10800000" flipH="1">
            <a:off x="5055450" y="5956050"/>
            <a:ext cx="2000400" cy="10779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7"/>
          <p:cNvSpPr txBox="1"/>
          <p:nvPr/>
        </p:nvSpPr>
        <p:spPr>
          <a:xfrm>
            <a:off x="7055850" y="5059950"/>
            <a:ext cx="4176300" cy="17922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EXPLORATORY DATA ANALYSIS (EDA)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0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 whitespace from front or end of string data</a:t>
            </a:r>
            <a:endParaRPr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Whitespace includes spaces, tabs, new line characters, etc.</a:t>
            </a:r>
            <a:endParaRPr sz="3300"/>
          </a:p>
        </p:txBody>
      </p:sp>
      <p:sp>
        <p:nvSpPr>
          <p:cNvPr id="738" name="Google Shape;738;p8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Whitespace</a:t>
            </a:r>
            <a:endParaRPr/>
          </a:p>
        </p:txBody>
      </p:sp>
      <p:sp>
        <p:nvSpPr>
          <p:cNvPr id="739" name="Google Shape;739;p80"/>
          <p:cNvSpPr txBox="1">
            <a:spLocks noGrp="1"/>
          </p:cNvSpPr>
          <p:nvPr>
            <p:ph type="body" idx="1"/>
          </p:nvPr>
        </p:nvSpPr>
        <p:spPr>
          <a:xfrm>
            <a:off x="640075" y="4494025"/>
            <a:ext cx="8503800" cy="847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city =  df.city.str.strip()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1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 whitespace from front or end of string data</a:t>
            </a:r>
            <a:endParaRPr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Whitespace includes spaces, tabs, new line characters, etc.</a:t>
            </a:r>
            <a:endParaRPr sz="3300"/>
          </a:p>
        </p:txBody>
      </p:sp>
      <p:sp>
        <p:nvSpPr>
          <p:cNvPr id="745" name="Google Shape;745;p81"/>
          <p:cNvSpPr txBox="1">
            <a:spLocks noGrp="1"/>
          </p:cNvSpPr>
          <p:nvPr>
            <p:ph type="body" idx="1"/>
          </p:nvPr>
        </p:nvSpPr>
        <p:spPr>
          <a:xfrm>
            <a:off x="640075" y="4494025"/>
            <a:ext cx="8503800" cy="131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city =  df.city.str.strip()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city.unique()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6" name="Google Shape;746;p81"/>
          <p:cNvSpPr txBox="1">
            <a:spLocks noGrp="1"/>
          </p:cNvSpPr>
          <p:nvPr>
            <p:ph type="body" idx="2"/>
          </p:nvPr>
        </p:nvSpPr>
        <p:spPr>
          <a:xfrm>
            <a:off x="640075" y="5804425"/>
            <a:ext cx="8503800" cy="1879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array(['Chicago', 'Los Angeles',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'Omaha', 'Dallas', 'Philadelphia',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'Los Alamos'], dtype=object) </a:t>
            </a:r>
            <a:endParaRPr/>
          </a:p>
        </p:txBody>
      </p:sp>
      <p:sp>
        <p:nvSpPr>
          <p:cNvPr id="747" name="Google Shape;747;p8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Whitespace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2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cities contain “Los”?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300"/>
              <a:t>Check elementwise with </a:t>
            </a:r>
            <a:r>
              <a:rPr lang="en" sz="3100">
                <a:latin typeface="Roboto Mono"/>
                <a:ea typeface="Roboto Mono"/>
                <a:cs typeface="Roboto Mono"/>
                <a:sym typeface="Roboto Mono"/>
              </a:rPr>
              <a:t>.contains()</a:t>
            </a:r>
            <a:endParaRPr sz="3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3" name="Google Shape;753;p82"/>
          <p:cNvSpPr txBox="1">
            <a:spLocks noGrp="1"/>
          </p:cNvSpPr>
          <p:nvPr>
            <p:ph type="body" idx="1"/>
          </p:nvPr>
        </p:nvSpPr>
        <p:spPr>
          <a:xfrm>
            <a:off x="742525" y="4530425"/>
            <a:ext cx="8503800" cy="864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df.city.str.contains(</a:t>
            </a:r>
            <a:r>
              <a:rPr lang="en" sz="2400">
                <a:solidFill>
                  <a:srgbClr val="A31515"/>
                </a:solidFill>
              </a:rPr>
              <a:t>'Los'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4" name="Google Shape;754;p82"/>
          <p:cNvSpPr txBox="1">
            <a:spLocks noGrp="1"/>
          </p:cNvSpPr>
          <p:nvPr>
            <p:ph type="body" idx="2"/>
          </p:nvPr>
        </p:nvSpPr>
        <p:spPr>
          <a:xfrm>
            <a:off x="742525" y="5394425"/>
            <a:ext cx="8503800" cy="3627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5" name="Google Shape;755;p8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Substrings</a:t>
            </a:r>
            <a:endParaRPr/>
          </a:p>
        </p:txBody>
      </p:sp>
      <p:pic>
        <p:nvPicPr>
          <p:cNvPr id="756" name="Google Shape;75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925" y="5620300"/>
            <a:ext cx="4999775" cy="31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3"/>
          <p:cNvSpPr txBox="1">
            <a:spLocks noGrp="1"/>
          </p:cNvSpPr>
          <p:nvPr>
            <p:ph type="body" idx="3"/>
          </p:nvPr>
        </p:nvSpPr>
        <p:spPr>
          <a:xfrm>
            <a:off x="640075" y="167537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cities contain “Los”?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300"/>
              <a:t>Check elementwise with </a:t>
            </a:r>
            <a:r>
              <a:rPr lang="en" sz="3100">
                <a:latin typeface="Roboto Mono"/>
                <a:ea typeface="Roboto Mono"/>
                <a:cs typeface="Roboto Mono"/>
                <a:sym typeface="Roboto Mono"/>
              </a:rPr>
              <a:t>.contains()</a:t>
            </a:r>
            <a:endParaRPr sz="33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300"/>
              <a:t>Use result as data mask</a:t>
            </a:r>
            <a:endParaRPr sz="3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83"/>
          <p:cNvSpPr txBox="1">
            <a:spLocks noGrp="1"/>
          </p:cNvSpPr>
          <p:nvPr>
            <p:ph type="body" idx="1"/>
          </p:nvPr>
        </p:nvSpPr>
        <p:spPr>
          <a:xfrm>
            <a:off x="742525" y="4530425"/>
            <a:ext cx="8503800" cy="864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df.city.str.contains(</a:t>
            </a:r>
            <a:r>
              <a:rPr lang="en" sz="2400">
                <a:solidFill>
                  <a:srgbClr val="A31515"/>
                </a:solidFill>
              </a:rPr>
              <a:t>'Los'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3" name="Google Shape;763;p83"/>
          <p:cNvSpPr txBox="1">
            <a:spLocks noGrp="1"/>
          </p:cNvSpPr>
          <p:nvPr>
            <p:ph type="body" idx="2"/>
          </p:nvPr>
        </p:nvSpPr>
        <p:spPr>
          <a:xfrm>
            <a:off x="742525" y="5394425"/>
            <a:ext cx="8503800" cy="3627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64" name="Google Shape;764;p8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Substrings</a:t>
            </a:r>
            <a:endParaRPr/>
          </a:p>
        </p:txBody>
      </p:sp>
      <p:pic>
        <p:nvPicPr>
          <p:cNvPr id="765" name="Google Shape;76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925" y="5620300"/>
            <a:ext cx="4999775" cy="31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83"/>
          <p:cNvSpPr txBox="1">
            <a:spLocks noGrp="1"/>
          </p:cNvSpPr>
          <p:nvPr>
            <p:ph type="body" idx="1"/>
          </p:nvPr>
        </p:nvSpPr>
        <p:spPr>
          <a:xfrm>
            <a:off x="9508750" y="4530425"/>
            <a:ext cx="8503800" cy="864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df[df.city.str.contains(</a:t>
            </a:r>
            <a:r>
              <a:rPr lang="en" sz="2400">
                <a:solidFill>
                  <a:srgbClr val="A31515"/>
                </a:solidFill>
              </a:rPr>
              <a:t>'Los'</a:t>
            </a:r>
            <a:r>
              <a:rPr lang="en" sz="2400">
                <a:solidFill>
                  <a:srgbClr val="000000"/>
                </a:solidFill>
              </a:rPr>
              <a:t>)]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7" name="Google Shape;767;p83"/>
          <p:cNvSpPr txBox="1">
            <a:spLocks noGrp="1"/>
          </p:cNvSpPr>
          <p:nvPr>
            <p:ph type="body" idx="2"/>
          </p:nvPr>
        </p:nvSpPr>
        <p:spPr>
          <a:xfrm>
            <a:off x="9508750" y="5394425"/>
            <a:ext cx="8503800" cy="240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68" name="Google Shape;76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9050" y="5620300"/>
            <a:ext cx="5867350" cy="18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4"/>
          <p:cNvSpPr txBox="1">
            <a:spLocks noGrp="1"/>
          </p:cNvSpPr>
          <p:nvPr>
            <p:ph type="body" idx="3"/>
          </p:nvPr>
        </p:nvSpPr>
        <p:spPr>
          <a:xfrm>
            <a:off x="640075" y="1663975"/>
            <a:ext cx="8503800" cy="6495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Text data is notoriously messy.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text or typos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 Mono"/>
              <a:buChar char="●"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.str.upper(), .str.lower()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 Mono"/>
              <a:buChar char="●"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.str.replace()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whitespace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 Mono"/>
              <a:buChar char="●"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.str.strip()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 in numerical values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 Mono"/>
              <a:buChar char="●"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.str.replace()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substrings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Roboto Mono"/>
              <a:buChar char="●"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.str.contains()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4" name="Google Shape;774;p8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Text Data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5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Case Study #1:</a:t>
            </a:r>
            <a:endParaRPr sz="7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Exploring New Data</a:t>
            </a:r>
            <a:endParaRPr sz="6000"/>
          </a:p>
        </p:txBody>
      </p:sp>
      <p:sp>
        <p:nvSpPr>
          <p:cNvPr id="780" name="Google Shape;780;p85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85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2" name="Google Shape;782;p85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0"/>
            <a:ext cx="9143873" cy="1028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6"/>
          <p:cNvSpPr txBox="1">
            <a:spLocks noGrp="1"/>
          </p:cNvSpPr>
          <p:nvPr>
            <p:ph type="body" idx="3"/>
          </p:nvPr>
        </p:nvSpPr>
        <p:spPr>
          <a:xfrm>
            <a:off x="640075" y="2448950"/>
            <a:ext cx="8503800" cy="6495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Ask many questions and be skeptical.</a:t>
            </a:r>
            <a:endParaRPr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How do these data help answer the project question?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What kind of data is given in each column?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Do the data contain missing values?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What steps are necessary to make these data ready for analysis?</a:t>
            </a:r>
            <a:endParaRPr sz="3200"/>
          </a:p>
        </p:txBody>
      </p:sp>
      <p:sp>
        <p:nvSpPr>
          <p:cNvPr id="788" name="Google Shape;788;p8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do when exploring new data?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 Case Study</a:t>
            </a:r>
            <a:endParaRPr/>
          </a:p>
        </p:txBody>
      </p:sp>
      <p:pic>
        <p:nvPicPr>
          <p:cNvPr id="794" name="Google Shape;794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75" y="3522734"/>
            <a:ext cx="8503800" cy="5669192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87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Monday time saw the highest stock price in September?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8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data do we have?</a:t>
            </a:r>
            <a:endParaRPr/>
          </a:p>
        </p:txBody>
      </p:sp>
      <p:sp>
        <p:nvSpPr>
          <p:cNvPr id="801" name="Google Shape;801;p8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 Case Study</a:t>
            </a:r>
            <a:endParaRPr/>
          </a:p>
        </p:txBody>
      </p:sp>
      <p:sp>
        <p:nvSpPr>
          <p:cNvPr id="802" name="Google Shape;802;p88"/>
          <p:cNvSpPr txBox="1">
            <a:spLocks noGrp="1"/>
          </p:cNvSpPr>
          <p:nvPr>
            <p:ph type="body" idx="1"/>
          </p:nvPr>
        </p:nvSpPr>
        <p:spPr>
          <a:xfrm>
            <a:off x="640075" y="2763475"/>
            <a:ext cx="8503800" cy="1785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import</a:t>
            </a:r>
            <a:r>
              <a:rPr lang="en">
                <a:solidFill>
                  <a:srgbClr val="000000"/>
                </a:solidFill>
              </a:rPr>
              <a:t> pandas </a:t>
            </a:r>
            <a:r>
              <a:rPr lang="en">
                <a:solidFill>
                  <a:srgbClr val="9900FF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pd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 = pd.read_csv(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A31515"/>
                </a:solidFill>
              </a:rPr>
              <a:t>wxyz.csv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df.head()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3" name="Google Shape;803;p88"/>
          <p:cNvSpPr txBox="1">
            <a:spLocks noGrp="1"/>
          </p:cNvSpPr>
          <p:nvPr>
            <p:ph type="body" idx="2"/>
          </p:nvPr>
        </p:nvSpPr>
        <p:spPr>
          <a:xfrm>
            <a:off x="640075" y="4549075"/>
            <a:ext cx="8503800" cy="4104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4" name="Google Shape;80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25" y="4900700"/>
            <a:ext cx="4400725" cy="3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9"/>
          <p:cNvSpPr txBox="1">
            <a:spLocks noGrp="1"/>
          </p:cNvSpPr>
          <p:nvPr>
            <p:ph type="body" idx="2"/>
          </p:nvPr>
        </p:nvSpPr>
        <p:spPr>
          <a:xfrm>
            <a:off x="640075" y="3311288"/>
            <a:ext cx="8503800" cy="855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(308, 3) </a:t>
            </a:r>
            <a:endParaRPr/>
          </a:p>
        </p:txBody>
      </p:sp>
      <p:sp>
        <p:nvSpPr>
          <p:cNvPr id="810" name="Google Shape;810;p89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data do we have?</a:t>
            </a:r>
            <a:endParaRPr/>
          </a:p>
        </p:txBody>
      </p:sp>
      <p:sp>
        <p:nvSpPr>
          <p:cNvPr id="811" name="Google Shape;811;p8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 Case Study</a:t>
            </a:r>
            <a:endParaRPr/>
          </a:p>
        </p:txBody>
      </p:sp>
      <p:sp>
        <p:nvSpPr>
          <p:cNvPr id="812" name="Google Shape;812;p89"/>
          <p:cNvSpPr txBox="1">
            <a:spLocks noGrp="1"/>
          </p:cNvSpPr>
          <p:nvPr>
            <p:ph type="body" idx="1"/>
          </p:nvPr>
        </p:nvSpPr>
        <p:spPr>
          <a:xfrm>
            <a:off x="640075" y="4358650"/>
            <a:ext cx="8503800" cy="727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df.info()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3" name="Google Shape;813;p89"/>
          <p:cNvSpPr txBox="1">
            <a:spLocks noGrp="1"/>
          </p:cNvSpPr>
          <p:nvPr>
            <p:ph type="body" idx="2"/>
          </p:nvPr>
        </p:nvSpPr>
        <p:spPr>
          <a:xfrm>
            <a:off x="640075" y="5086150"/>
            <a:ext cx="8503800" cy="4104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14" name="Google Shape;8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25" y="5321125"/>
            <a:ext cx="6286950" cy="36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89"/>
          <p:cNvSpPr txBox="1">
            <a:spLocks noGrp="1"/>
          </p:cNvSpPr>
          <p:nvPr>
            <p:ph type="body" idx="1"/>
          </p:nvPr>
        </p:nvSpPr>
        <p:spPr>
          <a:xfrm>
            <a:off x="640075" y="2659988"/>
            <a:ext cx="8503800" cy="727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df.shape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does the data analysis workflow look like?</a:t>
            </a:r>
            <a:endParaRPr sz="3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Workflow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879225" y="36708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START WITH A QUESTION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879225" y="68126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COLLECT &amp; 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CLEAN DATA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18"/>
          <p:cNvCxnSpPr>
            <a:stCxn id="141" idx="2"/>
            <a:endCxn id="142" idx="0"/>
          </p:cNvCxnSpPr>
          <p:nvPr/>
        </p:nvCxnSpPr>
        <p:spPr>
          <a:xfrm>
            <a:off x="2967375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18"/>
          <p:cNvSpPr txBox="1"/>
          <p:nvPr/>
        </p:nvSpPr>
        <p:spPr>
          <a:xfrm>
            <a:off x="7055850" y="5059950"/>
            <a:ext cx="4176300" cy="17922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EXPLORATORY DATA ANALYSIS (EDA)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13232475" y="3670800"/>
            <a:ext cx="4176300" cy="1428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MODELS &amp; ALGORITHMS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3232475" y="68126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COMMUNICATE RESULTS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15429000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11232150" y="5956100"/>
            <a:ext cx="2000400" cy="15708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8"/>
          <p:cNvCxnSpPr/>
          <p:nvPr/>
        </p:nvCxnSpPr>
        <p:spPr>
          <a:xfrm rot="10800000" flipH="1">
            <a:off x="11232150" y="4358100"/>
            <a:ext cx="2000400" cy="15708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8"/>
          <p:cNvCxnSpPr/>
          <p:nvPr/>
        </p:nvCxnSpPr>
        <p:spPr>
          <a:xfrm rot="10800000" flipH="1">
            <a:off x="5055450" y="5956050"/>
            <a:ext cx="2000400" cy="10779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0"/>
          <p:cNvSpPr txBox="1">
            <a:spLocks noGrp="1"/>
          </p:cNvSpPr>
          <p:nvPr>
            <p:ph type="body" idx="2"/>
          </p:nvPr>
        </p:nvSpPr>
        <p:spPr>
          <a:xfrm>
            <a:off x="640075" y="3311288"/>
            <a:ext cx="8503800" cy="855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(308, 3) </a:t>
            </a:r>
            <a:endParaRPr/>
          </a:p>
        </p:txBody>
      </p:sp>
      <p:sp>
        <p:nvSpPr>
          <p:cNvPr id="821" name="Google Shape;821;p90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data do we have?</a:t>
            </a:r>
            <a:endParaRPr/>
          </a:p>
        </p:txBody>
      </p:sp>
      <p:sp>
        <p:nvSpPr>
          <p:cNvPr id="822" name="Google Shape;822;p9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 Case Study</a:t>
            </a:r>
            <a:endParaRPr/>
          </a:p>
        </p:txBody>
      </p:sp>
      <p:sp>
        <p:nvSpPr>
          <p:cNvPr id="823" name="Google Shape;823;p90"/>
          <p:cNvSpPr txBox="1">
            <a:spLocks noGrp="1"/>
          </p:cNvSpPr>
          <p:nvPr>
            <p:ph type="body" idx="1"/>
          </p:nvPr>
        </p:nvSpPr>
        <p:spPr>
          <a:xfrm>
            <a:off x="640075" y="4358650"/>
            <a:ext cx="8503800" cy="727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df.info()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4" name="Google Shape;824;p90"/>
          <p:cNvSpPr txBox="1">
            <a:spLocks noGrp="1"/>
          </p:cNvSpPr>
          <p:nvPr>
            <p:ph type="body" idx="2"/>
          </p:nvPr>
        </p:nvSpPr>
        <p:spPr>
          <a:xfrm>
            <a:off x="640075" y="5086150"/>
            <a:ext cx="8503800" cy="4104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25" name="Google Shape;82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25" y="5321125"/>
            <a:ext cx="6286950" cy="36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90"/>
          <p:cNvSpPr txBox="1">
            <a:spLocks noGrp="1"/>
          </p:cNvSpPr>
          <p:nvPr>
            <p:ph type="body" idx="1"/>
          </p:nvPr>
        </p:nvSpPr>
        <p:spPr>
          <a:xfrm>
            <a:off x="640075" y="2659988"/>
            <a:ext cx="8503800" cy="727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df.shape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7" name="Google Shape;827;p90"/>
          <p:cNvSpPr/>
          <p:nvPr/>
        </p:nvSpPr>
        <p:spPr>
          <a:xfrm>
            <a:off x="5481525" y="6427350"/>
            <a:ext cx="1383900" cy="1926900"/>
          </a:xfrm>
          <a:prstGeom prst="rect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90"/>
          <p:cNvSpPr txBox="1"/>
          <p:nvPr/>
        </p:nvSpPr>
        <p:spPr>
          <a:xfrm>
            <a:off x="7258050" y="6503550"/>
            <a:ext cx="1990200" cy="1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99FD9"/>
                </a:solidFill>
                <a:latin typeface="Montserrat"/>
                <a:ea typeface="Montserrat"/>
                <a:cs typeface="Montserrat"/>
                <a:sym typeface="Montserrat"/>
              </a:rPr>
              <a:t>All columns contain strings</a:t>
            </a:r>
            <a:endParaRPr sz="2800" b="1">
              <a:solidFill>
                <a:srgbClr val="399F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1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Strings to Numerics</a:t>
            </a:r>
            <a:endParaRPr/>
          </a:p>
        </p:txBody>
      </p:sp>
      <p:sp>
        <p:nvSpPr>
          <p:cNvPr id="834" name="Google Shape;834;p91"/>
          <p:cNvSpPr txBox="1">
            <a:spLocks noGrp="1"/>
          </p:cNvSpPr>
          <p:nvPr>
            <p:ph type="body" idx="1"/>
          </p:nvPr>
        </p:nvSpPr>
        <p:spPr>
          <a:xfrm>
            <a:off x="640075" y="4217600"/>
            <a:ext cx="8503800" cy="739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df.head()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5" name="Google Shape;835;p91"/>
          <p:cNvSpPr txBox="1">
            <a:spLocks noGrp="1"/>
          </p:cNvSpPr>
          <p:nvPr>
            <p:ph type="body" idx="2"/>
          </p:nvPr>
        </p:nvSpPr>
        <p:spPr>
          <a:xfrm>
            <a:off x="640075" y="4957550"/>
            <a:ext cx="8503800" cy="413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6" name="Google Shape;836;p91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96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price column to numerical values</a:t>
            </a:r>
            <a:endParaRPr sz="3300"/>
          </a:p>
        </p:txBody>
      </p:sp>
      <p:pic>
        <p:nvPicPr>
          <p:cNvPr id="837" name="Google Shape;83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75" y="5207025"/>
            <a:ext cx="4400725" cy="3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Strings to Numerics</a:t>
            </a:r>
            <a:endParaRPr/>
          </a:p>
        </p:txBody>
      </p:sp>
      <p:sp>
        <p:nvSpPr>
          <p:cNvPr id="843" name="Google Shape;843;p92"/>
          <p:cNvSpPr txBox="1">
            <a:spLocks noGrp="1"/>
          </p:cNvSpPr>
          <p:nvPr>
            <p:ph type="body" idx="1"/>
          </p:nvPr>
        </p:nvSpPr>
        <p:spPr>
          <a:xfrm>
            <a:off x="640075" y="4217600"/>
            <a:ext cx="8503800" cy="12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df.price = df.price.</a:t>
            </a:r>
            <a:r>
              <a:rPr lang="en">
                <a:solidFill>
                  <a:schemeClr val="dk1"/>
                </a:solidFill>
              </a:rPr>
              <a:t>str.replace(</a:t>
            </a:r>
            <a:r>
              <a:rPr lang="en" sz="2400">
                <a:solidFill>
                  <a:srgbClr val="A31515"/>
                </a:solidFill>
              </a:rPr>
              <a:t>'$'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A31515"/>
                </a:solidFill>
              </a:rPr>
              <a:t> ''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df.head()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4" name="Google Shape;844;p92"/>
          <p:cNvSpPr txBox="1">
            <a:spLocks noGrp="1"/>
          </p:cNvSpPr>
          <p:nvPr>
            <p:ph type="body" idx="2"/>
          </p:nvPr>
        </p:nvSpPr>
        <p:spPr>
          <a:xfrm>
            <a:off x="640075" y="5499300"/>
            <a:ext cx="8503800" cy="3796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45" name="Google Shape;845;p92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2423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price column to numerical values</a:t>
            </a:r>
            <a:endParaRPr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Remove dollar signs</a:t>
            </a:r>
            <a:endParaRPr sz="3300"/>
          </a:p>
        </p:txBody>
      </p:sp>
      <p:pic>
        <p:nvPicPr>
          <p:cNvPr id="846" name="Google Shape;84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25" y="5791675"/>
            <a:ext cx="4002000" cy="31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Strings to Numerics</a:t>
            </a:r>
            <a:endParaRPr/>
          </a:p>
        </p:txBody>
      </p:sp>
      <p:sp>
        <p:nvSpPr>
          <p:cNvPr id="852" name="Google Shape;852;p93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3452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price column to numerical values</a:t>
            </a:r>
            <a:endParaRPr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Remove dollar signs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Convert from strings to floats</a:t>
            </a:r>
            <a:endParaRPr sz="3300"/>
          </a:p>
        </p:txBody>
      </p:sp>
      <p:sp>
        <p:nvSpPr>
          <p:cNvPr id="853" name="Google Shape;853;p93"/>
          <p:cNvSpPr txBox="1">
            <a:spLocks noGrp="1"/>
          </p:cNvSpPr>
          <p:nvPr>
            <p:ph type="body" idx="1"/>
          </p:nvPr>
        </p:nvSpPr>
        <p:spPr>
          <a:xfrm>
            <a:off x="640075" y="4269725"/>
            <a:ext cx="8503800" cy="12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df.price = df.price.</a:t>
            </a:r>
            <a:r>
              <a:rPr lang="en">
                <a:solidFill>
                  <a:schemeClr val="dk1"/>
                </a:solidFill>
              </a:rPr>
              <a:t>astype(</a:t>
            </a:r>
            <a:r>
              <a:rPr lang="en" sz="2400">
                <a:solidFill>
                  <a:srgbClr val="A31515"/>
                </a:solidFill>
              </a:rPr>
              <a:t>'float'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df.dtypes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4" name="Google Shape;854;p93"/>
          <p:cNvSpPr txBox="1">
            <a:spLocks noGrp="1"/>
          </p:cNvSpPr>
          <p:nvPr>
            <p:ph type="body" idx="2"/>
          </p:nvPr>
        </p:nvSpPr>
        <p:spPr>
          <a:xfrm>
            <a:off x="640075" y="5551425"/>
            <a:ext cx="8503800" cy="282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55" name="Google Shape;85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50" y="5843800"/>
            <a:ext cx="4002000" cy="218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 Case Study</a:t>
            </a:r>
            <a:endParaRPr/>
          </a:p>
        </p:txBody>
      </p:sp>
      <p:sp>
        <p:nvSpPr>
          <p:cNvPr id="861" name="Google Shape;861;p94"/>
          <p:cNvSpPr txBox="1">
            <a:spLocks noGrp="1"/>
          </p:cNvSpPr>
          <p:nvPr>
            <p:ph type="body" idx="1"/>
          </p:nvPr>
        </p:nvSpPr>
        <p:spPr>
          <a:xfrm>
            <a:off x="640075" y="3456413"/>
            <a:ext cx="8503800" cy="803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df.sample(</a:t>
            </a:r>
            <a:r>
              <a:rPr lang="en">
                <a:solidFill>
                  <a:srgbClr val="0097A7"/>
                </a:solidFill>
              </a:rPr>
              <a:t>5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2" name="Google Shape;862;p94"/>
          <p:cNvSpPr txBox="1">
            <a:spLocks noGrp="1"/>
          </p:cNvSpPr>
          <p:nvPr>
            <p:ph type="body" idx="2"/>
          </p:nvPr>
        </p:nvSpPr>
        <p:spPr>
          <a:xfrm>
            <a:off x="640075" y="4259825"/>
            <a:ext cx="8503800" cy="4104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63" name="Google Shape;8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00" y="4549100"/>
            <a:ext cx="4855175" cy="35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94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Monday time saw the highest stock price in September?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Datetime Column</a:t>
            </a:r>
            <a:endParaRPr/>
          </a:p>
        </p:txBody>
      </p:sp>
      <p:sp>
        <p:nvSpPr>
          <p:cNvPr id="870" name="Google Shape;870;p95"/>
          <p:cNvSpPr txBox="1">
            <a:spLocks noGrp="1"/>
          </p:cNvSpPr>
          <p:nvPr>
            <p:ph type="body" idx="1"/>
          </p:nvPr>
        </p:nvSpPr>
        <p:spPr>
          <a:xfrm>
            <a:off x="640075" y="3456425"/>
            <a:ext cx="8503800" cy="1294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</a:t>
            </a:r>
            <a:r>
              <a:rPr lang="en">
                <a:solidFill>
                  <a:srgbClr val="A31515"/>
                </a:solidFill>
              </a:rPr>
              <a:t>'date_time'</a:t>
            </a:r>
            <a:r>
              <a:rPr lang="en">
                <a:solidFill>
                  <a:srgbClr val="000000"/>
                </a:solidFill>
              </a:rPr>
              <a:t>] = df.day + </a:t>
            </a:r>
            <a:r>
              <a:rPr lang="en">
                <a:solidFill>
                  <a:srgbClr val="A31515"/>
                </a:solidFill>
              </a:rPr>
              <a:t>' '</a:t>
            </a:r>
            <a:r>
              <a:rPr lang="en">
                <a:solidFill>
                  <a:srgbClr val="000000"/>
                </a:solidFill>
              </a:rPr>
              <a:t> + df.time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df.head()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1" name="Google Shape;871;p95"/>
          <p:cNvSpPr txBox="1">
            <a:spLocks noGrp="1"/>
          </p:cNvSpPr>
          <p:nvPr>
            <p:ph type="body" idx="2"/>
          </p:nvPr>
        </p:nvSpPr>
        <p:spPr>
          <a:xfrm>
            <a:off x="640075" y="4750925"/>
            <a:ext cx="8503800" cy="4104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2" name="Google Shape;872;p95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Combine day and time columns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75" y="5040200"/>
            <a:ext cx="6693600" cy="33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Datetime Column</a:t>
            </a:r>
            <a:endParaRPr/>
          </a:p>
        </p:txBody>
      </p:sp>
      <p:sp>
        <p:nvSpPr>
          <p:cNvPr id="879" name="Google Shape;879;p96"/>
          <p:cNvSpPr txBox="1">
            <a:spLocks noGrp="1"/>
          </p:cNvSpPr>
          <p:nvPr>
            <p:ph type="body" idx="1"/>
          </p:nvPr>
        </p:nvSpPr>
        <p:spPr>
          <a:xfrm>
            <a:off x="640075" y="3456425"/>
            <a:ext cx="8503800" cy="1294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df[</a:t>
            </a:r>
            <a:r>
              <a:rPr lang="en">
                <a:solidFill>
                  <a:srgbClr val="A31515"/>
                </a:solidFill>
              </a:rPr>
              <a:t>'date_time'</a:t>
            </a:r>
            <a:r>
              <a:rPr lang="en">
                <a:solidFill>
                  <a:srgbClr val="000000"/>
                </a:solidFill>
              </a:rPr>
              <a:t>] = df.day + </a:t>
            </a:r>
            <a:r>
              <a:rPr lang="en">
                <a:solidFill>
                  <a:srgbClr val="A31515"/>
                </a:solidFill>
              </a:rPr>
              <a:t>' '</a:t>
            </a:r>
            <a:r>
              <a:rPr lang="en">
                <a:solidFill>
                  <a:srgbClr val="000000"/>
                </a:solidFill>
              </a:rPr>
              <a:t> + df.time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df.head()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0" name="Google Shape;880;p96"/>
          <p:cNvSpPr txBox="1">
            <a:spLocks noGrp="1"/>
          </p:cNvSpPr>
          <p:nvPr>
            <p:ph type="body" idx="2"/>
          </p:nvPr>
        </p:nvSpPr>
        <p:spPr>
          <a:xfrm>
            <a:off x="640075" y="4750925"/>
            <a:ext cx="8503800" cy="4104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1" name="Google Shape;881;p96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Combine day and time columns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Convert to datetime </a:t>
            </a:r>
            <a:endParaRPr/>
          </a:p>
        </p:txBody>
      </p:sp>
      <p:pic>
        <p:nvPicPr>
          <p:cNvPr id="882" name="Google Shape;88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75" y="5040200"/>
            <a:ext cx="6693600" cy="33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96"/>
          <p:cNvSpPr txBox="1">
            <a:spLocks noGrp="1"/>
          </p:cNvSpPr>
          <p:nvPr>
            <p:ph type="body" idx="1"/>
          </p:nvPr>
        </p:nvSpPr>
        <p:spPr>
          <a:xfrm>
            <a:off x="9447600" y="3456425"/>
            <a:ext cx="8503800" cy="1294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df[</a:t>
            </a:r>
            <a:r>
              <a:rPr lang="en" sz="2300">
                <a:solidFill>
                  <a:srgbClr val="A31515"/>
                </a:solidFill>
              </a:rPr>
              <a:t>'date_time'</a:t>
            </a:r>
            <a:r>
              <a:rPr lang="en" sz="2300">
                <a:solidFill>
                  <a:srgbClr val="000000"/>
                </a:solidFill>
              </a:rPr>
              <a:t>] = pd.to_datetime(df.date_time)</a:t>
            </a:r>
            <a:endParaRPr sz="2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df.dtypes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884" name="Google Shape;884;p96"/>
          <p:cNvSpPr txBox="1">
            <a:spLocks noGrp="1"/>
          </p:cNvSpPr>
          <p:nvPr>
            <p:ph type="body" idx="2"/>
          </p:nvPr>
        </p:nvSpPr>
        <p:spPr>
          <a:xfrm>
            <a:off x="9447600" y="4750925"/>
            <a:ext cx="8503800" cy="3015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85" name="Google Shape;88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0375" y="5040200"/>
            <a:ext cx="6259825" cy="23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6" name="Google Shape;886;p96"/>
          <p:cNvCxnSpPr/>
          <p:nvPr/>
        </p:nvCxnSpPr>
        <p:spPr>
          <a:xfrm rot="10800000">
            <a:off x="14934750" y="6961200"/>
            <a:ext cx="1569900" cy="13221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Day of Week Column</a:t>
            </a:r>
            <a:endParaRPr/>
          </a:p>
        </p:txBody>
      </p:sp>
      <p:sp>
        <p:nvSpPr>
          <p:cNvPr id="892" name="Google Shape;892;p97"/>
          <p:cNvSpPr txBox="1">
            <a:spLocks noGrp="1"/>
          </p:cNvSpPr>
          <p:nvPr>
            <p:ph type="body" idx="1"/>
          </p:nvPr>
        </p:nvSpPr>
        <p:spPr>
          <a:xfrm>
            <a:off x="640075" y="2857375"/>
            <a:ext cx="8503800" cy="1294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df[</a:t>
            </a:r>
            <a:r>
              <a:rPr lang="en" sz="2400">
                <a:solidFill>
                  <a:srgbClr val="A31515"/>
                </a:solidFill>
              </a:rPr>
              <a:t>'day_of_week'</a:t>
            </a:r>
            <a:r>
              <a:rPr lang="en" sz="2400">
                <a:solidFill>
                  <a:srgbClr val="000000"/>
                </a:solidFill>
              </a:rPr>
              <a:t>] = df.date_time.dt.weekday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df.sample(</a:t>
            </a:r>
            <a:r>
              <a:rPr lang="en" sz="2400">
                <a:solidFill>
                  <a:srgbClr val="0097A7"/>
                </a:solidFill>
              </a:rPr>
              <a:t>5</a:t>
            </a:r>
            <a:r>
              <a:rPr lang="en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93" name="Google Shape;893;p97"/>
          <p:cNvSpPr txBox="1">
            <a:spLocks noGrp="1"/>
          </p:cNvSpPr>
          <p:nvPr>
            <p:ph type="body" idx="2"/>
          </p:nvPr>
        </p:nvSpPr>
        <p:spPr>
          <a:xfrm>
            <a:off x="640075" y="4151875"/>
            <a:ext cx="8503800" cy="4104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94" name="Google Shape;894;p97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sz="3400">
                <a:latin typeface="Roboto Mono"/>
                <a:ea typeface="Roboto Mono"/>
                <a:cs typeface="Roboto Mono"/>
                <a:sym typeface="Roboto Mono"/>
              </a:rPr>
              <a:t>weekday</a:t>
            </a:r>
            <a:r>
              <a:rPr lang="en"/>
              <a:t> property of datetime</a:t>
            </a:r>
            <a:endParaRPr/>
          </a:p>
        </p:txBody>
      </p:sp>
      <p:pic>
        <p:nvPicPr>
          <p:cNvPr id="895" name="Google Shape;895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25" y="4441150"/>
            <a:ext cx="8070100" cy="29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8"/>
          <p:cNvSpPr txBox="1">
            <a:spLocks noGrp="1"/>
          </p:cNvSpPr>
          <p:nvPr>
            <p:ph type="body" idx="1"/>
          </p:nvPr>
        </p:nvSpPr>
        <p:spPr>
          <a:xfrm>
            <a:off x="640075" y="4324000"/>
            <a:ext cx="8503800" cy="1284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mondays = df[df.day_of_week == </a:t>
            </a:r>
            <a:r>
              <a:rPr lang="en">
                <a:solidFill>
                  <a:srgbClr val="0097A7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mondays</a:t>
            </a:r>
            <a:r>
              <a:rPr lang="en">
                <a:solidFill>
                  <a:schemeClr val="dk1"/>
                </a:solidFill>
              </a:rPr>
              <a:t>.sample(</a:t>
            </a:r>
            <a:r>
              <a:rPr lang="en">
                <a:solidFill>
                  <a:srgbClr val="0097A7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1" name="Google Shape;901;p98"/>
          <p:cNvSpPr txBox="1">
            <a:spLocks noGrp="1"/>
          </p:cNvSpPr>
          <p:nvPr>
            <p:ph type="body" idx="2"/>
          </p:nvPr>
        </p:nvSpPr>
        <p:spPr>
          <a:xfrm>
            <a:off x="640075" y="5608075"/>
            <a:ext cx="8503800" cy="3542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02" name="Google Shape;902;p9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 Case Study</a:t>
            </a:r>
            <a:endParaRPr/>
          </a:p>
        </p:txBody>
      </p:sp>
      <p:sp>
        <p:nvSpPr>
          <p:cNvPr id="903" name="Google Shape;903;p98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2667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Monday time saw the highest stock price in September?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Select Mondays</a:t>
            </a:r>
            <a:endParaRPr sz="3300"/>
          </a:p>
        </p:txBody>
      </p:sp>
      <p:pic>
        <p:nvPicPr>
          <p:cNvPr id="904" name="Google Shape;90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638" y="5759325"/>
            <a:ext cx="8194674" cy="299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9"/>
          <p:cNvSpPr txBox="1">
            <a:spLocks noGrp="1"/>
          </p:cNvSpPr>
          <p:nvPr>
            <p:ph type="body" idx="1"/>
          </p:nvPr>
        </p:nvSpPr>
        <p:spPr>
          <a:xfrm>
            <a:off x="640075" y="4324000"/>
            <a:ext cx="8503800" cy="1853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(mondays[[</a:t>
            </a:r>
            <a:r>
              <a:rPr lang="en">
                <a:solidFill>
                  <a:srgbClr val="A31515"/>
                </a:solidFill>
              </a:rPr>
              <a:t>'date_time', 'price'</a:t>
            </a:r>
            <a:r>
              <a:rPr lang="en">
                <a:solidFill>
                  <a:srgbClr val="000000"/>
                </a:solidFill>
              </a:rPr>
              <a:t>]]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.sort_values(</a:t>
            </a:r>
            <a:r>
              <a:rPr lang="en">
                <a:solidFill>
                  <a:srgbClr val="A31515"/>
                </a:solidFill>
              </a:rPr>
              <a:t>'price'</a:t>
            </a:r>
            <a:r>
              <a:rPr lang="en">
                <a:solidFill>
                  <a:srgbClr val="000000"/>
                </a:solidFill>
              </a:rPr>
              <a:t>, ascending=</a:t>
            </a:r>
            <a:r>
              <a:rPr lang="en">
                <a:solidFill>
                  <a:srgbClr val="0000FF"/>
                </a:solidFill>
              </a:rPr>
              <a:t>False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.head(</a:t>
            </a:r>
            <a:r>
              <a:rPr lang="en">
                <a:solidFill>
                  <a:srgbClr val="0097A7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))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10" name="Google Shape;910;p99"/>
          <p:cNvSpPr txBox="1">
            <a:spLocks noGrp="1"/>
          </p:cNvSpPr>
          <p:nvPr>
            <p:ph type="body" idx="2"/>
          </p:nvPr>
        </p:nvSpPr>
        <p:spPr>
          <a:xfrm>
            <a:off x="640075" y="6177100"/>
            <a:ext cx="8503800" cy="3137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11" name="Google Shape;911;p9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 Case Study</a:t>
            </a:r>
            <a:endParaRPr/>
          </a:p>
        </p:txBody>
      </p:sp>
      <p:sp>
        <p:nvSpPr>
          <p:cNvPr id="912" name="Google Shape;912;p99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2667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Monday time saw the highest stock price in September?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Select Mondays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Sort to find the maximum price</a:t>
            </a:r>
            <a:endParaRPr sz="3300"/>
          </a:p>
        </p:txBody>
      </p:sp>
      <p:pic>
        <p:nvPicPr>
          <p:cNvPr id="913" name="Google Shape;91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50" y="6404550"/>
            <a:ext cx="5239325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86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does the data analysis workflow look like?</a:t>
            </a:r>
            <a:endParaRPr sz="3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Workflow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879225" y="36708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START WITH A QUESTION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879225" y="68126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COLLECT &amp; 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CLEAN DATA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19"/>
          <p:cNvCxnSpPr>
            <a:stCxn id="157" idx="2"/>
            <a:endCxn id="158" idx="0"/>
          </p:cNvCxnSpPr>
          <p:nvPr/>
        </p:nvCxnSpPr>
        <p:spPr>
          <a:xfrm>
            <a:off x="2967375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9"/>
          <p:cNvSpPr txBox="1"/>
          <p:nvPr/>
        </p:nvSpPr>
        <p:spPr>
          <a:xfrm>
            <a:off x="7055850" y="5059950"/>
            <a:ext cx="4176300" cy="17922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EXPLORATORY DATA ANALYSIS (EDA)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3232475" y="3670800"/>
            <a:ext cx="4176300" cy="14286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MODELS &amp; ALGORITHMS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3232475" y="6812600"/>
            <a:ext cx="4176300" cy="1428600"/>
          </a:xfrm>
          <a:prstGeom prst="rect">
            <a:avLst/>
          </a:prstGeom>
          <a:solidFill>
            <a:srgbClr val="399FD9">
              <a:alpha val="25700"/>
            </a:srgbClr>
          </a:solidFill>
          <a:ln w="28575" cap="flat" cmpd="sng">
            <a:solidFill>
              <a:srgbClr val="399F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Montserrat"/>
                <a:ea typeface="Montserrat"/>
                <a:cs typeface="Montserrat"/>
                <a:sym typeface="Montserrat"/>
              </a:rPr>
              <a:t>COMMUNICATE RESULTS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>
            <a:off x="15429000" y="5099400"/>
            <a:ext cx="0" cy="17133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9"/>
          <p:cNvCxnSpPr/>
          <p:nvPr/>
        </p:nvCxnSpPr>
        <p:spPr>
          <a:xfrm rot="10800000" flipH="1">
            <a:off x="11232150" y="4358100"/>
            <a:ext cx="2000400" cy="15708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9"/>
          <p:cNvCxnSpPr/>
          <p:nvPr/>
        </p:nvCxnSpPr>
        <p:spPr>
          <a:xfrm rot="10800000" flipH="1">
            <a:off x="5055450" y="5956050"/>
            <a:ext cx="2000400" cy="1077900"/>
          </a:xfrm>
          <a:prstGeom prst="straightConnector1">
            <a:avLst/>
          </a:pr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11232150" y="5956100"/>
            <a:ext cx="2000400" cy="1570800"/>
          </a:xfrm>
          <a:prstGeom prst="straightConnector1">
            <a:avLst/>
          </a:prstGeom>
          <a:noFill/>
          <a:ln w="76200" cap="flat" cmpd="sng">
            <a:solidFill>
              <a:srgbClr val="9DCBE5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67" name="Google Shape;167;p19"/>
          <p:cNvSpPr/>
          <p:nvPr/>
        </p:nvSpPr>
        <p:spPr>
          <a:xfrm>
            <a:off x="5055525" y="6852150"/>
            <a:ext cx="4088204" cy="687257"/>
          </a:xfrm>
          <a:custGeom>
            <a:avLst/>
            <a:gdLst/>
            <a:ahLst/>
            <a:cxnLst/>
            <a:rect l="l" t="t" r="r" b="b"/>
            <a:pathLst>
              <a:path w="164416" h="34290" extrusionOk="0">
                <a:moveTo>
                  <a:pt x="164416" y="0"/>
                </a:moveTo>
                <a:cubicBezTo>
                  <a:pt x="157382" y="3077"/>
                  <a:pt x="149616" y="12749"/>
                  <a:pt x="122213" y="18464"/>
                </a:cubicBezTo>
                <a:cubicBezTo>
                  <a:pt x="94810" y="24179"/>
                  <a:pt x="20369" y="31652"/>
                  <a:pt x="0" y="34290"/>
                </a:cubicBezTo>
              </a:path>
            </a:pathLst>
          </a:cu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8" name="Google Shape;168;p19"/>
          <p:cNvSpPr/>
          <p:nvPr/>
        </p:nvSpPr>
        <p:spPr>
          <a:xfrm>
            <a:off x="5055575" y="5121525"/>
            <a:ext cx="10374925" cy="2968325"/>
          </a:xfrm>
          <a:custGeom>
            <a:avLst/>
            <a:gdLst/>
            <a:ahLst/>
            <a:cxnLst/>
            <a:rect l="l" t="t" r="r" b="b"/>
            <a:pathLst>
              <a:path w="414997" h="118733" extrusionOk="0">
                <a:moveTo>
                  <a:pt x="414997" y="0"/>
                </a:moveTo>
                <a:cubicBezTo>
                  <a:pt x="393309" y="13775"/>
                  <a:pt x="334841" y="63597"/>
                  <a:pt x="284871" y="82647"/>
                </a:cubicBezTo>
                <a:cubicBezTo>
                  <a:pt x="234901" y="101697"/>
                  <a:pt x="162658" y="108292"/>
                  <a:pt x="115179" y="114300"/>
                </a:cubicBezTo>
                <a:cubicBezTo>
                  <a:pt x="67701" y="120308"/>
                  <a:pt x="19197" y="117963"/>
                  <a:pt x="0" y="118696"/>
                </a:cubicBezTo>
              </a:path>
            </a:pathLst>
          </a:custGeom>
          <a:noFill/>
          <a:ln w="76200" cap="flat" cmpd="sng">
            <a:solidFill>
              <a:srgbClr val="399FD9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0"/>
          <p:cNvSpPr txBox="1">
            <a:spLocks noGrp="1"/>
          </p:cNvSpPr>
          <p:nvPr>
            <p:ph type="body" idx="3"/>
          </p:nvPr>
        </p:nvSpPr>
        <p:spPr>
          <a:xfrm>
            <a:off x="640075" y="2572850"/>
            <a:ext cx="8503800" cy="6495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.head()</a:t>
            </a:r>
            <a:r>
              <a:rPr lang="en" sz="3400" b="1">
                <a:solidFill>
                  <a:schemeClr val="dk1"/>
                </a:solidFill>
              </a:rPr>
              <a:t>, </a:t>
            </a:r>
            <a:r>
              <a:rPr lang="en" sz="3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.info()</a:t>
            </a:r>
            <a:r>
              <a:rPr lang="en" sz="3400" b="1">
                <a:solidFill>
                  <a:schemeClr val="dk1"/>
                </a:solidFill>
              </a:rPr>
              <a:t>, </a:t>
            </a:r>
            <a:r>
              <a:rPr lang="en" sz="3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.dtypes</a:t>
            </a:r>
            <a:r>
              <a:rPr lang="en" sz="3400" b="1">
                <a:solidFill>
                  <a:schemeClr val="dk1"/>
                </a:solidFill>
              </a:rPr>
              <a:t>, </a:t>
            </a:r>
            <a:r>
              <a:rPr lang="en" sz="3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.shape</a:t>
            </a:r>
            <a:endParaRPr sz="3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What kind of data is given in each column? </a:t>
            </a: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Do the data contain missing values?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.replace()</a:t>
            </a:r>
            <a:r>
              <a:rPr lang="en" sz="3400" b="1">
                <a:solidFill>
                  <a:schemeClr val="dk1"/>
                </a:solidFill>
              </a:rPr>
              <a:t>, </a:t>
            </a:r>
            <a:r>
              <a:rPr lang="en" sz="3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.to_datetime()</a:t>
            </a:r>
            <a:endParaRPr sz="34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What steps are necessary to make data ready for analysis?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How do these data help answer the project question?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919" name="Google Shape;919;p100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do when exploring new data?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01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01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6" name="Google Shape;926;p101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0"/>
            <a:ext cx="9143873" cy="10286991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101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Case Study #2:</a:t>
            </a:r>
            <a:endParaRPr sz="7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Diagnosing Errors</a:t>
            </a:r>
            <a:endParaRPr sz="6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02"/>
          <p:cNvSpPr txBox="1">
            <a:spLocks noGrp="1"/>
          </p:cNvSpPr>
          <p:nvPr>
            <p:ph type="body" idx="3"/>
          </p:nvPr>
        </p:nvSpPr>
        <p:spPr>
          <a:xfrm>
            <a:off x="742525" y="1895850"/>
            <a:ext cx="8503800" cy="6495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inconsistencies may cause errors when operating on columns.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custom functions to: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Include print statements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Add conditional statements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Use exceptions </a:t>
            </a:r>
            <a:endParaRPr/>
          </a:p>
        </p:txBody>
      </p:sp>
      <p:sp>
        <p:nvSpPr>
          <p:cNvPr id="933" name="Google Shape;933;p102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7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diagnose errors?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Circus Performers Case Study</a:t>
            </a:r>
            <a:endParaRPr/>
          </a:p>
        </p:txBody>
      </p:sp>
      <p:sp>
        <p:nvSpPr>
          <p:cNvPr id="939" name="Google Shape;939;p103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performer is the most experienced on average?</a:t>
            </a:r>
            <a:endParaRPr/>
          </a:p>
        </p:txBody>
      </p:sp>
      <p:sp>
        <p:nvSpPr>
          <p:cNvPr id="940" name="Google Shape;940;p103"/>
          <p:cNvSpPr txBox="1">
            <a:spLocks noGrp="1"/>
          </p:cNvSpPr>
          <p:nvPr>
            <p:ph type="body" idx="1"/>
          </p:nvPr>
        </p:nvSpPr>
        <p:spPr>
          <a:xfrm>
            <a:off x="640075" y="3362500"/>
            <a:ext cx="8503800" cy="1785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import</a:t>
            </a:r>
            <a:r>
              <a:rPr lang="en">
                <a:solidFill>
                  <a:srgbClr val="000000"/>
                </a:solidFill>
              </a:rPr>
              <a:t> pandas </a:t>
            </a:r>
            <a:r>
              <a:rPr lang="en">
                <a:solidFill>
                  <a:srgbClr val="9900FF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pd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 = pd.read_csv(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A31515"/>
                </a:solidFill>
              </a:rPr>
              <a:t>circus.csv</a:t>
            </a:r>
            <a:r>
              <a:rPr lang="en" sz="2400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df.head()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1" name="Google Shape;941;p103"/>
          <p:cNvSpPr txBox="1">
            <a:spLocks noGrp="1"/>
          </p:cNvSpPr>
          <p:nvPr>
            <p:ph type="body" idx="2"/>
          </p:nvPr>
        </p:nvSpPr>
        <p:spPr>
          <a:xfrm>
            <a:off x="640075" y="5148100"/>
            <a:ext cx="8503800" cy="4104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42" name="Google Shape;94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50" y="5461150"/>
            <a:ext cx="5702100" cy="34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4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Circus Performers Case Study</a:t>
            </a:r>
            <a:endParaRPr/>
          </a:p>
        </p:txBody>
      </p:sp>
      <p:sp>
        <p:nvSpPr>
          <p:cNvPr id="948" name="Google Shape;948;p104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performer is the most experienced on average?</a:t>
            </a:r>
            <a:endParaRPr/>
          </a:p>
        </p:txBody>
      </p:sp>
      <p:sp>
        <p:nvSpPr>
          <p:cNvPr id="949" name="Google Shape;949;p104"/>
          <p:cNvSpPr txBox="1">
            <a:spLocks noGrp="1"/>
          </p:cNvSpPr>
          <p:nvPr>
            <p:ph type="body" idx="1"/>
          </p:nvPr>
        </p:nvSpPr>
        <p:spPr>
          <a:xfrm>
            <a:off x="640075" y="5018400"/>
            <a:ext cx="8503800" cy="727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df.info()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0" name="Google Shape;950;p104"/>
          <p:cNvSpPr txBox="1">
            <a:spLocks noGrp="1"/>
          </p:cNvSpPr>
          <p:nvPr>
            <p:ph type="body" idx="2"/>
          </p:nvPr>
        </p:nvSpPr>
        <p:spPr>
          <a:xfrm>
            <a:off x="640075" y="5745900"/>
            <a:ext cx="8503800" cy="3753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51" name="Google Shape;951;p104"/>
          <p:cNvSpPr txBox="1">
            <a:spLocks noGrp="1"/>
          </p:cNvSpPr>
          <p:nvPr>
            <p:ph type="body" idx="1"/>
          </p:nvPr>
        </p:nvSpPr>
        <p:spPr>
          <a:xfrm>
            <a:off x="640075" y="3167150"/>
            <a:ext cx="8503800" cy="727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df.shape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2" name="Google Shape;952;p104"/>
          <p:cNvSpPr txBox="1">
            <a:spLocks noGrp="1"/>
          </p:cNvSpPr>
          <p:nvPr>
            <p:ph type="body" idx="2"/>
          </p:nvPr>
        </p:nvSpPr>
        <p:spPr>
          <a:xfrm>
            <a:off x="640075" y="3894650"/>
            <a:ext cx="8503800" cy="855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(50, 2) </a:t>
            </a:r>
            <a:endParaRPr/>
          </a:p>
        </p:txBody>
      </p:sp>
      <p:pic>
        <p:nvPicPr>
          <p:cNvPr id="953" name="Google Shape;95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25" y="6034775"/>
            <a:ext cx="6591176" cy="31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05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Email Data</a:t>
            </a:r>
            <a:endParaRPr/>
          </a:p>
        </p:txBody>
      </p:sp>
      <p:sp>
        <p:nvSpPr>
          <p:cNvPr id="959" name="Google Shape;959;p105"/>
          <p:cNvSpPr txBox="1">
            <a:spLocks noGrp="1"/>
          </p:cNvSpPr>
          <p:nvPr>
            <p:ph type="body" idx="1"/>
          </p:nvPr>
        </p:nvSpPr>
        <p:spPr>
          <a:xfrm>
            <a:off x="640075" y="2719575"/>
            <a:ext cx="8503800" cy="768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str</a:t>
            </a:r>
            <a:r>
              <a:rPr lang="en">
                <a:solidFill>
                  <a:schemeClr val="dk1"/>
                </a:solidFill>
              </a:rPr>
              <a:t>.split(</a:t>
            </a:r>
            <a:r>
              <a:rPr lang="en">
                <a:solidFill>
                  <a:srgbClr val="A31515"/>
                </a:solidFill>
              </a:rPr>
              <a:t>"</a:t>
            </a:r>
            <a:r>
              <a:rPr lang="en">
                <a:solidFill>
                  <a:srgbClr val="A3151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jamie50@liontamer.org</a:t>
            </a:r>
            <a:r>
              <a:rPr lang="en">
                <a:solidFill>
                  <a:srgbClr val="A31515"/>
                </a:solidFill>
              </a:rPr>
              <a:t>"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A31515"/>
                </a:solidFill>
              </a:rPr>
              <a:t> "@"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60" name="Google Shape;960;p105"/>
          <p:cNvSpPr txBox="1">
            <a:spLocks noGrp="1"/>
          </p:cNvSpPr>
          <p:nvPr>
            <p:ph type="body" idx="2"/>
          </p:nvPr>
        </p:nvSpPr>
        <p:spPr>
          <a:xfrm>
            <a:off x="640075" y="3488475"/>
            <a:ext cx="8503800" cy="88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['jamie50', 'liontamer.org'] </a:t>
            </a:r>
            <a:endParaRPr/>
          </a:p>
        </p:txBody>
      </p:sp>
      <p:sp>
        <p:nvSpPr>
          <p:cNvPr id="961" name="Google Shape;961;p105"/>
          <p:cNvSpPr txBox="1">
            <a:spLocks noGrp="1"/>
          </p:cNvSpPr>
          <p:nvPr>
            <p:ph type="body" idx="1"/>
          </p:nvPr>
        </p:nvSpPr>
        <p:spPr>
          <a:xfrm>
            <a:off x="640075" y="4748650"/>
            <a:ext cx="8503800" cy="768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97A7"/>
                </a:solidFill>
              </a:rPr>
              <a:t>str</a:t>
            </a:r>
            <a:r>
              <a:rPr lang="en" sz="2500">
                <a:solidFill>
                  <a:schemeClr val="dk1"/>
                </a:solidFill>
              </a:rPr>
              <a:t>.split(</a:t>
            </a:r>
            <a:r>
              <a:rPr lang="en" sz="2500">
                <a:solidFill>
                  <a:srgbClr val="A31515"/>
                </a:solidFill>
              </a:rPr>
              <a:t>"</a:t>
            </a:r>
            <a:r>
              <a:rPr lang="en" sz="2500">
                <a:solidFill>
                  <a:srgbClr val="A3151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jamie50@liontamer.org</a:t>
            </a:r>
            <a:r>
              <a:rPr lang="en" sz="2500">
                <a:solidFill>
                  <a:srgbClr val="A31515"/>
                </a:solidFill>
              </a:rPr>
              <a:t>"</a:t>
            </a:r>
            <a:r>
              <a:rPr lang="en" sz="2500">
                <a:solidFill>
                  <a:schemeClr val="dk1"/>
                </a:solidFill>
              </a:rPr>
              <a:t>,</a:t>
            </a:r>
            <a:r>
              <a:rPr lang="en" sz="2500">
                <a:solidFill>
                  <a:srgbClr val="A31515"/>
                </a:solidFill>
              </a:rPr>
              <a:t> "@"</a:t>
            </a:r>
            <a:r>
              <a:rPr lang="en" sz="2500">
                <a:solidFill>
                  <a:schemeClr val="dk1"/>
                </a:solidFill>
              </a:rPr>
              <a:t>)[</a:t>
            </a:r>
            <a:r>
              <a:rPr lang="en" sz="2500">
                <a:solidFill>
                  <a:srgbClr val="0097A7"/>
                </a:solidFill>
              </a:rPr>
              <a:t>1</a:t>
            </a:r>
            <a:r>
              <a:rPr lang="en" sz="2500">
                <a:solidFill>
                  <a:schemeClr val="dk1"/>
                </a:solidFill>
              </a:rPr>
              <a:t>]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</a:endParaRPr>
          </a:p>
        </p:txBody>
      </p:sp>
      <p:sp>
        <p:nvSpPr>
          <p:cNvPr id="962" name="Google Shape;962;p105"/>
          <p:cNvSpPr txBox="1">
            <a:spLocks noGrp="1"/>
          </p:cNvSpPr>
          <p:nvPr>
            <p:ph type="body" idx="2"/>
          </p:nvPr>
        </p:nvSpPr>
        <p:spPr>
          <a:xfrm>
            <a:off x="640075" y="5517550"/>
            <a:ext cx="8503800" cy="88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'liontamer.org’ </a:t>
            </a:r>
            <a:endParaRPr/>
          </a:p>
        </p:txBody>
      </p:sp>
      <p:sp>
        <p:nvSpPr>
          <p:cNvPr id="963" name="Google Shape;963;p105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979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columns for domain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6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Email Data</a:t>
            </a:r>
            <a:endParaRPr/>
          </a:p>
        </p:txBody>
      </p:sp>
      <p:sp>
        <p:nvSpPr>
          <p:cNvPr id="969" name="Google Shape;969;p106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979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columns for domain</a:t>
            </a:r>
            <a:endParaRPr/>
          </a:p>
        </p:txBody>
      </p:sp>
      <p:sp>
        <p:nvSpPr>
          <p:cNvPr id="970" name="Google Shape;970;p106"/>
          <p:cNvSpPr txBox="1">
            <a:spLocks noGrp="1"/>
          </p:cNvSpPr>
          <p:nvPr>
            <p:ph type="body" idx="1"/>
          </p:nvPr>
        </p:nvSpPr>
        <p:spPr>
          <a:xfrm>
            <a:off x="742525" y="2652400"/>
            <a:ext cx="8503800" cy="1836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df.loc[:</a:t>
            </a:r>
            <a:r>
              <a:rPr lang="en">
                <a:solidFill>
                  <a:srgbClr val="0097A7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].email.map(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lambda</a:t>
            </a:r>
            <a:r>
              <a:rPr lang="en">
                <a:solidFill>
                  <a:schemeClr val="dk1"/>
                </a:solidFill>
              </a:rPr>
              <a:t> x: </a:t>
            </a:r>
            <a:r>
              <a:rPr lang="en">
                <a:solidFill>
                  <a:srgbClr val="0097A7"/>
                </a:solidFill>
              </a:rPr>
              <a:t>str</a:t>
            </a:r>
            <a:r>
              <a:rPr lang="en">
                <a:solidFill>
                  <a:schemeClr val="dk1"/>
                </a:solidFill>
              </a:rPr>
              <a:t>.split(x, </a:t>
            </a:r>
            <a:r>
              <a:rPr lang="en">
                <a:solidFill>
                  <a:srgbClr val="A31515"/>
                </a:solidFill>
              </a:rPr>
              <a:t>"@"</a:t>
            </a:r>
            <a:r>
              <a:rPr lang="en">
                <a:solidFill>
                  <a:schemeClr val="dk1"/>
                </a:solidFill>
              </a:rPr>
              <a:t>)[</a:t>
            </a:r>
            <a:r>
              <a:rPr lang="en">
                <a:solidFill>
                  <a:srgbClr val="0097A7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71" name="Google Shape;971;p106"/>
          <p:cNvSpPr txBox="1">
            <a:spLocks noGrp="1"/>
          </p:cNvSpPr>
          <p:nvPr>
            <p:ph type="body" idx="2"/>
          </p:nvPr>
        </p:nvSpPr>
        <p:spPr>
          <a:xfrm>
            <a:off x="742525" y="4488700"/>
            <a:ext cx="8503800" cy="2514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72" name="Google Shape;97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50" y="4721150"/>
            <a:ext cx="5389141" cy="18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7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Email Data</a:t>
            </a:r>
            <a:endParaRPr/>
          </a:p>
        </p:txBody>
      </p:sp>
      <p:sp>
        <p:nvSpPr>
          <p:cNvPr id="978" name="Google Shape;978;p107"/>
          <p:cNvSpPr txBox="1">
            <a:spLocks noGrp="1"/>
          </p:cNvSpPr>
          <p:nvPr>
            <p:ph type="body" idx="2"/>
          </p:nvPr>
        </p:nvSpPr>
        <p:spPr>
          <a:xfrm>
            <a:off x="742525" y="4488700"/>
            <a:ext cx="8503800" cy="82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6767"/>
                </a:solidFill>
              </a:rPr>
              <a:t>IndexError</a:t>
            </a:r>
            <a:r>
              <a:rPr lang="en"/>
              <a:t>: list index out of range </a:t>
            </a:r>
            <a:endParaRPr/>
          </a:p>
        </p:txBody>
      </p:sp>
      <p:sp>
        <p:nvSpPr>
          <p:cNvPr id="979" name="Google Shape;979;p107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9795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columns for domain</a:t>
            </a:r>
            <a:endParaRPr/>
          </a:p>
        </p:txBody>
      </p:sp>
      <p:sp>
        <p:nvSpPr>
          <p:cNvPr id="980" name="Google Shape;980;p107"/>
          <p:cNvSpPr txBox="1">
            <a:spLocks noGrp="1"/>
          </p:cNvSpPr>
          <p:nvPr>
            <p:ph type="body" idx="1"/>
          </p:nvPr>
        </p:nvSpPr>
        <p:spPr>
          <a:xfrm>
            <a:off x="742525" y="2652400"/>
            <a:ext cx="8503800" cy="1836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df.email.map(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lambda</a:t>
            </a:r>
            <a:r>
              <a:rPr lang="en">
                <a:solidFill>
                  <a:schemeClr val="dk1"/>
                </a:solidFill>
              </a:rPr>
              <a:t> x: </a:t>
            </a:r>
            <a:r>
              <a:rPr lang="en">
                <a:solidFill>
                  <a:srgbClr val="0097A7"/>
                </a:solidFill>
              </a:rPr>
              <a:t>str</a:t>
            </a:r>
            <a:r>
              <a:rPr lang="en">
                <a:solidFill>
                  <a:schemeClr val="dk1"/>
                </a:solidFill>
              </a:rPr>
              <a:t>.split(x, </a:t>
            </a:r>
            <a:r>
              <a:rPr lang="en">
                <a:solidFill>
                  <a:srgbClr val="A31515"/>
                </a:solidFill>
              </a:rPr>
              <a:t>"@"</a:t>
            </a:r>
            <a:r>
              <a:rPr lang="en">
                <a:solidFill>
                  <a:schemeClr val="dk1"/>
                </a:solidFill>
              </a:rPr>
              <a:t>)[</a:t>
            </a:r>
            <a:r>
              <a:rPr lang="en">
                <a:solidFill>
                  <a:srgbClr val="0097A7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8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Custom Function</a:t>
            </a:r>
            <a:endParaRPr/>
          </a:p>
        </p:txBody>
      </p:sp>
      <p:sp>
        <p:nvSpPr>
          <p:cNvPr id="986" name="Google Shape;986;p108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custom Python function to diagnose error</a:t>
            </a:r>
            <a:endParaRPr/>
          </a:p>
        </p:txBody>
      </p:sp>
      <p:sp>
        <p:nvSpPr>
          <p:cNvPr id="987" name="Google Shape;987;p108"/>
          <p:cNvSpPr txBox="1">
            <a:spLocks noGrp="1"/>
          </p:cNvSpPr>
          <p:nvPr>
            <p:ph type="body" idx="1"/>
          </p:nvPr>
        </p:nvSpPr>
        <p:spPr>
          <a:xfrm>
            <a:off x="640075" y="3332950"/>
            <a:ext cx="8503800" cy="3096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FF"/>
                </a:solidFill>
              </a:rPr>
              <a:t>def </a:t>
            </a:r>
            <a:r>
              <a:rPr lang="en" sz="2300">
                <a:solidFill>
                  <a:srgbClr val="8C6B5A"/>
                </a:solidFill>
              </a:rPr>
              <a:t>check_for_at_symbol</a:t>
            </a:r>
            <a:r>
              <a:rPr lang="en" sz="2300">
                <a:solidFill>
                  <a:schemeClr val="dk1"/>
                </a:solidFill>
              </a:rPr>
              <a:t>(email):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	</a:t>
            </a:r>
            <a:r>
              <a:rPr lang="en" sz="2300">
                <a:solidFill>
                  <a:srgbClr val="9900FF"/>
                </a:solidFill>
              </a:rPr>
              <a:t>if</a:t>
            </a:r>
            <a:r>
              <a:rPr lang="en" sz="2300">
                <a:solidFill>
                  <a:schemeClr val="dk1"/>
                </a:solidFill>
              </a:rPr>
              <a:t> </a:t>
            </a:r>
            <a:r>
              <a:rPr lang="en" sz="2300">
                <a:solidFill>
                  <a:srgbClr val="A31515"/>
                </a:solidFill>
              </a:rPr>
              <a:t>'@' </a:t>
            </a:r>
            <a:r>
              <a:rPr lang="en" sz="2300">
                <a:solidFill>
                  <a:srgbClr val="0000FF"/>
                </a:solidFill>
              </a:rPr>
              <a:t>not in </a:t>
            </a:r>
            <a:r>
              <a:rPr lang="en" sz="2300">
                <a:solidFill>
                  <a:srgbClr val="000000"/>
                </a:solidFill>
              </a:rPr>
              <a:t>email:</a:t>
            </a:r>
            <a:endParaRPr sz="2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		</a:t>
            </a:r>
            <a:r>
              <a:rPr lang="en" sz="2300">
                <a:solidFill>
                  <a:srgbClr val="8C6B5A"/>
                </a:solidFill>
              </a:rPr>
              <a:t>print</a:t>
            </a:r>
            <a:r>
              <a:rPr lang="en" sz="2300">
                <a:solidFill>
                  <a:srgbClr val="000000"/>
                </a:solidFill>
              </a:rPr>
              <a:t>(email)</a:t>
            </a:r>
            <a:endParaRPr sz="23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	</a:t>
            </a:r>
            <a:r>
              <a:rPr lang="en" sz="2300">
                <a:solidFill>
                  <a:srgbClr val="9900FF"/>
                </a:solidFill>
              </a:rPr>
              <a:t>return</a:t>
            </a:r>
            <a:r>
              <a:rPr lang="en" sz="2300">
                <a:solidFill>
                  <a:srgbClr val="000000"/>
                </a:solidFill>
              </a:rPr>
              <a:t> (</a:t>
            </a:r>
            <a:r>
              <a:rPr lang="en" sz="2300">
                <a:solidFill>
                  <a:srgbClr val="A31515"/>
                </a:solidFill>
              </a:rPr>
              <a:t>'@' </a:t>
            </a:r>
            <a:r>
              <a:rPr lang="en" sz="2300">
                <a:solidFill>
                  <a:srgbClr val="0000FF"/>
                </a:solidFill>
              </a:rPr>
              <a:t>in </a:t>
            </a:r>
            <a:r>
              <a:rPr lang="en" sz="2300">
                <a:solidFill>
                  <a:schemeClr val="dk1"/>
                </a:solidFill>
              </a:rPr>
              <a:t>email</a:t>
            </a:r>
            <a:r>
              <a:rPr lang="en" sz="2300">
                <a:solidFill>
                  <a:srgbClr val="000000"/>
                </a:solidFill>
              </a:rPr>
              <a:t>)</a:t>
            </a:r>
            <a:endParaRPr sz="23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at_symbol_test = df.email.</a:t>
            </a:r>
            <a:r>
              <a:rPr lang="en" sz="2100">
                <a:solidFill>
                  <a:srgbClr val="8C6B5A"/>
                </a:solidFill>
              </a:rPr>
              <a:t>map</a:t>
            </a:r>
            <a:r>
              <a:rPr lang="en" sz="2100">
                <a:solidFill>
                  <a:srgbClr val="000000"/>
                </a:solidFill>
              </a:rPr>
              <a:t>(check_for_at_symbol)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sp>
        <p:nvSpPr>
          <p:cNvPr id="988" name="Google Shape;988;p108"/>
          <p:cNvSpPr txBox="1">
            <a:spLocks noGrp="1"/>
          </p:cNvSpPr>
          <p:nvPr>
            <p:ph type="body" idx="2"/>
          </p:nvPr>
        </p:nvSpPr>
        <p:spPr>
          <a:xfrm>
            <a:off x="640075" y="6429250"/>
            <a:ext cx="8503800" cy="82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jonathan104ringmaster.net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09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7087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Custom Function</a:t>
            </a:r>
            <a:endParaRPr/>
          </a:p>
        </p:txBody>
      </p:sp>
      <p:sp>
        <p:nvSpPr>
          <p:cNvPr id="994" name="Google Shape;994;p109"/>
          <p:cNvSpPr txBox="1">
            <a:spLocks noGrp="1"/>
          </p:cNvSpPr>
          <p:nvPr>
            <p:ph type="body" idx="3"/>
          </p:nvPr>
        </p:nvSpPr>
        <p:spPr>
          <a:xfrm>
            <a:off x="640075" y="1505450"/>
            <a:ext cx="8503800" cy="1661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custom Python function to create domain column</a:t>
            </a:r>
            <a:endParaRPr/>
          </a:p>
        </p:txBody>
      </p:sp>
      <p:sp>
        <p:nvSpPr>
          <p:cNvPr id="995" name="Google Shape;995;p109"/>
          <p:cNvSpPr txBox="1">
            <a:spLocks noGrp="1"/>
          </p:cNvSpPr>
          <p:nvPr>
            <p:ph type="body" idx="1"/>
          </p:nvPr>
        </p:nvSpPr>
        <p:spPr>
          <a:xfrm>
            <a:off x="640075" y="3072300"/>
            <a:ext cx="8503800" cy="2974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def </a:t>
            </a:r>
            <a:r>
              <a:rPr lang="en" sz="2100">
                <a:solidFill>
                  <a:srgbClr val="8C6B5A"/>
                </a:solidFill>
              </a:rPr>
              <a:t>get_domain</a:t>
            </a:r>
            <a:r>
              <a:rPr lang="en" sz="2100">
                <a:solidFill>
                  <a:schemeClr val="dk1"/>
                </a:solidFill>
              </a:rPr>
              <a:t>(email):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	</a:t>
            </a:r>
            <a:r>
              <a:rPr lang="en" sz="2100">
                <a:solidFill>
                  <a:srgbClr val="9900FF"/>
                </a:solidFill>
              </a:rPr>
              <a:t>if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 sz="2100">
                <a:solidFill>
                  <a:srgbClr val="A31515"/>
                </a:solidFill>
              </a:rPr>
              <a:t>'@' </a:t>
            </a:r>
            <a:r>
              <a:rPr lang="en" sz="2100">
                <a:solidFill>
                  <a:srgbClr val="0000FF"/>
                </a:solidFill>
              </a:rPr>
              <a:t>not in </a:t>
            </a:r>
            <a:r>
              <a:rPr lang="en" sz="2100">
                <a:solidFill>
                  <a:srgbClr val="000000"/>
                </a:solidFill>
              </a:rPr>
              <a:t>email: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		</a:t>
            </a:r>
            <a:r>
              <a:rPr lang="en" sz="2100">
                <a:solidFill>
                  <a:srgbClr val="9900FF"/>
                </a:solidFill>
              </a:rPr>
              <a:t>return</a:t>
            </a:r>
            <a:r>
              <a:rPr lang="en" sz="2100">
                <a:solidFill>
                  <a:srgbClr val="8C6B5A"/>
                </a:solidFill>
              </a:rPr>
              <a:t> </a:t>
            </a:r>
            <a:r>
              <a:rPr lang="en" sz="2100">
                <a:solidFill>
                  <a:srgbClr val="0000FF"/>
                </a:solidFill>
              </a:rPr>
              <a:t>None</a:t>
            </a:r>
            <a:endParaRPr sz="21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</a:t>
            </a:r>
            <a:r>
              <a:rPr lang="en" sz="2100">
                <a:solidFill>
                  <a:srgbClr val="9900FF"/>
                </a:solidFill>
              </a:rPr>
              <a:t>return</a:t>
            </a:r>
            <a:r>
              <a:rPr lang="en" sz="2100">
                <a:solidFill>
                  <a:srgbClr val="000000"/>
                </a:solidFill>
              </a:rPr>
              <a:t> </a:t>
            </a:r>
            <a:r>
              <a:rPr lang="en" sz="2100">
                <a:solidFill>
                  <a:srgbClr val="0097A7"/>
                </a:solidFill>
              </a:rPr>
              <a:t>str</a:t>
            </a:r>
            <a:r>
              <a:rPr lang="en" sz="2100">
                <a:solidFill>
                  <a:srgbClr val="000000"/>
                </a:solidFill>
              </a:rPr>
              <a:t>.split(email, </a:t>
            </a:r>
            <a:r>
              <a:rPr lang="en" sz="2100">
                <a:solidFill>
                  <a:srgbClr val="A31515"/>
                </a:solidFill>
              </a:rPr>
              <a:t>'@'</a:t>
            </a:r>
            <a:r>
              <a:rPr lang="en" sz="2100">
                <a:solidFill>
                  <a:srgbClr val="000000"/>
                </a:solidFill>
              </a:rPr>
              <a:t>)[</a:t>
            </a:r>
            <a:r>
              <a:rPr lang="en" sz="2100">
                <a:solidFill>
                  <a:srgbClr val="0097A7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]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df[</a:t>
            </a:r>
            <a:r>
              <a:rPr lang="en" sz="2100">
                <a:solidFill>
                  <a:srgbClr val="A31515"/>
                </a:solidFill>
              </a:rPr>
              <a:t>'domain'</a:t>
            </a:r>
            <a:r>
              <a:rPr lang="en" sz="2100">
                <a:solidFill>
                  <a:srgbClr val="000000"/>
                </a:solidFill>
              </a:rPr>
              <a:t>] = df.email.</a:t>
            </a:r>
            <a:r>
              <a:rPr lang="en" sz="2100">
                <a:solidFill>
                  <a:srgbClr val="8C6B5A"/>
                </a:solidFill>
              </a:rPr>
              <a:t>map</a:t>
            </a:r>
            <a:r>
              <a:rPr lang="en" sz="2100">
                <a:solidFill>
                  <a:srgbClr val="000000"/>
                </a:solidFill>
              </a:rPr>
              <a:t>(get_domain)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is Asyn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4370</Words>
  <Application>Microsoft Macintosh PowerPoint</Application>
  <PresentationFormat>Custom</PresentationFormat>
  <Paragraphs>991</Paragraphs>
  <Slides>119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4" baseType="lpstr">
      <vt:lpstr>Raleway</vt:lpstr>
      <vt:lpstr>Roboto Mono</vt:lpstr>
      <vt:lpstr>Arial</vt:lpstr>
      <vt:lpstr>Montserrat</vt:lpstr>
      <vt:lpstr>Metis Async</vt:lpstr>
      <vt:lpstr>Data Cleaning</vt:lpstr>
      <vt:lpstr>Objectives</vt:lpstr>
      <vt:lpstr>What is  Data Cleaning?</vt:lpstr>
      <vt:lpstr>Data Analysis Workflow</vt:lpstr>
      <vt:lpstr>Data Analysis Workflow</vt:lpstr>
      <vt:lpstr>Data Analysis Workflow</vt:lpstr>
      <vt:lpstr>Data Analysis Workflow</vt:lpstr>
      <vt:lpstr>Data Analysis Workflow</vt:lpstr>
      <vt:lpstr>Data Analysis Workflow</vt:lpstr>
      <vt:lpstr>Data Analysis Workflow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How can data be messy?</vt:lpstr>
      <vt:lpstr>Data Analysis Workflow</vt:lpstr>
      <vt:lpstr>Handling Missing Values</vt:lpstr>
      <vt:lpstr>Missing Values</vt:lpstr>
      <vt:lpstr>Detecting Missing Values</vt:lpstr>
      <vt:lpstr>Detecting Missing Values</vt:lpstr>
      <vt:lpstr>Detecting Missing Values</vt:lpstr>
      <vt:lpstr>Detecting Missing Values</vt:lpstr>
      <vt:lpstr>Detecting Missing Values</vt:lpstr>
      <vt:lpstr>How to Detect Missing Values</vt:lpstr>
      <vt:lpstr>How to Detect Missing Values</vt:lpstr>
      <vt:lpstr>Methods to Handle Missings</vt:lpstr>
      <vt:lpstr>Dropping Missing Values</vt:lpstr>
      <vt:lpstr>Dropping Missing Values</vt:lpstr>
      <vt:lpstr>Filling Missings with a Value</vt:lpstr>
      <vt:lpstr>Filling Missings with a Value</vt:lpstr>
      <vt:lpstr>Imputing Missings</vt:lpstr>
      <vt:lpstr>Imputing Missings</vt:lpstr>
      <vt:lpstr>Detecting Missing Values</vt:lpstr>
      <vt:lpstr>Methods to Handle Missings</vt:lpstr>
      <vt:lpstr>Managing Columns of Data</vt:lpstr>
      <vt:lpstr>Rename Data Columns</vt:lpstr>
      <vt:lpstr>Rename Data Columns</vt:lpstr>
      <vt:lpstr>Rename Data Columns</vt:lpstr>
      <vt:lpstr>Rename Data Columns</vt:lpstr>
      <vt:lpstr>What is the average shipping?</vt:lpstr>
      <vt:lpstr>What is the average shipping?</vt:lpstr>
      <vt:lpstr>What is the average shipping?</vt:lpstr>
      <vt:lpstr>Updating a Column Datatype</vt:lpstr>
      <vt:lpstr>Updating a Column Datatype</vt:lpstr>
      <vt:lpstr>Updating a Column Datatype</vt:lpstr>
      <vt:lpstr>Dropping Columns</vt:lpstr>
      <vt:lpstr>Dropping Columns</vt:lpstr>
      <vt:lpstr>Dropping Columns</vt:lpstr>
      <vt:lpstr>Managing Columns of Data</vt:lpstr>
      <vt:lpstr>Cleaning  String Data</vt:lpstr>
      <vt:lpstr>Analyzing Text Data</vt:lpstr>
      <vt:lpstr>Analyzing Text Data</vt:lpstr>
      <vt:lpstr>Convert Column to Upper- or Lowercase</vt:lpstr>
      <vt:lpstr>Convert Column to Upper- or Lowercase</vt:lpstr>
      <vt:lpstr>Remove Specific Characters</vt:lpstr>
      <vt:lpstr>Remove Specific Characters</vt:lpstr>
      <vt:lpstr>Remove Specific Characters</vt:lpstr>
      <vt:lpstr>Analyzing Text Data</vt:lpstr>
      <vt:lpstr>Analyzing Text Data</vt:lpstr>
      <vt:lpstr>Removing Whitespace</vt:lpstr>
      <vt:lpstr>Removing Whitespace</vt:lpstr>
      <vt:lpstr>Checking for Substrings</vt:lpstr>
      <vt:lpstr>Checking for Substrings</vt:lpstr>
      <vt:lpstr>Analyzing Text Data</vt:lpstr>
      <vt:lpstr>Case Study #1:  Exploring New Data</vt:lpstr>
      <vt:lpstr>What should we do when exploring new data?</vt:lpstr>
      <vt:lpstr>Stock Prices Case Study</vt:lpstr>
      <vt:lpstr>Stock Prices Case Study</vt:lpstr>
      <vt:lpstr>Stock Prices Case Study</vt:lpstr>
      <vt:lpstr>Stock Prices Case Study</vt:lpstr>
      <vt:lpstr>Convert Strings to Numerics</vt:lpstr>
      <vt:lpstr>Convert Strings to Numerics</vt:lpstr>
      <vt:lpstr>Convert Strings to Numerics</vt:lpstr>
      <vt:lpstr>Stock Prices Case Study</vt:lpstr>
      <vt:lpstr>Create Datetime Column</vt:lpstr>
      <vt:lpstr>Create Datetime Column</vt:lpstr>
      <vt:lpstr>Create Day of Week Column</vt:lpstr>
      <vt:lpstr>Stock Prices Case Study</vt:lpstr>
      <vt:lpstr>Stock Prices Case Study</vt:lpstr>
      <vt:lpstr>What should we do when exploring new data?</vt:lpstr>
      <vt:lpstr>Case Study #2:  Diagnosing Errors</vt:lpstr>
      <vt:lpstr>How can we diagnose errors?</vt:lpstr>
      <vt:lpstr>Circus Performers Case Study</vt:lpstr>
      <vt:lpstr>Circus Performers Case Study</vt:lpstr>
      <vt:lpstr>Manipulating Email Data</vt:lpstr>
      <vt:lpstr>Manipulating Email Data</vt:lpstr>
      <vt:lpstr>Manipulating Email Data</vt:lpstr>
      <vt:lpstr>Creating Custom Function</vt:lpstr>
      <vt:lpstr>Creating Custom Function</vt:lpstr>
      <vt:lpstr>Creating Custom Function</vt:lpstr>
      <vt:lpstr>Using Python Exceptions</vt:lpstr>
      <vt:lpstr>Circus Performers Case Study</vt:lpstr>
      <vt:lpstr>Remove Duplicate Rows</vt:lpstr>
      <vt:lpstr>Remove Duplicate Rows</vt:lpstr>
      <vt:lpstr>Circus Performers Case Study</vt:lpstr>
      <vt:lpstr>Circus Performers Case Study</vt:lpstr>
      <vt:lpstr>Case Study #3:  Comparing Against Group Statistics</vt:lpstr>
      <vt:lpstr>Penguins Case Study</vt:lpstr>
      <vt:lpstr>Penguins Case Study</vt:lpstr>
      <vt:lpstr>Penguins Case Study</vt:lpstr>
      <vt:lpstr>Handling Missing Values</vt:lpstr>
      <vt:lpstr>Handling Missing Values</vt:lpstr>
      <vt:lpstr>Penguins Case Study</vt:lpstr>
      <vt:lpstr>Pandas Transform</vt:lpstr>
      <vt:lpstr>Pandas Transform</vt:lpstr>
      <vt:lpstr>Pandas Transform</vt:lpstr>
      <vt:lpstr>Standard Penguin Mass</vt:lpstr>
      <vt:lpstr>Standard Penguin Mass</vt:lpstr>
      <vt:lpstr>Penguins 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cp:lastModifiedBy>Joan Wang</cp:lastModifiedBy>
  <cp:revision>2</cp:revision>
  <dcterms:modified xsi:type="dcterms:W3CDTF">2021-01-13T16:37:48Z</dcterms:modified>
</cp:coreProperties>
</file>