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435" r:id="rId4"/>
    <p:sldId id="378" r:id="rId5"/>
    <p:sldId id="371" r:id="rId6"/>
    <p:sldId id="449" r:id="rId7"/>
    <p:sldId id="450" r:id="rId8"/>
    <p:sldId id="451" r:id="rId9"/>
    <p:sldId id="471" r:id="rId10"/>
    <p:sldId id="472" r:id="rId11"/>
    <p:sldId id="452" r:id="rId12"/>
    <p:sldId id="478" r:id="rId13"/>
    <p:sldId id="479" r:id="rId14"/>
    <p:sldId id="453" r:id="rId15"/>
    <p:sldId id="490" r:id="rId16"/>
    <p:sldId id="491" r:id="rId17"/>
    <p:sldId id="492" r:id="rId18"/>
    <p:sldId id="493" r:id="rId19"/>
    <p:sldId id="494" r:id="rId20"/>
    <p:sldId id="276" r:id="rId21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8"/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79983"/>
  </p:normalViewPr>
  <p:slideViewPr>
    <p:cSldViewPr snapToGrid="0">
      <p:cViewPr varScale="1">
        <p:scale>
          <a:sx n="102" d="100"/>
          <a:sy n="10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lIns="94213" tIns="94213" rIns="94213" bIns="94213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71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12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897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195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94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65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90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174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8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6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96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39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31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95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8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37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1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60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73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843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3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33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018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26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64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08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950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18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3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3: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Independence </a:t>
            </a:r>
            <a:endParaRPr lang="en" sz="50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Conditional Probability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763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Two events are said to be dependent when the probability of one event occurring influences the likelihood of the other event occurring.</a:t>
                </a:r>
              </a:p>
              <a:p>
                <a:pPr marL="76200" lvl="0">
                  <a:buClr>
                    <a:srgbClr val="434343"/>
                  </a:buClr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(A|B)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(A⋂B)/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763799"/>
              </a:xfrm>
              <a:prstGeom prst="rect">
                <a:avLst/>
              </a:prstGeom>
              <a:blipFill>
                <a:blip r:embed="rId4"/>
                <a:stretch>
                  <a:fillRect t="-16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731738"/>
            <a:chOff x="1270535" y="3099335"/>
            <a:chExt cx="7122694" cy="1825052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82505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</a:t>
              </a:r>
              <a:r>
                <a:rPr lang="en-US" sz="2000" dirty="0">
                  <a:solidFill>
                    <a:srgbClr val="FFFFFF"/>
                  </a:solidFill>
                  <a:latin typeface="Arial"/>
                </a:rPr>
                <a:t>2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If you draw two cards without replacement,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What is the probability that the second card is an Ace if the first card is an Ace?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(A</a:t>
                </a:r>
                <a:r>
                  <a:rPr kumimoji="0" lang="en-US" sz="15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|A</a:t>
                </a:r>
                <a:r>
                  <a:rPr kumimoji="0" lang="en-US" sz="15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) = 3/51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What is the probability that the second card is an Ace if the first card is not an Ace?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(A</a:t>
                </a:r>
                <a:r>
                  <a:rPr kumimoji="0" lang="en-US" sz="15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|not A</a:t>
                </a:r>
                <a:r>
                  <a:rPr kumimoji="0" lang="en-US" sz="15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) = 4/51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1261884"/>
              </a:xfrm>
              <a:prstGeom prst="rect">
                <a:avLst/>
              </a:prstGeom>
              <a:blipFill>
                <a:blip r:embed="rId5"/>
                <a:stretch>
                  <a:fillRect l="-307" t="-966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152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3: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bag contains 5 red balls, 3 blue balls and 4 green balls. If we chose two balls without replacement, what is the probability that the first ball will be green and the second blue?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49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8677" y="1484037"/>
            <a:ext cx="8114097" cy="1678725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270535" y="3099335"/>
              <a:ext cx="7122694" cy="388053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0557" y="1988329"/>
                <a:ext cx="7837190" cy="68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600" dirty="0">
                    <a:latin typeface="Cambria Math" charset="0"/>
                    <a:ea typeface="Cambria Math" charset="0"/>
                    <a:cs typeface="Cambria Math" charset="0"/>
                  </a:rPr>
                  <a:t>R = 5, B = 3, G = 4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212121"/>
                        </a:solidFill>
                        <a:ea typeface="Proxima Nova"/>
                        <a:cs typeface="Proxima Nova"/>
                        <a:sym typeface="Proxima Nova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212121"/>
                        </a:solidFill>
                        <a:ea typeface="Proxima Nova"/>
                        <a:cs typeface="Proxima Nova"/>
                        <a:sym typeface="Proxima Nova"/>
                      </a:rPr>
                      <m:t>B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212121"/>
                        </a:solidFill>
                        <a:ea typeface="Proxima Nova"/>
                        <a:cs typeface="Proxima Nova"/>
                        <a:sym typeface="Proxima Nova"/>
                      </a:rPr>
                      <m:t>⋂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rgbClr val="212121"/>
                        </a:solidFill>
                        <a:ea typeface="Proxima Nova"/>
                        <a:cs typeface="Proxima Nova"/>
                        <a:sym typeface="Proxima Nova"/>
                      </a:rPr>
                      <m:t>G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212121"/>
                        </a:solidFill>
                        <a:ea typeface="Proxima Nova"/>
                        <a:cs typeface="Proxima Nova"/>
                        <a:sym typeface="Proxima Nova"/>
                      </a:rPr>
                      <m:t>)</m:t>
                    </m:r>
                    <m:r>
                      <a:rPr lang="en-US" sz="1600" b="0" i="1" dirty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  <a:ea typeface="Proxima Nova"/>
                        <a:cs typeface="Proxima Nova"/>
                        <a:sym typeface="Proxima Nova"/>
                      </a:rPr>
                      <m:t>= </m:t>
                    </m:r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(B|G)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600" dirty="0"/>
                  <a:t>(G)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11</m:t>
                        </m:r>
                      </m:den>
                    </m:f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11</m:t>
                        </m:r>
                      </m:den>
                    </m:f>
                  </m:oMath>
                </a14:m>
                <a:endParaRPr kumimoji="0" lang="en-US" sz="16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7" y="1988329"/>
                <a:ext cx="7837190" cy="686726"/>
              </a:xfrm>
              <a:prstGeom prst="rect">
                <a:avLst/>
              </a:prstGeom>
              <a:blipFill>
                <a:blip r:embed="rId4"/>
                <a:stretch>
                  <a:fillRect l="-389" t="-3540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30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4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034245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52969"/>
                <a:ext cx="7837190" cy="2205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I like dogs, they make me happy.  Sometimes dogs greet me.  What is the probability that I am happy?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i="0" dirty="0">
                  <a:latin typeface="Arial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i="0" dirty="0">
                  <a:latin typeface="Arial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i="0" dirty="0">
                  <a:latin typeface="Arial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52969"/>
                <a:ext cx="7837190" cy="2205732"/>
              </a:xfrm>
              <a:prstGeom prst="rect">
                <a:avLst/>
              </a:prstGeom>
              <a:blipFill>
                <a:blip r:embed="rId4"/>
                <a:stretch>
                  <a:fillRect l="-622" t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23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4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617107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     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EB7FB84-26B4-4F8A-A29E-F66062B29D54}"/>
              </a:ext>
            </a:extLst>
          </p:cNvPr>
          <p:cNvSpPr/>
          <p:nvPr/>
        </p:nvSpPr>
        <p:spPr>
          <a:xfrm>
            <a:off x="1481958" y="3426749"/>
            <a:ext cx="6580251" cy="1236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94315F-5F62-4314-96F9-7C706C35544B}"/>
              </a:ext>
            </a:extLst>
          </p:cNvPr>
          <p:cNvSpPr/>
          <p:nvPr/>
        </p:nvSpPr>
        <p:spPr>
          <a:xfrm>
            <a:off x="1503308" y="3443908"/>
            <a:ext cx="2784913" cy="1236467"/>
          </a:xfrm>
          <a:prstGeom prst="rect">
            <a:avLst/>
          </a:prstGeom>
          <a:solidFill>
            <a:srgbClr val="0096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AC7D4-387E-4DD0-8EA5-2137448E51FB}"/>
              </a:ext>
            </a:extLst>
          </p:cNvPr>
          <p:cNvSpPr/>
          <p:nvPr/>
        </p:nvSpPr>
        <p:spPr>
          <a:xfrm>
            <a:off x="4288221" y="3434632"/>
            <a:ext cx="3773988" cy="1236467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P(NG)</a:t>
            </a:r>
          </a:p>
        </p:txBody>
      </p:sp>
    </p:spTree>
    <p:extLst>
      <p:ext uri="{BB962C8B-B14F-4D97-AF65-F5344CB8AC3E}">
        <p14:creationId xmlns:p14="http://schemas.microsoft.com/office/powerpoint/2010/main" val="64760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4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617107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     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0F2CEC6-23F7-4CE3-A49B-786C6426DCDA}"/>
              </a:ext>
            </a:extLst>
          </p:cNvPr>
          <p:cNvSpPr/>
          <p:nvPr/>
        </p:nvSpPr>
        <p:spPr>
          <a:xfrm>
            <a:off x="1481958" y="3426749"/>
            <a:ext cx="6580251" cy="1236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9CA3B2-C5E8-4D3C-AD5F-F044587EFB9A}"/>
              </a:ext>
            </a:extLst>
          </p:cNvPr>
          <p:cNvSpPr/>
          <p:nvPr/>
        </p:nvSpPr>
        <p:spPr>
          <a:xfrm>
            <a:off x="1503308" y="3451791"/>
            <a:ext cx="2784913" cy="1236467"/>
          </a:xfrm>
          <a:prstGeom prst="rect">
            <a:avLst/>
          </a:prstGeom>
          <a:solidFill>
            <a:srgbClr val="0096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P(G)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BAD20-5FE2-4351-98EB-103649E8A893}"/>
              </a:ext>
            </a:extLst>
          </p:cNvPr>
          <p:cNvSpPr/>
          <p:nvPr/>
        </p:nvSpPr>
        <p:spPr>
          <a:xfrm>
            <a:off x="4288221" y="3434632"/>
            <a:ext cx="3773988" cy="1236467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P(NG)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8AE087-3E5C-49A2-A637-DC161063854A}"/>
              </a:ext>
            </a:extLst>
          </p:cNvPr>
          <p:cNvSpPr/>
          <p:nvPr/>
        </p:nvSpPr>
        <p:spPr>
          <a:xfrm>
            <a:off x="2380590" y="3436504"/>
            <a:ext cx="1907632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P(H|G)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A0F0E-BB22-4281-8918-BD645A602D2A}"/>
              </a:ext>
            </a:extLst>
          </p:cNvPr>
          <p:cNvSpPr/>
          <p:nvPr/>
        </p:nvSpPr>
        <p:spPr>
          <a:xfrm>
            <a:off x="1488693" y="3446696"/>
            <a:ext cx="877281" cy="1229336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P(NH|G)</a:t>
            </a:r>
          </a:p>
        </p:txBody>
      </p:sp>
    </p:spTree>
    <p:extLst>
      <p:ext uri="{BB962C8B-B14F-4D97-AF65-F5344CB8AC3E}">
        <p14:creationId xmlns:p14="http://schemas.microsoft.com/office/powerpoint/2010/main" val="160244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4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617107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     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91EE969-B534-4608-B2DD-9CCC9BCE44A0}"/>
              </a:ext>
            </a:extLst>
          </p:cNvPr>
          <p:cNvSpPr/>
          <p:nvPr/>
        </p:nvSpPr>
        <p:spPr>
          <a:xfrm>
            <a:off x="1481958" y="3426749"/>
            <a:ext cx="6580251" cy="1236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13F79D-147D-4DF9-9D4D-D5E80C86A544}"/>
              </a:ext>
            </a:extLst>
          </p:cNvPr>
          <p:cNvSpPr/>
          <p:nvPr/>
        </p:nvSpPr>
        <p:spPr>
          <a:xfrm>
            <a:off x="1503308" y="3451791"/>
            <a:ext cx="2784913" cy="1236467"/>
          </a:xfrm>
          <a:prstGeom prst="rect">
            <a:avLst/>
          </a:prstGeom>
          <a:solidFill>
            <a:srgbClr val="0096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P(G)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FD42C6-310F-4F43-B7B7-A42E7068EE53}"/>
              </a:ext>
            </a:extLst>
          </p:cNvPr>
          <p:cNvSpPr/>
          <p:nvPr/>
        </p:nvSpPr>
        <p:spPr>
          <a:xfrm>
            <a:off x="4288221" y="3434632"/>
            <a:ext cx="3773988" cy="1236467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P(NG)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755A4-BBB3-469E-8E5F-CE9604C03EAB}"/>
              </a:ext>
            </a:extLst>
          </p:cNvPr>
          <p:cNvSpPr/>
          <p:nvPr/>
        </p:nvSpPr>
        <p:spPr>
          <a:xfrm>
            <a:off x="2380590" y="3436504"/>
            <a:ext cx="1907632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D78806-0663-455A-8331-436CF6A8C84B}"/>
              </a:ext>
            </a:extLst>
          </p:cNvPr>
          <p:cNvSpPr/>
          <p:nvPr/>
        </p:nvSpPr>
        <p:spPr>
          <a:xfrm>
            <a:off x="1488693" y="3446696"/>
            <a:ext cx="877281" cy="1229336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P(NH|G)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3593F2-187A-4B25-8F41-BED6A5FC0FC7}"/>
              </a:ext>
            </a:extLst>
          </p:cNvPr>
          <p:cNvSpPr/>
          <p:nvPr/>
        </p:nvSpPr>
        <p:spPr>
          <a:xfrm>
            <a:off x="4288221" y="3439130"/>
            <a:ext cx="1127234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P(H|NG)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21366B-2FBD-49B9-AF61-124D51C243D4}"/>
              </a:ext>
            </a:extLst>
          </p:cNvPr>
          <p:cNvSpPr/>
          <p:nvPr/>
        </p:nvSpPr>
        <p:spPr>
          <a:xfrm>
            <a:off x="5415455" y="3441756"/>
            <a:ext cx="2646755" cy="1229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P(NH|NG)</a:t>
            </a:r>
          </a:p>
        </p:txBody>
      </p:sp>
    </p:spTree>
    <p:extLst>
      <p:ext uri="{BB962C8B-B14F-4D97-AF65-F5344CB8AC3E}">
        <p14:creationId xmlns:p14="http://schemas.microsoft.com/office/powerpoint/2010/main" val="138497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4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617107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     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𝑔𝑟𝑒𝑒𝑡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h𝑎𝑝𝑝𝑦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747565"/>
                <a:ext cx="7837190" cy="1928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009B608-127D-4C92-8412-54D8B121B743}"/>
              </a:ext>
            </a:extLst>
          </p:cNvPr>
          <p:cNvSpPr/>
          <p:nvPr/>
        </p:nvSpPr>
        <p:spPr>
          <a:xfrm>
            <a:off x="1481958" y="3426749"/>
            <a:ext cx="6580251" cy="1236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668F19-170D-410A-BD9A-D8F1D7CF6D43}"/>
              </a:ext>
            </a:extLst>
          </p:cNvPr>
          <p:cNvSpPr/>
          <p:nvPr/>
        </p:nvSpPr>
        <p:spPr>
          <a:xfrm>
            <a:off x="1503308" y="3451791"/>
            <a:ext cx="2784913" cy="1236467"/>
          </a:xfrm>
          <a:prstGeom prst="rect">
            <a:avLst/>
          </a:prstGeom>
          <a:solidFill>
            <a:srgbClr val="0096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D51E9-42F5-4C62-A769-BE7BE89EDBEC}"/>
              </a:ext>
            </a:extLst>
          </p:cNvPr>
          <p:cNvSpPr/>
          <p:nvPr/>
        </p:nvSpPr>
        <p:spPr>
          <a:xfrm>
            <a:off x="4288221" y="3434632"/>
            <a:ext cx="3773988" cy="1236467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A55D85-AC2A-4CDA-81F5-4B1D8E1234B2}"/>
              </a:ext>
            </a:extLst>
          </p:cNvPr>
          <p:cNvSpPr/>
          <p:nvPr/>
        </p:nvSpPr>
        <p:spPr>
          <a:xfrm>
            <a:off x="2380590" y="3436504"/>
            <a:ext cx="1907632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P(H|G)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FEAA9-78D6-4ADE-B689-098D0823D9A6}"/>
              </a:ext>
            </a:extLst>
          </p:cNvPr>
          <p:cNvSpPr/>
          <p:nvPr/>
        </p:nvSpPr>
        <p:spPr>
          <a:xfrm>
            <a:off x="1488693" y="3446696"/>
            <a:ext cx="877281" cy="1229336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P(NH|G)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DA343E-8CB6-4ECA-A0E1-0029F5D77C09}"/>
              </a:ext>
            </a:extLst>
          </p:cNvPr>
          <p:cNvSpPr/>
          <p:nvPr/>
        </p:nvSpPr>
        <p:spPr>
          <a:xfrm>
            <a:off x="4288221" y="3439130"/>
            <a:ext cx="1127234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9BAFA-A635-453D-BF7E-04E28325D4F4}"/>
              </a:ext>
            </a:extLst>
          </p:cNvPr>
          <p:cNvSpPr/>
          <p:nvPr/>
        </p:nvSpPr>
        <p:spPr>
          <a:xfrm>
            <a:off x="5415455" y="3441756"/>
            <a:ext cx="2646755" cy="1229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5FE0B-2594-4AB7-8D12-62E69A65D45E}"/>
              </a:ext>
            </a:extLst>
          </p:cNvPr>
          <p:cNvSpPr/>
          <p:nvPr/>
        </p:nvSpPr>
        <p:spPr>
          <a:xfrm>
            <a:off x="2372708" y="3426749"/>
            <a:ext cx="3042745" cy="1229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4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617107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747565"/>
                <a:ext cx="783719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𝑁𝐺</m:t>
                          </m:r>
                        </m:e>
                      </m:d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𝑁𝐺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40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=0.375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747565"/>
                <a:ext cx="783719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3095094-A5A7-4A30-8A9E-A971871D3687}"/>
              </a:ext>
            </a:extLst>
          </p:cNvPr>
          <p:cNvSpPr/>
          <p:nvPr/>
        </p:nvSpPr>
        <p:spPr>
          <a:xfrm>
            <a:off x="1481958" y="3426749"/>
            <a:ext cx="6580251" cy="1236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909D19-B442-45BA-97A4-331C1693D776}"/>
              </a:ext>
            </a:extLst>
          </p:cNvPr>
          <p:cNvSpPr/>
          <p:nvPr/>
        </p:nvSpPr>
        <p:spPr>
          <a:xfrm>
            <a:off x="1503308" y="3451791"/>
            <a:ext cx="2784913" cy="1236467"/>
          </a:xfrm>
          <a:prstGeom prst="rect">
            <a:avLst/>
          </a:prstGeom>
          <a:solidFill>
            <a:srgbClr val="0096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P(G)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BF7CD-BE23-48F5-9740-484C2CD02850}"/>
              </a:ext>
            </a:extLst>
          </p:cNvPr>
          <p:cNvSpPr/>
          <p:nvPr/>
        </p:nvSpPr>
        <p:spPr>
          <a:xfrm>
            <a:off x="4288221" y="3434632"/>
            <a:ext cx="3773988" cy="1236467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P(NG)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F4471C-4E22-450D-A03D-02D9C8C2FC1D}"/>
              </a:ext>
            </a:extLst>
          </p:cNvPr>
          <p:cNvSpPr/>
          <p:nvPr/>
        </p:nvSpPr>
        <p:spPr>
          <a:xfrm>
            <a:off x="2380590" y="3436504"/>
            <a:ext cx="1907632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P(H|G)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F8A587-9927-456E-B5AC-73FFF0734035}"/>
              </a:ext>
            </a:extLst>
          </p:cNvPr>
          <p:cNvSpPr/>
          <p:nvPr/>
        </p:nvSpPr>
        <p:spPr>
          <a:xfrm>
            <a:off x="1488693" y="3446696"/>
            <a:ext cx="877281" cy="1229336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P(NH|G)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BE0C5-DA09-408A-928E-21139A02B67F}"/>
              </a:ext>
            </a:extLst>
          </p:cNvPr>
          <p:cNvSpPr/>
          <p:nvPr/>
        </p:nvSpPr>
        <p:spPr>
          <a:xfrm>
            <a:off x="4288221" y="3439130"/>
            <a:ext cx="1127234" cy="1229336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P(H|NG)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5E3ED6-06C8-4707-BEF9-AEBC3A4EBC41}"/>
              </a:ext>
            </a:extLst>
          </p:cNvPr>
          <p:cNvSpPr/>
          <p:nvPr/>
        </p:nvSpPr>
        <p:spPr>
          <a:xfrm>
            <a:off x="5415455" y="3441756"/>
            <a:ext cx="2646755" cy="1229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P(NH|NG)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0FD053-265D-4415-942C-303BFAE9EFCD}"/>
              </a:ext>
            </a:extLst>
          </p:cNvPr>
          <p:cNvSpPr/>
          <p:nvPr/>
        </p:nvSpPr>
        <p:spPr>
          <a:xfrm>
            <a:off x="2372708" y="3426749"/>
            <a:ext cx="3042745" cy="1229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111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9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the concepts of independence and </a:t>
            </a:r>
            <a:r>
              <a:rPr lang="en-US" sz="200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conditional independence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Independence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59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Independence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When events are independent (e.g. the occurrence of one event does not influence the occurrence of another event), the probabilities can be multiplied.</a:t>
                </a:r>
              </a:p>
              <a:p>
                <a:pPr marL="76200" lvl="0">
                  <a:buClr>
                    <a:srgbClr val="434343"/>
                  </a:buClr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(A,B)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738664"/>
              </a:xfrm>
              <a:prstGeom prst="rect">
                <a:avLst/>
              </a:prstGeom>
              <a:blipFill>
                <a:blip r:embed="rId4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1: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coin three times and getting exactly HTH 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(HTH)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(H)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(T)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(H) = 1/2 x1/2x1/2 = 1/8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blipFill>
                <a:blip r:embed="rId5"/>
                <a:stretch>
                  <a:fillRect l="-230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9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1: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is the probability of throwing a die 6 times and getting 1, 2, 3, 4, 5, and 6 (in that order)?</a:t>
            </a:r>
          </a:p>
        </p:txBody>
      </p:sp>
    </p:spTree>
    <p:extLst>
      <p:ext uri="{BB962C8B-B14F-4D97-AF65-F5344CB8AC3E}">
        <p14:creationId xmlns:p14="http://schemas.microsoft.com/office/powerpoint/2010/main" val="28847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8677" y="1484037"/>
            <a:ext cx="8114097" cy="1678725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270535" y="3099335"/>
              <a:ext cx="7122694" cy="388053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1: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0557" y="1988329"/>
                <a:ext cx="7837190" cy="801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(1,2,3,4,5,6)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(1)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(2)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(3)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(4)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(5)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(6) =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6</m:t>
                          </m:r>
                        </m:den>
                      </m:f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6</m:t>
                              </m:r>
                            </m:e>
                            <m:sup>
                              <m:r>
                                <a:rPr kumimoji="0" lang="en-US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46656</m:t>
                          </m:r>
                        </m:den>
                      </m:f>
                    </m:oMath>
                  </m:oMathPara>
                </a14:m>
                <a:endParaRPr kumimoji="0" lang="en-US" sz="16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7" y="1988329"/>
                <a:ext cx="7837190" cy="801181"/>
              </a:xfrm>
              <a:prstGeom prst="rect">
                <a:avLst/>
              </a:prstGeom>
              <a:blipFill>
                <a:blip r:embed="rId4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7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2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950364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2: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800" dirty="0"/>
              <a:t>The probability of someone blinking on a photograph is 0.1.  A picture of five people is being taken.  </a:t>
            </a:r>
          </a:p>
          <a:p>
            <a:pPr lvl="0">
              <a:defRPr/>
            </a:pPr>
            <a:endParaRPr lang="en-US" sz="1800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that no one is blinking?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n-US" sz="1800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that at least one person is blinking?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What is the probability that all are blinking?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n-US" sz="1800" dirty="0"/>
          </a:p>
          <a:p>
            <a:pPr lvl="0">
              <a:defRPr/>
            </a:pPr>
            <a:endParaRPr lang="en-US" sz="1800" dirty="0"/>
          </a:p>
          <a:p>
            <a:pPr marL="342900" lvl="0" indent="-342900">
              <a:buFont typeface="+mj-lt"/>
              <a:buAutoNum type="arabicPeriod"/>
              <a:defRPr/>
            </a:pPr>
            <a:endParaRPr lang="en-US" sz="1800" dirty="0"/>
          </a:p>
          <a:p>
            <a:pPr lvl="0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6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2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2: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800" dirty="0">
                    <a:latin typeface="Cambria Math" charset="0"/>
                    <a:ea typeface="Cambria Math" charset="0"/>
                    <a:cs typeface="Cambria Math" charset="0"/>
                  </a:rPr>
                  <a:t>For one individual: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𝑏𝑙𝑖𝑛𝑘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=0.1</m:t>
                      </m:r>
                    </m:oMath>
                  </m:oMathPara>
                </a14:m>
                <a:endParaRPr lang="en-US" sz="1800" dirty="0"/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𝑛𝑜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_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𝑏𝑙𝑖𝑛𝑘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0.1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=0.9</m:t>
                      </m:r>
                    </m:oMath>
                  </m:oMathPara>
                </a14:m>
                <a:endParaRPr lang="en-US" sz="1800" b="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754326"/>
              </a:xfrm>
              <a:prstGeom prst="rect">
                <a:avLst/>
              </a:prstGeom>
              <a:blipFill>
                <a:blip r:embed="rId4"/>
                <a:stretch>
                  <a:fillRect l="-143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2CA5DA-727E-46F2-BFD0-1DCC8D33B856}"/>
                  </a:ext>
                </a:extLst>
              </p:cNvPr>
              <p:cNvSpPr txBox="1"/>
              <p:nvPr/>
            </p:nvSpPr>
            <p:spPr>
              <a:xfrm>
                <a:off x="3901966" y="1568241"/>
                <a:ext cx="4741477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800" dirty="0">
                    <a:latin typeface="Cambria Math" charset="0"/>
                    <a:ea typeface="Cambria Math" charset="0"/>
                    <a:cs typeface="Cambria Math" charset="0"/>
                  </a:rPr>
                  <a:t>For group:</a:t>
                </a:r>
              </a:p>
              <a:p>
                <a:pPr lvl="0">
                  <a:defRPr/>
                </a:pPr>
                <a:r>
                  <a:rPr lang="en-US" sz="1800" dirty="0">
                    <a:ea typeface="Cambria Math" charset="0"/>
                    <a:cs typeface="Cambria Math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_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𝑏𝑙𝑖𝑛𝑘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0.9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5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=0.59</m:t>
                    </m:r>
                  </m:oMath>
                </a14:m>
                <a:endParaRPr lang="en-US" sz="1800" b="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2)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𝑚𝑜𝑟𝑒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𝑏𝑙𝑖𝑛𝑘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0.59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=0.41</m:t>
                      </m:r>
                    </m:oMath>
                  </m:oMathPara>
                </a14:m>
                <a:endParaRPr lang="en-US" sz="1800" b="0" dirty="0">
                  <a:ea typeface="Cambria Math" charset="0"/>
                  <a:cs typeface="Cambria Math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 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𝑎𝑙𝑙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_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𝑏𝑙𝑖𝑛𝑘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</a:rPr>
                            <m:t>0.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00001</m:t>
                      </m:r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2CA5DA-727E-46F2-BFD0-1DCC8D33B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66" y="1568241"/>
                <a:ext cx="4741477" cy="2034403"/>
              </a:xfrm>
              <a:prstGeom prst="rect">
                <a:avLst/>
              </a:prstGeom>
              <a:blipFill>
                <a:blip r:embed="rId5"/>
                <a:stretch>
                  <a:fillRect l="-1028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202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13171</TotalTime>
  <Words>891</Words>
  <Application>Microsoft Macintosh PowerPoint</Application>
  <PresentationFormat>On-screen Show (16:9)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simple-dark-2</vt:lpstr>
      <vt:lpstr>1_simple-dark-2</vt:lpstr>
      <vt:lpstr>Lesson 3: Independence </vt:lpstr>
      <vt:lpstr>Introduction</vt:lpstr>
      <vt:lpstr>Lecture Overview:</vt:lpstr>
      <vt:lpstr>Independence</vt:lpstr>
      <vt:lpstr>Independence</vt:lpstr>
      <vt:lpstr>Problem 1</vt:lpstr>
      <vt:lpstr>Problem 1</vt:lpstr>
      <vt:lpstr>Problem 2</vt:lpstr>
      <vt:lpstr>Problem 2</vt:lpstr>
      <vt:lpstr>Conditional Probability</vt:lpstr>
      <vt:lpstr>Problem 3</vt:lpstr>
      <vt:lpstr>Problem 3</vt:lpstr>
      <vt:lpstr>Problem 4</vt:lpstr>
      <vt:lpstr>Problem 4</vt:lpstr>
      <vt:lpstr>Problem 4</vt:lpstr>
      <vt:lpstr>Problem 4</vt:lpstr>
      <vt:lpstr>Problem 4</vt:lpstr>
      <vt:lpstr>Problem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365</cp:revision>
  <cp:lastPrinted>2018-05-26T20:03:44Z</cp:lastPrinted>
  <dcterms:modified xsi:type="dcterms:W3CDTF">2019-12-15T18:04:20Z</dcterms:modified>
</cp:coreProperties>
</file>