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3"/>
  </p:notesMasterIdLst>
  <p:sldIdLst>
    <p:sldId id="256" r:id="rId3"/>
    <p:sldId id="469" r:id="rId4"/>
    <p:sldId id="470" r:id="rId5"/>
    <p:sldId id="485" r:id="rId6"/>
    <p:sldId id="326" r:id="rId7"/>
    <p:sldId id="409" r:id="rId8"/>
    <p:sldId id="410" r:id="rId9"/>
    <p:sldId id="327" r:id="rId10"/>
    <p:sldId id="328" r:id="rId11"/>
    <p:sldId id="329" r:id="rId12"/>
    <p:sldId id="412" r:id="rId13"/>
    <p:sldId id="413" r:id="rId14"/>
    <p:sldId id="414" r:id="rId15"/>
    <p:sldId id="411" r:id="rId16"/>
    <p:sldId id="460" r:id="rId17"/>
    <p:sldId id="415" r:id="rId18"/>
    <p:sldId id="461" r:id="rId19"/>
    <p:sldId id="416" r:id="rId20"/>
    <p:sldId id="462" r:id="rId21"/>
    <p:sldId id="276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E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>
      <p:cViewPr varScale="1">
        <p:scale>
          <a:sx n="125" d="100"/>
          <a:sy n="125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905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797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394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125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578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80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892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67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499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12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316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90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027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555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314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15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172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59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0585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5676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3351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941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7244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256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6104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26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4026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4853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135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220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4.png"/><Relationship Id="rId7" Type="http://schemas.openxmlformats.org/officeDocument/2006/relationships/image" Target="../media/image6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9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4.png"/><Relationship Id="rId7" Type="http://schemas.openxmlformats.org/officeDocument/2006/relationships/image" Target="../media/image6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4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ED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904350" y="1790700"/>
            <a:ext cx="50334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5000" b="1" dirty="0">
                <a:latin typeface="+mj-lt"/>
                <a:ea typeface="Proxima Nova"/>
                <a:cs typeface="Proxima Nova"/>
                <a:sym typeface="Proxima Nova"/>
              </a:rPr>
              <a:t>Lesson 4:</a:t>
            </a:r>
            <a:endParaRPr lang="en" sz="5000" b="1" dirty="0">
              <a:latin typeface="+mj-lt"/>
              <a:ea typeface="Proxima Nova"/>
              <a:cs typeface="Proxima Nova"/>
              <a:sym typeface="Proxima Nova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235F83"/>
                </a:solidFill>
                <a:latin typeface="+mj-lt"/>
                <a:ea typeface="Proxima Nova"/>
                <a:cs typeface="Proxima Nova"/>
                <a:sym typeface="Proxima Nova"/>
              </a:rPr>
              <a:t>Common Derivatives</a:t>
            </a:r>
            <a:endParaRPr lang="en" sz="3600" b="1" dirty="0">
              <a:solidFill>
                <a:srgbClr val="235F83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" name="Shape 55" descr="met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274" y="1521487"/>
            <a:ext cx="1312850" cy="2100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>
            <a:off x="2856050" y="3622000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57"/>
          <p:cNvCxnSpPr/>
          <p:nvPr/>
        </p:nvCxnSpPr>
        <p:spPr>
          <a:xfrm>
            <a:off x="2856050" y="1521475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Exponential Functions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/>
              <p:nvPr/>
            </p:nvSpPr>
            <p:spPr>
              <a:xfrm>
                <a:off x="739486" y="1152475"/>
                <a:ext cx="14200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6" y="1152475"/>
                <a:ext cx="1420068" cy="369332"/>
              </a:xfrm>
              <a:prstGeom prst="rect">
                <a:avLst/>
              </a:prstGeom>
              <a:blipFill>
                <a:blip r:embed="rId4"/>
                <a:stretch>
                  <a:fillRect l="-6438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62105E-6879-4C70-9D36-58163AD49E32}"/>
                  </a:ext>
                </a:extLst>
              </p:cNvPr>
              <p:cNvSpPr txBox="1"/>
              <p:nvPr/>
            </p:nvSpPr>
            <p:spPr>
              <a:xfrm>
                <a:off x="739486" y="1732080"/>
                <a:ext cx="14911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62105E-6879-4C70-9D36-58163AD49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6" y="1732080"/>
                <a:ext cx="1491177" cy="369332"/>
              </a:xfrm>
              <a:prstGeom prst="rect">
                <a:avLst/>
              </a:prstGeom>
              <a:blipFill>
                <a:blip r:embed="rId5"/>
                <a:stretch>
                  <a:fillRect l="-6939" t="-3279" b="-39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BB4C341-9560-4142-A1CE-DAF90CAD9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1143000"/>
            <a:ext cx="3657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1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Common Derivatives (Cheat Sheet)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FF2DF1-5C75-4AEF-935B-4DA8996C9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49" y="1470423"/>
            <a:ext cx="2600325" cy="733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FDF7D-A118-415A-AB73-DC9B81EF6E78}"/>
              </a:ext>
            </a:extLst>
          </p:cNvPr>
          <p:cNvSpPr txBox="1"/>
          <p:nvPr/>
        </p:nvSpPr>
        <p:spPr>
          <a:xfrm>
            <a:off x="529390" y="116264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A9ED9"/>
                </a:solidFill>
              </a:rPr>
              <a:t>Polynomials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E98CE-68F9-43D1-AA8D-3418D796E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690" y="1351360"/>
            <a:ext cx="4410075" cy="971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345DF6-BB06-4A23-8844-CDAC5B24118C}"/>
              </a:ext>
            </a:extLst>
          </p:cNvPr>
          <p:cNvSpPr txBox="1"/>
          <p:nvPr/>
        </p:nvSpPr>
        <p:spPr>
          <a:xfrm>
            <a:off x="529390" y="2780959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A9ED9"/>
                </a:solidFill>
              </a:rPr>
              <a:t>Exponentials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15A422-584E-4C6E-8067-1CFBA1D9C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390" y="3044989"/>
            <a:ext cx="2362200" cy="1581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C3B087-6188-4B34-8810-9ABE3170F1F5}"/>
              </a:ext>
            </a:extLst>
          </p:cNvPr>
          <p:cNvSpPr txBox="1"/>
          <p:nvPr/>
        </p:nvSpPr>
        <p:spPr>
          <a:xfrm>
            <a:off x="4040001" y="1191084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A9ED9"/>
                </a:solidFill>
              </a:rPr>
              <a:t>Radicals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39F4C2-C7F9-4A4D-A63B-EF272B7223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8653" y="3088736"/>
            <a:ext cx="2486025" cy="17335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63D239-822F-4DAA-A4AD-1B7320F0DC05}"/>
              </a:ext>
            </a:extLst>
          </p:cNvPr>
          <p:cNvSpPr txBox="1"/>
          <p:nvPr/>
        </p:nvSpPr>
        <p:spPr>
          <a:xfrm>
            <a:off x="4040001" y="2778394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A9ED9"/>
                </a:solidFill>
              </a:rPr>
              <a:t>Logarithms</a:t>
            </a:r>
          </a:p>
        </p:txBody>
      </p:sp>
    </p:spTree>
    <p:extLst>
      <p:ext uri="{BB962C8B-B14F-4D97-AF65-F5344CB8AC3E}">
        <p14:creationId xmlns:p14="http://schemas.microsoft.com/office/powerpoint/2010/main" val="167216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Common Derivatives (Cheat Sheet)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FDF7D-A118-415A-AB73-DC9B81EF6E78}"/>
              </a:ext>
            </a:extLst>
          </p:cNvPr>
          <p:cNvSpPr txBox="1"/>
          <p:nvPr/>
        </p:nvSpPr>
        <p:spPr>
          <a:xfrm>
            <a:off x="529390" y="1162646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A9ED9"/>
                </a:solidFill>
              </a:rPr>
              <a:t>Trigonometric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9DE63F-64DF-412E-BF9A-D92F7A8CF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37" y="1559686"/>
            <a:ext cx="3409950" cy="2562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88B1BC-FE8A-47C9-BD9F-0094C2C99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074" y="1455413"/>
            <a:ext cx="44577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Common Derivatives (Cheat Sheet)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FDF7D-A118-415A-AB73-DC9B81EF6E78}"/>
              </a:ext>
            </a:extLst>
          </p:cNvPr>
          <p:cNvSpPr txBox="1"/>
          <p:nvPr/>
        </p:nvSpPr>
        <p:spPr>
          <a:xfrm>
            <a:off x="529390" y="1162646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A9ED9"/>
                </a:solidFill>
              </a:rPr>
              <a:t>Inverse Trigonometric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AD20EE-C079-44BA-A0EA-5E61B2195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90" y="1470423"/>
            <a:ext cx="29432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26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B4836308-9A35-4161-B1E9-AB945A31E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950" y="1562690"/>
            <a:ext cx="3749040" cy="2418588"/>
          </a:xfrm>
          <a:prstGeom prst="rect">
            <a:avLst/>
          </a:prstGeom>
        </p:spPr>
      </p:pic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1: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4356CF-71B1-419A-B54A-8116BFA7C3D8}"/>
              </a:ext>
            </a:extLst>
          </p:cNvPr>
          <p:cNvSpPr/>
          <p:nvPr/>
        </p:nvSpPr>
        <p:spPr>
          <a:xfrm>
            <a:off x="3831569" y="2182546"/>
            <a:ext cx="2841947" cy="1541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131BC0-734A-44BE-A3E3-D29813B45ACB}"/>
              </a:ext>
            </a:extLst>
          </p:cNvPr>
          <p:cNvSpPr/>
          <p:nvPr/>
        </p:nvSpPr>
        <p:spPr>
          <a:xfrm>
            <a:off x="5783364" y="1378548"/>
            <a:ext cx="2841947" cy="15341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ame Side Corner Rectangle 16">
            <a:extLst>
              <a:ext uri="{FF2B5EF4-FFF2-40B4-BE49-F238E27FC236}">
                <a16:creationId xmlns:a16="http://schemas.microsoft.com/office/drawing/2014/main" id="{9C608167-C7D1-4AAA-97F5-56C006EC64B1}"/>
              </a:ext>
            </a:extLst>
          </p:cNvPr>
          <p:cNvSpPr/>
          <p:nvPr/>
        </p:nvSpPr>
        <p:spPr>
          <a:xfrm>
            <a:off x="496813" y="1159844"/>
            <a:ext cx="3334756" cy="408397"/>
          </a:xfrm>
          <a:prstGeom prst="round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Problem 1: Calculate f ’(x)</a:t>
            </a:r>
          </a:p>
        </p:txBody>
      </p:sp>
    </p:spTree>
    <p:extLst>
      <p:ext uri="{BB962C8B-B14F-4D97-AF65-F5344CB8AC3E}">
        <p14:creationId xmlns:p14="http://schemas.microsoft.com/office/powerpoint/2010/main" val="1399974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1: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130278-9DD8-48ED-91D5-2B1C33D6A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49" y="1470423"/>
            <a:ext cx="2600325" cy="733425"/>
          </a:xfrm>
          <a:prstGeom prst="rect">
            <a:avLst/>
          </a:prstGeom>
        </p:spPr>
      </p:pic>
      <p:pic>
        <p:nvPicPr>
          <p:cNvPr id="5" name="Picture 4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2219F748-F23A-4312-BE0C-1E9E0717F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950" y="1562690"/>
            <a:ext cx="3749040" cy="241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6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2: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77958741-0CFC-4793-AAFE-39C043006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508" y="1355598"/>
            <a:ext cx="2907792" cy="24323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7EAAC8-D4DE-4A61-8B39-6BC12C4E1064}"/>
              </a:ext>
            </a:extLst>
          </p:cNvPr>
          <p:cNvSpPr/>
          <p:nvPr/>
        </p:nvSpPr>
        <p:spPr>
          <a:xfrm>
            <a:off x="3775421" y="2253733"/>
            <a:ext cx="2841947" cy="15341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AB7963-2C90-4E73-8A80-4D3BA60BFF61}"/>
              </a:ext>
            </a:extLst>
          </p:cNvPr>
          <p:cNvSpPr/>
          <p:nvPr/>
        </p:nvSpPr>
        <p:spPr>
          <a:xfrm>
            <a:off x="5772664" y="1355598"/>
            <a:ext cx="1470347" cy="15341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6">
            <a:extLst>
              <a:ext uri="{FF2B5EF4-FFF2-40B4-BE49-F238E27FC236}">
                <a16:creationId xmlns:a16="http://schemas.microsoft.com/office/drawing/2014/main" id="{0FFB20F4-F37D-4612-ACA9-21544DAC942A}"/>
              </a:ext>
            </a:extLst>
          </p:cNvPr>
          <p:cNvSpPr/>
          <p:nvPr/>
        </p:nvSpPr>
        <p:spPr>
          <a:xfrm>
            <a:off x="496813" y="1159844"/>
            <a:ext cx="3334756" cy="408397"/>
          </a:xfrm>
          <a:prstGeom prst="round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Problem 2: Calculate f ’(x)</a:t>
            </a:r>
          </a:p>
        </p:txBody>
      </p:sp>
    </p:spTree>
    <p:extLst>
      <p:ext uri="{BB962C8B-B14F-4D97-AF65-F5344CB8AC3E}">
        <p14:creationId xmlns:p14="http://schemas.microsoft.com/office/powerpoint/2010/main" val="4085999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2: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499E12-CA12-4481-A123-33D8734A7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83" y="1048727"/>
            <a:ext cx="2190750" cy="942975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77958741-0CFC-4793-AAFE-39C043006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508" y="1355598"/>
            <a:ext cx="2907792" cy="2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97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CBB41C6-D05F-4114-85D5-50C77CC00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725" y="1308865"/>
            <a:ext cx="4146804" cy="3470148"/>
          </a:xfrm>
          <a:prstGeom prst="rect">
            <a:avLst/>
          </a:prstGeom>
        </p:spPr>
      </p:pic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3: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A63402-8220-4D29-A917-AEBE4AD9EE1B}"/>
              </a:ext>
            </a:extLst>
          </p:cNvPr>
          <p:cNvSpPr/>
          <p:nvPr/>
        </p:nvSpPr>
        <p:spPr>
          <a:xfrm>
            <a:off x="4778052" y="2154906"/>
            <a:ext cx="3571688" cy="23837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6">
            <a:extLst>
              <a:ext uri="{FF2B5EF4-FFF2-40B4-BE49-F238E27FC236}">
                <a16:creationId xmlns:a16="http://schemas.microsoft.com/office/drawing/2014/main" id="{FF60ED2A-2E8B-4A41-8C71-CF3608A2390F}"/>
              </a:ext>
            </a:extLst>
          </p:cNvPr>
          <p:cNvSpPr/>
          <p:nvPr/>
        </p:nvSpPr>
        <p:spPr>
          <a:xfrm>
            <a:off x="496813" y="1159844"/>
            <a:ext cx="3334756" cy="408397"/>
          </a:xfrm>
          <a:prstGeom prst="round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Problem 3: Calculate f ’(x)</a:t>
            </a:r>
          </a:p>
        </p:txBody>
      </p:sp>
    </p:spTree>
    <p:extLst>
      <p:ext uri="{BB962C8B-B14F-4D97-AF65-F5344CB8AC3E}">
        <p14:creationId xmlns:p14="http://schemas.microsoft.com/office/powerpoint/2010/main" val="8876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Exercise: Calculate the derivative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5729E7-FEB2-4B0D-9B53-423F03097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00" y="1288131"/>
            <a:ext cx="4229100" cy="866775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0600788-0779-4F72-AE3A-0EE963A12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725" y="1308865"/>
            <a:ext cx="4146804" cy="347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0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Introduction</a:t>
            </a:r>
            <a:endParaRPr lang="en" sz="60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01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ED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 descr="METIS-BLACK.png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11700" y="19841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 dirty="0">
                <a:latin typeface="+mj-lt"/>
                <a:ea typeface="Proxima Nova"/>
                <a:cs typeface="Proxima Nova"/>
                <a:sym typeface="Proxima Nova"/>
              </a:rPr>
              <a:t>QUESTIONS?</a:t>
            </a:r>
          </a:p>
        </p:txBody>
      </p:sp>
      <p:cxnSp>
        <p:nvCxnSpPr>
          <p:cNvPr id="276" name="Shape 276"/>
          <p:cNvCxnSpPr/>
          <p:nvPr/>
        </p:nvCxnSpPr>
        <p:spPr>
          <a:xfrm>
            <a:off x="1213950" y="36196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7" name="Shape 277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Lecture Overview: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84"/>
          <p:cNvSpPr txBox="1">
            <a:spLocks noGrp="1"/>
          </p:cNvSpPr>
          <p:nvPr>
            <p:ph type="body" idx="1"/>
          </p:nvPr>
        </p:nvSpPr>
        <p:spPr>
          <a:xfrm>
            <a:off x="318598" y="1109676"/>
            <a:ext cx="8520600" cy="3589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r>
              <a:rPr lang="en-US" sz="20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Goals of the lecture:</a:t>
            </a:r>
          </a:p>
          <a:p>
            <a:pPr marL="533400" indent="-457200">
              <a:spcAft>
                <a:spcPts val="0"/>
              </a:spcAft>
              <a:buClr>
                <a:srgbClr val="434343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Understand derivatives of some common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3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358486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6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Derivatives of Common Functions</a:t>
            </a:r>
            <a:endParaRPr lang="en" sz="66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012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Polynomials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/>
              <p:nvPr/>
            </p:nvSpPr>
            <p:spPr>
              <a:xfrm>
                <a:off x="739486" y="1152475"/>
                <a:ext cx="1599797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6" y="1152475"/>
                <a:ext cx="1599797" cy="375872"/>
              </a:xfrm>
              <a:prstGeom prst="rect">
                <a:avLst/>
              </a:prstGeom>
              <a:blipFill>
                <a:blip r:embed="rId4"/>
                <a:stretch>
                  <a:fillRect l="-5703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62105E-6879-4C70-9D36-58163AD49E32}"/>
                  </a:ext>
                </a:extLst>
              </p:cNvPr>
              <p:cNvSpPr txBox="1"/>
              <p:nvPr/>
            </p:nvSpPr>
            <p:spPr>
              <a:xfrm>
                <a:off x="739486" y="1734260"/>
                <a:ext cx="21474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𝑎𝑛𝑥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62105E-6879-4C70-9D36-58163AD49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6" y="1734260"/>
                <a:ext cx="2147447" cy="369332"/>
              </a:xfrm>
              <a:prstGeom prst="rect">
                <a:avLst/>
              </a:prstGeom>
              <a:blipFill>
                <a:blip r:embed="rId5"/>
                <a:stretch>
                  <a:fillRect l="-3966" r="-283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51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Polynomials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284A96-D7E8-4B0A-B2D1-B33BEB2F2710}"/>
                  </a:ext>
                </a:extLst>
              </p:cNvPr>
              <p:cNvSpPr txBox="1"/>
              <p:nvPr/>
            </p:nvSpPr>
            <p:spPr>
              <a:xfrm>
                <a:off x="739486" y="2316045"/>
                <a:ext cx="1428276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284A96-D7E8-4B0A-B2D1-B33BEB2F2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6" y="2316045"/>
                <a:ext cx="1428276" cy="375872"/>
              </a:xfrm>
              <a:prstGeom prst="rect">
                <a:avLst/>
              </a:prstGeom>
              <a:blipFill>
                <a:blip r:embed="rId7"/>
                <a:stretch>
                  <a:fillRect l="-5957" r="-426" b="-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BB82443-B5D1-48EA-B3EA-279E86BABC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9200" y="1143000"/>
            <a:ext cx="3657600" cy="1828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EB11F7-51CB-423C-A9C1-1E7F744FAF8E}"/>
              </a:ext>
            </a:extLst>
          </p:cNvPr>
          <p:cNvSpPr/>
          <p:nvPr/>
        </p:nvSpPr>
        <p:spPr>
          <a:xfrm>
            <a:off x="6849978" y="1152475"/>
            <a:ext cx="1662795" cy="2012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DD0D53-79E1-41C0-95F0-9C9248005D75}"/>
                  </a:ext>
                </a:extLst>
              </p:cNvPr>
              <p:cNvSpPr txBox="1"/>
              <p:nvPr/>
            </p:nvSpPr>
            <p:spPr>
              <a:xfrm>
                <a:off x="739486" y="1152475"/>
                <a:ext cx="1599797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DD0D53-79E1-41C0-95F0-9C924800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6" y="1152475"/>
                <a:ext cx="1599797" cy="375872"/>
              </a:xfrm>
              <a:prstGeom prst="rect">
                <a:avLst/>
              </a:prstGeom>
              <a:blipFill>
                <a:blip r:embed="rId9"/>
                <a:stretch>
                  <a:fillRect l="-5703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746B7D-E360-4FB1-9D21-A85D33D9D657}"/>
                  </a:ext>
                </a:extLst>
              </p:cNvPr>
              <p:cNvSpPr txBox="1"/>
              <p:nvPr/>
            </p:nvSpPr>
            <p:spPr>
              <a:xfrm>
                <a:off x="739486" y="1734260"/>
                <a:ext cx="21474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𝑎𝑛𝑥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746B7D-E360-4FB1-9D21-A85D33D9D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6" y="1734260"/>
                <a:ext cx="2147447" cy="369332"/>
              </a:xfrm>
              <a:prstGeom prst="rect">
                <a:avLst/>
              </a:prstGeom>
              <a:blipFill>
                <a:blip r:embed="rId7"/>
                <a:stretch>
                  <a:fillRect l="-3966" r="-283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62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Polynomials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454BA8-AFEE-4B16-934C-D4A9CFE81244}"/>
                  </a:ext>
                </a:extLst>
              </p:cNvPr>
              <p:cNvSpPr txBox="1"/>
              <p:nvPr/>
            </p:nvSpPr>
            <p:spPr>
              <a:xfrm>
                <a:off x="739486" y="2897831"/>
                <a:ext cx="2725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454BA8-AFEE-4B16-934C-D4A9CFE81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6" y="2897831"/>
                <a:ext cx="2725105" cy="369332"/>
              </a:xfrm>
              <a:prstGeom prst="rect">
                <a:avLst/>
              </a:prstGeom>
              <a:blipFill>
                <a:blip r:embed="rId6"/>
                <a:stretch>
                  <a:fillRect l="-3132" r="-1790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284A96-D7E8-4B0A-B2D1-B33BEB2F2710}"/>
                  </a:ext>
                </a:extLst>
              </p:cNvPr>
              <p:cNvSpPr txBox="1"/>
              <p:nvPr/>
            </p:nvSpPr>
            <p:spPr>
              <a:xfrm>
                <a:off x="739486" y="2316045"/>
                <a:ext cx="1428276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284A96-D7E8-4B0A-B2D1-B33BEB2F2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6" y="2316045"/>
                <a:ext cx="1428276" cy="375872"/>
              </a:xfrm>
              <a:prstGeom prst="rect">
                <a:avLst/>
              </a:prstGeom>
              <a:blipFill>
                <a:blip r:embed="rId7"/>
                <a:stretch>
                  <a:fillRect l="-5957" r="-426" b="-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BB82443-B5D1-48EA-B3EA-279E86BABC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9200" y="1143000"/>
            <a:ext cx="36576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A354B-3F32-4347-8BD2-FF5F00F41C75}"/>
                  </a:ext>
                </a:extLst>
              </p:cNvPr>
              <p:cNvSpPr txBox="1"/>
              <p:nvPr/>
            </p:nvSpPr>
            <p:spPr>
              <a:xfrm>
                <a:off x="739486" y="1152475"/>
                <a:ext cx="1599797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A354B-3F32-4347-8BD2-FF5F00F41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6" y="1152475"/>
                <a:ext cx="1599797" cy="375872"/>
              </a:xfrm>
              <a:prstGeom prst="rect">
                <a:avLst/>
              </a:prstGeom>
              <a:blipFill>
                <a:blip r:embed="rId6"/>
                <a:stretch>
                  <a:fillRect l="-5703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062860-8E68-43C8-A787-FB040CC9FB29}"/>
                  </a:ext>
                </a:extLst>
              </p:cNvPr>
              <p:cNvSpPr txBox="1"/>
              <p:nvPr/>
            </p:nvSpPr>
            <p:spPr>
              <a:xfrm>
                <a:off x="739486" y="1734260"/>
                <a:ext cx="21474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𝑎𝑛𝑥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062860-8E68-43C8-A787-FB040CC9F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6" y="1734260"/>
                <a:ext cx="2147447" cy="369332"/>
              </a:xfrm>
              <a:prstGeom prst="rect">
                <a:avLst/>
              </a:prstGeom>
              <a:blipFill>
                <a:blip r:embed="rId7"/>
                <a:stretch>
                  <a:fillRect l="-3966" r="-283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59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Trigonometric Functions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/>
              <p:nvPr/>
            </p:nvSpPr>
            <p:spPr>
              <a:xfrm>
                <a:off x="739486" y="1152475"/>
                <a:ext cx="19111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6" y="1152475"/>
                <a:ext cx="1911164" cy="369332"/>
              </a:xfrm>
              <a:prstGeom prst="rect">
                <a:avLst/>
              </a:prstGeom>
              <a:blipFill>
                <a:blip r:embed="rId4"/>
                <a:stretch>
                  <a:fillRect l="-4777" r="-4777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62105E-6879-4C70-9D36-58163AD49E32}"/>
                  </a:ext>
                </a:extLst>
              </p:cNvPr>
              <p:cNvSpPr txBox="1"/>
              <p:nvPr/>
            </p:nvSpPr>
            <p:spPr>
              <a:xfrm>
                <a:off x="739486" y="1732080"/>
                <a:ext cx="20255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62105E-6879-4C70-9D36-58163AD49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6" y="1732080"/>
                <a:ext cx="2025555" cy="369332"/>
              </a:xfrm>
              <a:prstGeom prst="rect">
                <a:avLst/>
              </a:prstGeom>
              <a:blipFill>
                <a:blip r:embed="rId5"/>
                <a:stretch>
                  <a:fillRect l="-5105" t="-3279" r="-4505" b="-39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454BA8-AFEE-4B16-934C-D4A9CFE81244}"/>
                  </a:ext>
                </a:extLst>
              </p:cNvPr>
              <p:cNvSpPr txBox="1"/>
              <p:nvPr/>
            </p:nvSpPr>
            <p:spPr>
              <a:xfrm>
                <a:off x="739486" y="4028793"/>
                <a:ext cx="22440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454BA8-AFEE-4B16-934C-D4A9CFE81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6" y="4028793"/>
                <a:ext cx="2244076" cy="369332"/>
              </a:xfrm>
              <a:prstGeom prst="rect">
                <a:avLst/>
              </a:prstGeom>
              <a:blipFill>
                <a:blip r:embed="rId6"/>
                <a:stretch>
                  <a:fillRect l="-3804" r="-4348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284A96-D7E8-4B0A-B2D1-B33BEB2F2710}"/>
                  </a:ext>
                </a:extLst>
              </p:cNvPr>
              <p:cNvSpPr txBox="1"/>
              <p:nvPr/>
            </p:nvSpPr>
            <p:spPr>
              <a:xfrm>
                <a:off x="739486" y="3442647"/>
                <a:ext cx="19544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284A96-D7E8-4B0A-B2D1-B33BEB2F2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6" y="3442647"/>
                <a:ext cx="1954446" cy="369332"/>
              </a:xfrm>
              <a:prstGeom prst="rect">
                <a:avLst/>
              </a:prstGeom>
              <a:blipFill>
                <a:blip r:embed="rId7"/>
                <a:stretch>
                  <a:fillRect l="-4673" r="-4673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EDC4EA65-CF43-4861-A00B-31827C017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9200" y="1143000"/>
            <a:ext cx="3657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Logarithms Functions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/>
              <p:nvPr/>
            </p:nvSpPr>
            <p:spPr>
              <a:xfrm>
                <a:off x="739486" y="1152475"/>
                <a:ext cx="17765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840D3E-4BC9-4338-AEB7-F1FF8CF1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6" y="1152475"/>
                <a:ext cx="1776512" cy="369332"/>
              </a:xfrm>
              <a:prstGeom prst="rect">
                <a:avLst/>
              </a:prstGeom>
              <a:blipFill>
                <a:blip r:embed="rId4"/>
                <a:stretch>
                  <a:fillRect l="-5137" r="-5137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62105E-6879-4C70-9D36-58163AD49E32}"/>
                  </a:ext>
                </a:extLst>
              </p:cNvPr>
              <p:cNvSpPr txBox="1"/>
              <p:nvPr/>
            </p:nvSpPr>
            <p:spPr>
              <a:xfrm>
                <a:off x="739486" y="1732080"/>
                <a:ext cx="1336263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62105E-6879-4C70-9D36-58163AD49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6" y="1732080"/>
                <a:ext cx="1336263" cy="6939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D88170B-D969-45DC-9DCD-942A7359F7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1143000"/>
            <a:ext cx="3657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6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5771</TotalTime>
  <Words>206</Words>
  <Application>Microsoft Macintosh PowerPoint</Application>
  <PresentationFormat>On-screen Show (16:9)</PresentationFormat>
  <Paragraphs>51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Cambria Math</vt:lpstr>
      <vt:lpstr>Arial</vt:lpstr>
      <vt:lpstr>simple-dark-2</vt:lpstr>
      <vt:lpstr>1_simple-dark-2</vt:lpstr>
      <vt:lpstr>Lesson 4: Common Derivatives</vt:lpstr>
      <vt:lpstr>Introduction</vt:lpstr>
      <vt:lpstr>Lecture Overview:</vt:lpstr>
      <vt:lpstr>Derivatives of Common Functions</vt:lpstr>
      <vt:lpstr>Polynomials</vt:lpstr>
      <vt:lpstr>Polynomials</vt:lpstr>
      <vt:lpstr>Polynomials</vt:lpstr>
      <vt:lpstr>Trigonometric Functions</vt:lpstr>
      <vt:lpstr>Logarithms Functions</vt:lpstr>
      <vt:lpstr>Exponential Functions</vt:lpstr>
      <vt:lpstr>Common Derivatives (Cheat Sheet)</vt:lpstr>
      <vt:lpstr>Common Derivatives (Cheat Sheet)</vt:lpstr>
      <vt:lpstr>Common Derivatives (Cheat Sheet)</vt:lpstr>
      <vt:lpstr>Problem 1:</vt:lpstr>
      <vt:lpstr>Problem 1:</vt:lpstr>
      <vt:lpstr>Problem 2:</vt:lpstr>
      <vt:lpstr>Problem 2:</vt:lpstr>
      <vt:lpstr>Problem 3:</vt:lpstr>
      <vt:lpstr>Exercise: Calculate the derivative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TITLE</dc:title>
  <cp:lastModifiedBy>Microsoft Office User</cp:lastModifiedBy>
  <cp:revision>170</cp:revision>
  <dcterms:modified xsi:type="dcterms:W3CDTF">2019-12-24T19:16:02Z</dcterms:modified>
</cp:coreProperties>
</file>