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5"/>
  </p:notesMasterIdLst>
  <p:sldIdLst>
    <p:sldId id="256" r:id="rId3"/>
    <p:sldId id="469" r:id="rId4"/>
    <p:sldId id="470" r:id="rId5"/>
    <p:sldId id="417" r:id="rId6"/>
    <p:sldId id="324" r:id="rId7"/>
    <p:sldId id="420" r:id="rId8"/>
    <p:sldId id="421" r:id="rId9"/>
    <p:sldId id="489" r:id="rId10"/>
    <p:sldId id="423" r:id="rId11"/>
    <p:sldId id="424" r:id="rId12"/>
    <p:sldId id="425" r:id="rId13"/>
    <p:sldId id="333" r:id="rId14"/>
    <p:sldId id="428" r:id="rId15"/>
    <p:sldId id="426" r:id="rId16"/>
    <p:sldId id="427" r:id="rId17"/>
    <p:sldId id="492" r:id="rId18"/>
    <p:sldId id="493" r:id="rId19"/>
    <p:sldId id="494" r:id="rId20"/>
    <p:sldId id="495" r:id="rId21"/>
    <p:sldId id="496" r:id="rId22"/>
    <p:sldId id="497" r:id="rId23"/>
    <p:sldId id="27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2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2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2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1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5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81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99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379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08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5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77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00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0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7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43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9.pn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0.png"/><Relationship Id="rId5" Type="http://schemas.openxmlformats.org/officeDocument/2006/relationships/image" Target="../media/image99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0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0.png"/><Relationship Id="rId4" Type="http://schemas.openxmlformats.org/officeDocument/2006/relationships/image" Target="../media/image8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840.png"/><Relationship Id="rId4" Type="http://schemas.openxmlformats.org/officeDocument/2006/relationships/image" Target="../media/image8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840.png"/><Relationship Id="rId4" Type="http://schemas.openxmlformats.org/officeDocument/2006/relationships/image" Target="../media/image8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5: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Rules for Derivatives</a:t>
            </a:r>
            <a:endParaRPr lang="en" sz="36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Products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3955583" y="2033769"/>
                <a:ext cx="45993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83" y="2033769"/>
                <a:ext cx="4599336" cy="701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/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Products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3955583" y="2033769"/>
                <a:ext cx="45993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83" y="2033769"/>
                <a:ext cx="4599336" cy="701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7803A-B8C8-4845-A99E-E11A89D3C7C2}"/>
                  </a:ext>
                </a:extLst>
              </p:cNvPr>
              <p:cNvSpPr txBox="1"/>
              <p:nvPr/>
            </p:nvSpPr>
            <p:spPr>
              <a:xfrm>
                <a:off x="2601461" y="3283752"/>
                <a:ext cx="3235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7803A-B8C8-4845-A99E-E11A89D3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61" y="3283752"/>
                <a:ext cx="3235116" cy="369332"/>
              </a:xfrm>
              <a:prstGeom prst="rect">
                <a:avLst/>
              </a:prstGeom>
              <a:blipFill>
                <a:blip r:embed="rId6"/>
                <a:stretch>
                  <a:fillRect l="-377" r="-2642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/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Composition (Chain Rule)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5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Composition (Chain Rule)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8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Composition (Chain Rule)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4752582" y="2033769"/>
                <a:ext cx="4024115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)))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82" y="2033769"/>
                <a:ext cx="4024115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20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699" y="216425"/>
            <a:ext cx="679495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Composition (Chain Rule)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4261103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4752582" y="2033769"/>
                <a:ext cx="4024115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)))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82" y="2033769"/>
                <a:ext cx="4024115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7803A-B8C8-4845-A99E-E11A89D3C7C2}"/>
                  </a:ext>
                </a:extLst>
              </p:cNvPr>
              <p:cNvSpPr txBox="1"/>
              <p:nvPr/>
            </p:nvSpPr>
            <p:spPr>
              <a:xfrm>
                <a:off x="2601461" y="3283752"/>
                <a:ext cx="360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7803A-B8C8-4845-A99E-E11A89D3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61" y="3283752"/>
                <a:ext cx="3609193" cy="369332"/>
              </a:xfrm>
              <a:prstGeom prst="rect">
                <a:avLst/>
              </a:prstGeom>
              <a:blipFill>
                <a:blip r:embed="rId6"/>
                <a:stretch>
                  <a:fillRect l="-169" r="-219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/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C766E-4A8F-4A82-9642-65BEDD4F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9" y="1155588"/>
                <a:ext cx="3979038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7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2779872F-AB7D-4138-9C47-12726620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69" y="1209003"/>
            <a:ext cx="5481828" cy="3621024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h ’(x)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AA37D-70D3-4DF0-8F86-71AA12549098}"/>
              </a:ext>
            </a:extLst>
          </p:cNvPr>
          <p:cNvSpPr/>
          <p:nvPr/>
        </p:nvSpPr>
        <p:spPr>
          <a:xfrm>
            <a:off x="2549641" y="2035708"/>
            <a:ext cx="5577556" cy="25830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B39FF-79FE-4637-BBF4-C1B45D872209}"/>
              </a:ext>
            </a:extLst>
          </p:cNvPr>
          <p:cNvSpPr/>
          <p:nvPr/>
        </p:nvSpPr>
        <p:spPr>
          <a:xfrm>
            <a:off x="6497640" y="1416868"/>
            <a:ext cx="1725285" cy="1438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2779872F-AB7D-4138-9C47-12726620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69" y="1209003"/>
            <a:ext cx="5481828" cy="3621024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h ’(x)</a:t>
            </a:r>
          </a:p>
        </p:txBody>
      </p:sp>
    </p:spTree>
    <p:extLst>
      <p:ext uri="{BB962C8B-B14F-4D97-AF65-F5344CB8AC3E}">
        <p14:creationId xmlns:p14="http://schemas.microsoft.com/office/powerpoint/2010/main" val="286333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5B4D42CB-9D44-4FCC-A41B-B983C71F6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" r="-1433"/>
          <a:stretch/>
        </p:blipFill>
        <p:spPr>
          <a:xfrm>
            <a:off x="3017520" y="1364043"/>
            <a:ext cx="5692140" cy="3465576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2: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2: Calculate m ’(x)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AA37D-70D3-4DF0-8F86-71AA12549098}"/>
              </a:ext>
            </a:extLst>
          </p:cNvPr>
          <p:cNvSpPr/>
          <p:nvPr/>
        </p:nvSpPr>
        <p:spPr>
          <a:xfrm>
            <a:off x="3263808" y="1655264"/>
            <a:ext cx="5526192" cy="2963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5B4D42CB-9D44-4FCC-A41B-B983C71F6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" r="-1433"/>
          <a:stretch/>
        </p:blipFill>
        <p:spPr>
          <a:xfrm>
            <a:off x="3017520" y="1364043"/>
            <a:ext cx="5692140" cy="3465576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2: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2: Calculate m ’(x)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D9797-D7B9-4848-8983-A2A90CC033B9}"/>
              </a:ext>
            </a:extLst>
          </p:cNvPr>
          <p:cNvSpPr/>
          <p:nvPr/>
        </p:nvSpPr>
        <p:spPr>
          <a:xfrm>
            <a:off x="4994564" y="2743200"/>
            <a:ext cx="131618" cy="145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3: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3: Calculate m ’(x)</a:t>
            </a:r>
          </a:p>
        </p:txBody>
      </p:sp>
      <p:pic>
        <p:nvPicPr>
          <p:cNvPr id="3" name="Picture 2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83A12868-DD14-45D7-A432-10D0782B3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972" y="1778684"/>
            <a:ext cx="5189220" cy="26197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A6E59-4CB0-405C-8621-DED703253CC0}"/>
              </a:ext>
            </a:extLst>
          </p:cNvPr>
          <p:cNvSpPr/>
          <p:nvPr/>
        </p:nvSpPr>
        <p:spPr>
          <a:xfrm>
            <a:off x="2549640" y="2334491"/>
            <a:ext cx="5776941" cy="228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3: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3: Calculate m ’(x)</a:t>
            </a:r>
          </a:p>
        </p:txBody>
      </p:sp>
      <p:pic>
        <p:nvPicPr>
          <p:cNvPr id="3" name="Picture 2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83A12868-DD14-45D7-A432-10D0782B3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972" y="1778684"/>
            <a:ext cx="5189220" cy="26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7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some of the rules for derivatives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58486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Rules for Derivatives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2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9C0B34-1DE7-4B06-BD12-213E9E0F5C08}"/>
              </a:ext>
            </a:extLst>
          </p:cNvPr>
          <p:cNvGrpSpPr/>
          <p:nvPr/>
        </p:nvGrpSpPr>
        <p:grpSpPr>
          <a:xfrm>
            <a:off x="448347" y="1062108"/>
            <a:ext cx="8231263" cy="3864966"/>
            <a:chOff x="521848" y="1927622"/>
            <a:chExt cx="8114098" cy="2028406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43AEFAAB-0E39-4076-AD6C-39F190483423}"/>
                </a:ext>
              </a:extLst>
            </p:cNvPr>
            <p:cNvSpPr/>
            <p:nvPr/>
          </p:nvSpPr>
          <p:spPr>
            <a:xfrm>
              <a:off x="521849" y="1967562"/>
              <a:ext cx="8114097" cy="198846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892839DC-A948-4813-8894-344C75B322DE}"/>
                </a:ext>
              </a:extLst>
            </p:cNvPr>
            <p:cNvSpPr/>
            <p:nvPr/>
          </p:nvSpPr>
          <p:spPr>
            <a:xfrm>
              <a:off x="521848" y="1927622"/>
              <a:ext cx="8114097" cy="349827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Rules for Derivatives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778272" y="1959333"/>
                <a:ext cx="6134756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Addition: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2" y="1959333"/>
                <a:ext cx="6134756" cy="464038"/>
              </a:xfrm>
              <a:prstGeom prst="rect">
                <a:avLst/>
              </a:prstGeom>
              <a:blipFill>
                <a:blip r:embed="rId4"/>
                <a:stretch>
                  <a:fillRect l="-3082" t="-5195" b="-3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/>
              <p:nvPr/>
            </p:nvSpPr>
            <p:spPr>
              <a:xfrm>
                <a:off x="778272" y="3020363"/>
                <a:ext cx="7791620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Multiplication: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2" y="3020363"/>
                <a:ext cx="7791620" cy="464038"/>
              </a:xfrm>
              <a:prstGeom prst="rect">
                <a:avLst/>
              </a:prstGeom>
              <a:blipFill>
                <a:blip r:embed="rId5"/>
                <a:stretch>
                  <a:fillRect l="-2426" t="-5195" b="-3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B0420-5CF4-4FC5-8C13-58B8C4A6965D}"/>
                  </a:ext>
                </a:extLst>
              </p:cNvPr>
              <p:cNvSpPr txBox="1"/>
              <p:nvPr/>
            </p:nvSpPr>
            <p:spPr>
              <a:xfrm>
                <a:off x="778272" y="4081392"/>
                <a:ext cx="5991897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Composition: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B0420-5CF4-4FC5-8C13-58B8C4A6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2" y="4081392"/>
                <a:ext cx="5991897" cy="464038"/>
              </a:xfrm>
              <a:prstGeom prst="rect">
                <a:avLst/>
              </a:prstGeom>
              <a:blipFill>
                <a:blip r:embed="rId6"/>
                <a:stretch>
                  <a:fillRect l="-3154" t="-6579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5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Addition-Subtraction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Addition-Subtraction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2348952" y="3197729"/>
                <a:ext cx="322344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52" y="3197729"/>
                <a:ext cx="3223447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0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Addition-Subtraction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" y="1151509"/>
                <a:ext cx="4189224" cy="464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658502" cy="701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/>
              <p:nvPr/>
            </p:nvSpPr>
            <p:spPr>
              <a:xfrm>
                <a:off x="2348952" y="3197729"/>
                <a:ext cx="322344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257EA1-2417-432E-837E-988DEEB4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52" y="3197729"/>
                <a:ext cx="3223447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B8148D-2695-4494-BB73-9252DA922B31}"/>
                  </a:ext>
                </a:extLst>
              </p:cNvPr>
              <p:cNvSpPr txBox="1"/>
              <p:nvPr/>
            </p:nvSpPr>
            <p:spPr>
              <a:xfrm>
                <a:off x="5518204" y="3384608"/>
                <a:ext cx="19695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B8148D-2695-4494-BB73-9252DA92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04" y="3384608"/>
                <a:ext cx="1969514" cy="369332"/>
              </a:xfrm>
              <a:prstGeom prst="rect">
                <a:avLst/>
              </a:prstGeom>
              <a:blipFill>
                <a:blip r:embed="rId7"/>
                <a:stretch>
                  <a:fillRect l="-929" r="-278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 for Products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/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5163C-519C-4835-AE5A-E8035F477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1" y="2033770"/>
                <a:ext cx="3430747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/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5596F-9B45-4051-AB1E-21C30440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6" y="1152732"/>
                <a:ext cx="5754204" cy="46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673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540</Words>
  <Application>Microsoft Macintosh PowerPoint</Application>
  <PresentationFormat>On-screen Show (16:9)</PresentationFormat>
  <Paragraphs>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Arial</vt:lpstr>
      <vt:lpstr>simple-dark-2</vt:lpstr>
      <vt:lpstr>1_simple-dark-2</vt:lpstr>
      <vt:lpstr>Lesson 5: Rules for Derivatives</vt:lpstr>
      <vt:lpstr>Introduction</vt:lpstr>
      <vt:lpstr>Lecture Overview:</vt:lpstr>
      <vt:lpstr>Rules for Derivatives</vt:lpstr>
      <vt:lpstr>Rules for Derivatives</vt:lpstr>
      <vt:lpstr>Example for Addition-Subtraction</vt:lpstr>
      <vt:lpstr>Example for Addition-Subtraction</vt:lpstr>
      <vt:lpstr>Example for Addition-Subtraction</vt:lpstr>
      <vt:lpstr>Example for Products</vt:lpstr>
      <vt:lpstr>Example for Products</vt:lpstr>
      <vt:lpstr>Example for Products</vt:lpstr>
      <vt:lpstr>Example for Composition (Chain Rule)</vt:lpstr>
      <vt:lpstr>Example for Composition (Chain Rule)</vt:lpstr>
      <vt:lpstr>Example for Composition (Chain Rule)</vt:lpstr>
      <vt:lpstr>Example for Composition (Chain Rule)</vt:lpstr>
      <vt:lpstr>Problem 1:</vt:lpstr>
      <vt:lpstr>Problem 1:</vt:lpstr>
      <vt:lpstr>Problem 2:</vt:lpstr>
      <vt:lpstr>Problem 2:</vt:lpstr>
      <vt:lpstr>Problem 3:</vt:lpstr>
      <vt:lpstr>Problem 3: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170</cp:revision>
  <dcterms:modified xsi:type="dcterms:W3CDTF">2019-12-24T20:01:52Z</dcterms:modified>
</cp:coreProperties>
</file>