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ontserrat" pitchFamily="2" charset="77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oboto Mono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473aa234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a473aa234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27700" y="0"/>
            <a:ext cx="4416300" cy="51567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20038" y="180025"/>
            <a:ext cx="4251900" cy="4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69462" y="4816563"/>
            <a:ext cx="1034375" cy="31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1" name="Google Shape;21;p3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 and body">
  <p:cSld name="TITLE_AND_BODY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85038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9" name="Google Shape;29;p4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, body, and code">
  <p:cSld name="TITLE_AND_BODY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20038" y="2476000"/>
            <a:ext cx="4251900" cy="1988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320038" y="4464250"/>
            <a:ext cx="4251900" cy="34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39" name="Google Shape;39;p5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, body, and code">
  <p:cSld name="TITLE_AND_BODY_1_1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20038" y="932350"/>
            <a:ext cx="4251900" cy="2525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20038" y="3457450"/>
            <a:ext cx="4251900" cy="57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49" name="Google Shape;49;p6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572000" y="93235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Table and text">
  <p:cSld name="TITLE_AND_BODY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7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59" name="Google Shape;59;p7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Image with Caption">
  <p:cSld name="TITLE_AND_BODY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67" name="Google Shape;67;p8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20038" y="3669213"/>
            <a:ext cx="4251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38" y="820975"/>
            <a:ext cx="4251900" cy="4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02">
          <p15:clr>
            <a:srgbClr val="FF0000"/>
          </p15:clr>
        </p15:guide>
        <p15:guide id="2" pos="2880">
          <p15:clr>
            <a:srgbClr val="FF0000"/>
          </p15:clr>
        </p15:guide>
        <p15:guide id="3" pos="5558">
          <p15:clr>
            <a:srgbClr val="FF0000"/>
          </p15:clr>
        </p15:guide>
        <p15:guide id="4" orient="horz" pos="113">
          <p15:clr>
            <a:srgbClr val="FF0000"/>
          </p15:clr>
        </p15:guide>
        <p15:guide id="5" orient="horz" pos="3024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 to Calculus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l="20353" r="20359"/>
          <a:stretch/>
        </p:blipFill>
        <p:spPr>
          <a:xfrm>
            <a:off x="0" y="0"/>
            <a:ext cx="4571998" cy="51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</a:t>
            </a:r>
            <a:r>
              <a:rPr lang="en" b="1"/>
              <a:t>m</a:t>
            </a:r>
            <a:r>
              <a:rPr lang="en"/>
              <a:t>?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 b="1"/>
              <a:t>slope, </a:t>
            </a:r>
            <a:r>
              <a:rPr lang="en"/>
              <a:t>or</a:t>
            </a:r>
            <a:r>
              <a:rPr lang="en" b="1"/>
              <a:t> derivative</a:t>
            </a:r>
            <a:r>
              <a:rPr lang="en"/>
              <a:t>: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much </a:t>
            </a:r>
            <a:r>
              <a:rPr lang="en" b="1"/>
              <a:t>y</a:t>
            </a:r>
            <a:r>
              <a:rPr lang="en"/>
              <a:t> changes as </a:t>
            </a:r>
            <a:r>
              <a:rPr lang="en" b="1"/>
              <a:t>x</a:t>
            </a:r>
            <a:r>
              <a:rPr lang="en"/>
              <a:t> changes </a:t>
            </a:r>
            <a:endParaRPr/>
          </a:p>
        </p:txBody>
      </p:sp>
      <p:pic>
        <p:nvPicPr>
          <p:cNvPr id="153" name="Google Shape;153;p19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9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19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136469" y="2788346"/>
            <a:ext cx="2304300" cy="906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9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9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477852" y="872686"/>
            <a:ext cx="540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892532" y="1772784"/>
            <a:ext cx="540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7859291" y="1584429"/>
            <a:ext cx="0" cy="923100"/>
          </a:xfrm>
          <a:prstGeom prst="straightConnector1">
            <a:avLst/>
          </a:prstGeom>
          <a:noFill/>
          <a:ln w="38100" cap="flat" cmpd="sng">
            <a:solidFill>
              <a:srgbClr val="21212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5" name="Google Shape;165;p19"/>
          <p:cNvSpPr txBox="1"/>
          <p:nvPr/>
        </p:nvSpPr>
        <p:spPr>
          <a:xfrm>
            <a:off x="7875043" y="1807912"/>
            <a:ext cx="85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–y</a:t>
            </a:r>
            <a:r>
              <a:rPr lang="en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 rot="10800000">
            <a:off x="7379743" y="2507673"/>
            <a:ext cx="495300" cy="0"/>
          </a:xfrm>
          <a:prstGeom prst="straightConnector1">
            <a:avLst/>
          </a:prstGeom>
          <a:noFill/>
          <a:ln w="38100" cap="flat" cmpd="sng">
            <a:solidFill>
              <a:srgbClr val="21212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7" name="Google Shape;167;p19"/>
          <p:cNvSpPr txBox="1"/>
          <p:nvPr/>
        </p:nvSpPr>
        <p:spPr>
          <a:xfrm>
            <a:off x="7200053" y="2571750"/>
            <a:ext cx="85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05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–x</a:t>
            </a:r>
            <a:r>
              <a:rPr lang="en" sz="105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Exercise - Line Equations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311661" y="1159948"/>
            <a:ext cx="4260027" cy="3085026"/>
            <a:chOff x="1270535" y="3099335"/>
            <a:chExt cx="7122600" cy="1600200"/>
          </a:xfrm>
        </p:grpSpPr>
        <p:sp>
          <p:nvSpPr>
            <p:cNvPr id="174" name="Google Shape;174;p20"/>
            <p:cNvSpPr/>
            <p:nvPr/>
          </p:nvSpPr>
          <p:spPr>
            <a:xfrm>
              <a:off x="1270535" y="3099335"/>
              <a:ext cx="7122600" cy="16002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270535" y="3099335"/>
              <a:ext cx="7122600" cy="262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C000"/>
            </a:solidFill>
            <a:ln w="25400" cap="flat" cmpd="sng">
              <a:solidFill>
                <a:srgbClr val="00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 1: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Calculate the line equation for the following lines. Helper equations: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285494" y="3111607"/>
            <a:ext cx="2304300" cy="90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285494" y="2490902"/>
            <a:ext cx="1905300" cy="43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Let’s first extract the intercept: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22511" y="1968483"/>
            <a:ext cx="3631200" cy="172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313638" y="2500590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320650" y="2857500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299487" y="3564669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Exercise - Line Equations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Let’s extract the slope: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22511" y="1968483"/>
            <a:ext cx="3631200" cy="172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7262872" y="2530174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6299487" y="3564669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38368" y="3551087"/>
            <a:ext cx="4410000" cy="822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88" r="-857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54000" y="2371729"/>
            <a:ext cx="3965100" cy="942300"/>
          </a:xfrm>
          <a:prstGeom prst="rect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Exercise - Line Equations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Let’s extract the slope: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22511" y="1968483"/>
            <a:ext cx="3591000" cy="172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238368" y="3551087"/>
            <a:ext cx="3904200" cy="777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18" r="-977" b="-80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6313638" y="2500590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262872" y="2530174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54000" y="2855495"/>
            <a:ext cx="3965100" cy="458400"/>
          </a:xfrm>
          <a:prstGeom prst="rect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38368" y="2036136"/>
            <a:ext cx="3965100" cy="370200"/>
          </a:xfrm>
          <a:prstGeom prst="rect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Exercise - Line Equations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Let’s extract the slope: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522511" y="1968483"/>
            <a:ext cx="3696000" cy="172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28" r="-10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238368" y="3551087"/>
            <a:ext cx="4362600" cy="777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88" r="-867" b="-80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6320650" y="2857500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7267186" y="3551087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354000" y="1874427"/>
            <a:ext cx="3965100" cy="942300"/>
          </a:xfrm>
          <a:prstGeom prst="rect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Exercise - Line Equations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Derivatives</a:t>
            </a:r>
            <a:endParaRPr dirty="0"/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</a:blip>
          <a:srcRect l="20333" r="20333"/>
          <a:stretch/>
        </p:blipFill>
        <p:spPr>
          <a:xfrm>
            <a:off x="0" y="0"/>
            <a:ext cx="4571998" cy="51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Recognize that the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derivative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is a </a:t>
            </a:r>
            <a:r>
              <a:rPr lang="en"/>
              <a:t>non-constant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slope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first derivative of a function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Slope of a Line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much </a:t>
            </a:r>
            <a:r>
              <a:rPr lang="en" b="1"/>
              <a:t>y</a:t>
            </a:r>
            <a:r>
              <a:rPr lang="en"/>
              <a:t> changes as </a:t>
            </a:r>
            <a:r>
              <a:rPr lang="en" b="1"/>
              <a:t>x</a:t>
            </a:r>
            <a:r>
              <a:rPr lang="en"/>
              <a:t> changes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48" name="Google Shape;248;p27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7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27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1136469" y="2254946"/>
            <a:ext cx="2304300" cy="906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7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7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p27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7477852" y="872686"/>
            <a:ext cx="540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6892532" y="1772784"/>
            <a:ext cx="540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7"/>
          <p:cNvCxnSpPr/>
          <p:nvPr/>
        </p:nvCxnSpPr>
        <p:spPr>
          <a:xfrm>
            <a:off x="7859291" y="1584429"/>
            <a:ext cx="0" cy="923100"/>
          </a:xfrm>
          <a:prstGeom prst="straightConnector1">
            <a:avLst/>
          </a:prstGeom>
          <a:noFill/>
          <a:ln w="38100" cap="flat" cmpd="sng">
            <a:solidFill>
              <a:srgbClr val="21212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0" name="Google Shape;260;p27"/>
          <p:cNvSpPr txBox="1"/>
          <p:nvPr/>
        </p:nvSpPr>
        <p:spPr>
          <a:xfrm>
            <a:off x="7875043" y="1807912"/>
            <a:ext cx="85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–y</a:t>
            </a:r>
            <a:r>
              <a:rPr lang="en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7"/>
          <p:cNvCxnSpPr/>
          <p:nvPr/>
        </p:nvCxnSpPr>
        <p:spPr>
          <a:xfrm rot="10800000">
            <a:off x="7379743" y="2507673"/>
            <a:ext cx="495300" cy="0"/>
          </a:xfrm>
          <a:prstGeom prst="straightConnector1">
            <a:avLst/>
          </a:prstGeom>
          <a:noFill/>
          <a:ln w="38100" cap="flat" cmpd="sng">
            <a:solidFill>
              <a:srgbClr val="21212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2" name="Google Shape;262;p27"/>
          <p:cNvSpPr txBox="1"/>
          <p:nvPr/>
        </p:nvSpPr>
        <p:spPr>
          <a:xfrm>
            <a:off x="7200053" y="2571750"/>
            <a:ext cx="85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05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–x</a:t>
            </a:r>
            <a:r>
              <a:rPr lang="en" sz="105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Derivative of a Function</a:t>
            </a:r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How much </a:t>
            </a:r>
            <a:r>
              <a:rPr lang="en" b="1"/>
              <a:t>y</a:t>
            </a:r>
            <a:r>
              <a:rPr lang="en"/>
              <a:t> changes as </a:t>
            </a:r>
            <a:r>
              <a:rPr lang="en" b="1"/>
              <a:t>x</a:t>
            </a:r>
            <a:r>
              <a:rPr lang="en"/>
              <a:t> changes 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Slope = Derivative</a:t>
            </a:r>
            <a:endParaRPr b="1"/>
          </a:p>
        </p:txBody>
      </p:sp>
      <p:pic>
        <p:nvPicPr>
          <p:cNvPr id="269" name="Google Shape;269;p28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8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28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8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8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p28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7477852" y="872686"/>
            <a:ext cx="540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6892532" y="1772784"/>
            <a:ext cx="540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8"/>
          <p:cNvCxnSpPr/>
          <p:nvPr/>
        </p:nvCxnSpPr>
        <p:spPr>
          <a:xfrm>
            <a:off x="7859291" y="1584429"/>
            <a:ext cx="0" cy="923100"/>
          </a:xfrm>
          <a:prstGeom prst="straightConnector1">
            <a:avLst/>
          </a:prstGeom>
          <a:noFill/>
          <a:ln w="38100" cap="flat" cmpd="sng">
            <a:solidFill>
              <a:srgbClr val="21212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0" name="Google Shape;280;p28"/>
          <p:cNvSpPr txBox="1"/>
          <p:nvPr/>
        </p:nvSpPr>
        <p:spPr>
          <a:xfrm>
            <a:off x="7875043" y="1807912"/>
            <a:ext cx="85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–y</a:t>
            </a:r>
            <a:r>
              <a:rPr lang="en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 rot="10800000">
            <a:off x="7379743" y="2507673"/>
            <a:ext cx="495300" cy="0"/>
          </a:xfrm>
          <a:prstGeom prst="straightConnector1">
            <a:avLst/>
          </a:prstGeom>
          <a:noFill/>
          <a:ln w="38100" cap="flat" cmpd="sng">
            <a:solidFill>
              <a:srgbClr val="21212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2" name="Google Shape;282;p28"/>
          <p:cNvSpPr txBox="1"/>
          <p:nvPr/>
        </p:nvSpPr>
        <p:spPr>
          <a:xfrm>
            <a:off x="7200053" y="2571750"/>
            <a:ext cx="85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05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–x</a:t>
            </a:r>
            <a:r>
              <a:rPr lang="en" sz="105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1291732" y="2418966"/>
            <a:ext cx="2173800" cy="701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472438" y="3324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calculus?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72438" y="9901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Calculus is the study of change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Calculus revolves around derivatives and integrals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9" descr="A close up of a map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175" y="941525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29"/>
          <p:cNvCxnSpPr/>
          <p:nvPr/>
        </p:nvCxnSpPr>
        <p:spPr>
          <a:xfrm>
            <a:off x="5846615" y="2860675"/>
            <a:ext cx="381000" cy="824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29"/>
          <p:cNvSpPr txBox="1"/>
          <p:nvPr/>
        </p:nvSpPr>
        <p:spPr>
          <a:xfrm>
            <a:off x="5902034" y="2763982"/>
            <a:ext cx="5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m&lt;0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088021" y="1432447"/>
            <a:ext cx="1485900" cy="582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1088021" y="2317580"/>
            <a:ext cx="2148300" cy="616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1088021" y="3236761"/>
            <a:ext cx="12252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986" r="-3478" b="-17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1071154" y="3831789"/>
            <a:ext cx="2550900" cy="571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Derivative of x</a:t>
            </a:r>
            <a:r>
              <a:rPr lang="en" baseline="30000">
                <a:solidFill>
                  <a:srgbClr val="000000"/>
                </a:solidFill>
              </a:rPr>
              <a:t>2</a:t>
            </a:r>
            <a:endParaRPr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0" descr="A close up of a map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47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0"/>
          <p:cNvCxnSpPr/>
          <p:nvPr/>
        </p:nvCxnSpPr>
        <p:spPr>
          <a:xfrm>
            <a:off x="5846615" y="2860675"/>
            <a:ext cx="381000" cy="824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p30"/>
          <p:cNvSpPr txBox="1"/>
          <p:nvPr/>
        </p:nvSpPr>
        <p:spPr>
          <a:xfrm>
            <a:off x="5902034" y="2763982"/>
            <a:ext cx="5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m&lt;0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408372" y="1306804"/>
            <a:ext cx="2550900" cy="57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0"/>
          <p:cNvCxnSpPr/>
          <p:nvPr/>
        </p:nvCxnSpPr>
        <p:spPr>
          <a:xfrm>
            <a:off x="6047874" y="4251158"/>
            <a:ext cx="1797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30"/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5989394" y="3931637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311700" y="296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Derivative of x</a:t>
            </a:r>
            <a:r>
              <a:rPr lang="en" baseline="30000">
                <a:solidFill>
                  <a:srgbClr val="000000"/>
                </a:solidFill>
              </a:rPr>
              <a:t>2</a:t>
            </a:r>
            <a:endParaRPr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443011" y="3326940"/>
            <a:ext cx="3504900" cy="537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690634" y="1476830"/>
            <a:ext cx="10644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857" t="-2217" r="-1137" b="-37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>
            <a:spLocks noGrp="1"/>
          </p:cNvSpPr>
          <p:nvPr>
            <p:ph type="body" idx="1"/>
          </p:nvPr>
        </p:nvSpPr>
        <p:spPr>
          <a:xfrm>
            <a:off x="387900" y="1878300"/>
            <a:ext cx="47175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i="1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 = ((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h)</a:t>
            </a:r>
            <a:r>
              <a:rPr lang="en" baseline="30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- x</a:t>
            </a:r>
            <a:r>
              <a:rPr lang="en" baseline="30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 / 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i="1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 = (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 baseline="30000">
                <a:solidFill>
                  <a:srgbClr val="000000"/>
                </a:solidFill>
              </a:rPr>
              <a:t>2 </a:t>
            </a:r>
            <a:r>
              <a:rPr lang="en">
                <a:solidFill>
                  <a:srgbClr val="000000"/>
                </a:solidFill>
              </a:rPr>
              <a:t>+ 2h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h</a:t>
            </a:r>
            <a:r>
              <a:rPr lang="en" baseline="30000">
                <a:solidFill>
                  <a:srgbClr val="000000"/>
                </a:solidFill>
              </a:rPr>
              <a:t>2 </a:t>
            </a:r>
            <a:r>
              <a:rPr lang="en">
                <a:solidFill>
                  <a:srgbClr val="000000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 baseline="30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 / 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i="1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 = (2h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h</a:t>
            </a:r>
            <a:r>
              <a:rPr lang="en" baseline="30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 / h = </a:t>
            </a:r>
            <a:r>
              <a:rPr lang="en">
                <a:solidFill>
                  <a:schemeClr val="dk1"/>
                </a:solidFill>
              </a:rPr>
              <a:t>2x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i="1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 ’(x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 2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h </a:t>
            </a:r>
            <a:r>
              <a:rPr lang="en">
                <a:solidFill>
                  <a:srgbClr val="595959"/>
                </a:solidFill>
              </a:rPr>
              <a:t>➝ </a:t>
            </a:r>
            <a:r>
              <a:rPr lang="en" b="1">
                <a:solidFill>
                  <a:srgbClr val="595959"/>
                </a:solidFill>
              </a:rPr>
              <a:t>2</a:t>
            </a:r>
            <a:r>
              <a:rPr lang="en" b="1">
                <a:solidFill>
                  <a:schemeClr val="dk1"/>
                </a:solidFill>
              </a:rPr>
              <a:t>x</a:t>
            </a:r>
            <a:r>
              <a:rPr lang="en" b="1" baseline="-25000">
                <a:solidFill>
                  <a:schemeClr val="dk1"/>
                </a:solidFill>
              </a:rPr>
              <a:t>1</a:t>
            </a:r>
            <a:r>
              <a:rPr lang="en" b="1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Common Derivatives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74" y="1833823"/>
            <a:ext cx="26003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/>
        </p:nvSpPr>
        <p:spPr>
          <a:xfrm>
            <a:off x="492115" y="1526046"/>
            <a:ext cx="115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9ED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9ED9"/>
                </a:solidFill>
                <a:latin typeface="Arial"/>
                <a:ea typeface="Arial"/>
                <a:cs typeface="Arial"/>
                <a:sym typeface="Arial"/>
              </a:rPr>
              <a:t>Polynomials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3415" y="1714760"/>
            <a:ext cx="4410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/>
        </p:nvSpPr>
        <p:spPr>
          <a:xfrm>
            <a:off x="4002726" y="1554484"/>
            <a:ext cx="87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9ED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9ED9"/>
                </a:solidFill>
                <a:latin typeface="Arial"/>
                <a:ea typeface="Arial"/>
                <a:cs typeface="Arial"/>
                <a:sym typeface="Arial"/>
              </a:rPr>
              <a:t>Radicals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Common Derivatives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517940" y="1360484"/>
            <a:ext cx="121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9ED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9ED9"/>
                </a:solidFill>
                <a:latin typeface="Arial"/>
                <a:ea typeface="Arial"/>
                <a:cs typeface="Arial"/>
                <a:sym typeface="Arial"/>
              </a:rPr>
              <a:t>Exponentials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940" y="1624514"/>
            <a:ext cx="2362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7203" y="1592061"/>
            <a:ext cx="24860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/>
          <p:nvPr/>
        </p:nvSpPr>
        <p:spPr>
          <a:xfrm>
            <a:off x="4028551" y="1357919"/>
            <a:ext cx="106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9ED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9ED9"/>
                </a:solidFill>
                <a:latin typeface="Arial"/>
                <a:ea typeface="Arial"/>
                <a:cs typeface="Arial"/>
                <a:sym typeface="Arial"/>
              </a:rPr>
              <a:t>Logarithms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11700" y="353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Rules for Derivatives</a:t>
            </a:r>
            <a:endParaRPr/>
          </a:p>
        </p:txBody>
      </p:sp>
      <p:grpSp>
        <p:nvGrpSpPr>
          <p:cNvPr id="335" name="Google Shape;335;p33"/>
          <p:cNvGrpSpPr/>
          <p:nvPr/>
        </p:nvGrpSpPr>
        <p:grpSpPr>
          <a:xfrm>
            <a:off x="1036413" y="1198884"/>
            <a:ext cx="7244269" cy="3065430"/>
            <a:chOff x="521848" y="1927622"/>
            <a:chExt cx="8114101" cy="2028340"/>
          </a:xfrm>
        </p:grpSpPr>
        <p:sp>
          <p:nvSpPr>
            <p:cNvPr id="336" name="Google Shape;336;p33"/>
            <p:cNvSpPr/>
            <p:nvPr/>
          </p:nvSpPr>
          <p:spPr>
            <a:xfrm>
              <a:off x="521849" y="1967562"/>
              <a:ext cx="8114100" cy="19884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21848" y="1927622"/>
              <a:ext cx="8114100" cy="349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A9ED9"/>
            </a:solidFill>
            <a:ln w="25400" cap="flat" cmpd="sng">
              <a:solidFill>
                <a:srgbClr val="00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Definition: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3"/>
          <p:cNvSpPr txBox="1"/>
          <p:nvPr/>
        </p:nvSpPr>
        <p:spPr>
          <a:xfrm>
            <a:off x="1310710" y="1944853"/>
            <a:ext cx="5271900" cy="368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076" t="-5186" b="-324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1310710" y="2786414"/>
            <a:ext cx="6695700" cy="36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28" t="-5186" b="-324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1310710" y="3627974"/>
            <a:ext cx="5149200" cy="36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48" t="-6577" b="-328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Calculus is used throughout data science</a:t>
            </a: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Used to train machine learning models: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accuracy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error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Linear Functions and Slope</a:t>
            </a:r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4571998" cy="51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Describe the form of a </a:t>
            </a:r>
            <a:r>
              <a:rPr lang="en" b="1"/>
              <a:t>linear function.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 what the </a:t>
            </a:r>
            <a:r>
              <a:rPr lang="en" b="1"/>
              <a:t>slope</a:t>
            </a:r>
            <a:r>
              <a:rPr lang="en"/>
              <a:t> and </a:t>
            </a:r>
            <a:r>
              <a:rPr lang="en" b="1"/>
              <a:t>intercept</a:t>
            </a:r>
            <a:r>
              <a:rPr lang="en"/>
              <a:t> of a linear function are and how to calculate them.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a function?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 b="1"/>
              <a:t>y = </a:t>
            </a:r>
            <a:r>
              <a:rPr lang="en" sz="2800" b="1" i="1"/>
              <a:t>f</a:t>
            </a:r>
            <a:r>
              <a:rPr lang="en" sz="2800" b="1"/>
              <a:t>(x)</a:t>
            </a:r>
            <a:endParaRPr sz="2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x</a:t>
            </a:r>
            <a:r>
              <a:rPr lang="en"/>
              <a:t>: Input ➝ </a:t>
            </a:r>
            <a:r>
              <a:rPr lang="en" b="1"/>
              <a:t>y</a:t>
            </a:r>
            <a:r>
              <a:rPr lang="en"/>
              <a:t>: Output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a linear function?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 b="1"/>
              <a:t>y = mx + b </a:t>
            </a:r>
            <a:endParaRPr sz="2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multiple &lt;</a:t>
            </a:r>
            <a:r>
              <a:rPr lang="en" b="1"/>
              <a:t>x</a:t>
            </a:r>
            <a:r>
              <a:rPr lang="en"/>
              <a:t>, </a:t>
            </a:r>
            <a:r>
              <a:rPr lang="en" b="1"/>
              <a:t>y</a:t>
            </a:r>
            <a:r>
              <a:rPr lang="en"/>
              <a:t>&gt; combinations, solve for </a:t>
            </a:r>
            <a:r>
              <a:rPr lang="en" b="1"/>
              <a:t>m</a:t>
            </a:r>
            <a:r>
              <a:rPr lang="en"/>
              <a:t> and </a:t>
            </a:r>
            <a:r>
              <a:rPr lang="en" b="1"/>
              <a:t>b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Linear Functions in Two Dimensions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 &lt;</a:t>
            </a:r>
            <a:r>
              <a:rPr lang="en" b="1"/>
              <a:t>x</a:t>
            </a:r>
            <a:r>
              <a:rPr lang="en" b="1" baseline="-25000"/>
              <a:t>1</a:t>
            </a:r>
            <a:r>
              <a:rPr lang="en"/>
              <a:t>, </a:t>
            </a:r>
            <a:r>
              <a:rPr lang="en" b="1"/>
              <a:t>y</a:t>
            </a:r>
            <a:r>
              <a:rPr lang="en" b="1" baseline="-25000"/>
              <a:t>1</a:t>
            </a:r>
            <a:r>
              <a:rPr lang="en"/>
              <a:t>&gt; = &lt;1, 3&gt;, &lt;</a:t>
            </a:r>
            <a:r>
              <a:rPr lang="en" b="1"/>
              <a:t>x</a:t>
            </a:r>
            <a:r>
              <a:rPr lang="en" b="1" baseline="-25000"/>
              <a:t>2</a:t>
            </a:r>
            <a:r>
              <a:rPr lang="en"/>
              <a:t>, </a:t>
            </a:r>
            <a:r>
              <a:rPr lang="en" b="1"/>
              <a:t>y</a:t>
            </a:r>
            <a:r>
              <a:rPr lang="en" b="1" baseline="-25000"/>
              <a:t>2</a:t>
            </a:r>
            <a:r>
              <a:rPr lang="en"/>
              <a:t>&gt; = &lt;2, 5&gt;: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y</a:t>
            </a:r>
            <a:r>
              <a:rPr lang="en" b="1" baseline="-25000"/>
              <a:t>1</a:t>
            </a:r>
            <a:r>
              <a:rPr lang="en"/>
              <a:t> = </a:t>
            </a:r>
            <a:r>
              <a:rPr lang="en" b="1"/>
              <a:t>mx</a:t>
            </a:r>
            <a:r>
              <a:rPr lang="en" b="1" baseline="-25000"/>
              <a:t>1</a:t>
            </a:r>
            <a:r>
              <a:rPr lang="en"/>
              <a:t> + </a:t>
            </a:r>
            <a:r>
              <a:rPr lang="en" b="1"/>
              <a:t>b</a:t>
            </a:r>
            <a:r>
              <a:rPr lang="en"/>
              <a:t>, </a:t>
            </a:r>
            <a:r>
              <a:rPr lang="en" b="1"/>
              <a:t>y</a:t>
            </a:r>
            <a:r>
              <a:rPr lang="en" b="1" baseline="-25000"/>
              <a:t>2</a:t>
            </a:r>
            <a:r>
              <a:rPr lang="en" b="1"/>
              <a:t> </a:t>
            </a:r>
            <a:r>
              <a:rPr lang="en"/>
              <a:t>= </a:t>
            </a:r>
            <a:r>
              <a:rPr lang="en" b="1"/>
              <a:t>mx</a:t>
            </a:r>
            <a:r>
              <a:rPr lang="en" b="1" baseline="-25000"/>
              <a:t>2</a:t>
            </a:r>
            <a:r>
              <a:rPr lang="en"/>
              <a:t> + </a:t>
            </a:r>
            <a:r>
              <a:rPr lang="en" b="1"/>
              <a:t>b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y</a:t>
            </a:r>
            <a:r>
              <a:rPr lang="en" b="1" baseline="-25000"/>
              <a:t>1</a:t>
            </a:r>
            <a:r>
              <a:rPr lang="en"/>
              <a:t> - </a:t>
            </a:r>
            <a:r>
              <a:rPr lang="en" b="1"/>
              <a:t>y</a:t>
            </a:r>
            <a:r>
              <a:rPr lang="en" b="1" baseline="-25000"/>
              <a:t>2</a:t>
            </a:r>
            <a:r>
              <a:rPr lang="en" baseline="-25000"/>
              <a:t> </a:t>
            </a:r>
            <a:r>
              <a:rPr lang="en"/>
              <a:t>= </a:t>
            </a:r>
            <a:r>
              <a:rPr lang="en" b="1"/>
              <a:t>m</a:t>
            </a:r>
            <a:r>
              <a:rPr lang="en"/>
              <a:t>(</a:t>
            </a:r>
            <a:r>
              <a:rPr lang="en" b="1"/>
              <a:t>x</a:t>
            </a:r>
            <a:r>
              <a:rPr lang="en" b="1" baseline="-25000"/>
              <a:t>1</a:t>
            </a:r>
            <a:r>
              <a:rPr lang="en"/>
              <a:t> - </a:t>
            </a:r>
            <a:r>
              <a:rPr lang="en" b="1"/>
              <a:t>x</a:t>
            </a:r>
            <a:r>
              <a:rPr lang="en" b="1" baseline="-25000"/>
              <a:t>2</a:t>
            </a:r>
            <a:r>
              <a:rPr lang="en"/>
              <a:t>)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m</a:t>
            </a:r>
            <a:r>
              <a:rPr lang="en"/>
              <a:t> = (5 - 3) / (2 - 1) = 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b</a:t>
            </a:r>
            <a:r>
              <a:rPr lang="en"/>
              <a:t> = </a:t>
            </a:r>
            <a:r>
              <a:rPr lang="en" b="1"/>
              <a:t>y</a:t>
            </a:r>
            <a:r>
              <a:rPr lang="en" b="1" baseline="-25000"/>
              <a:t>1</a:t>
            </a:r>
            <a:r>
              <a:rPr lang="en" baseline="-25000"/>
              <a:t>  </a:t>
            </a:r>
            <a:r>
              <a:rPr lang="en"/>
              <a:t>- </a:t>
            </a:r>
            <a:r>
              <a:rPr lang="en" b="1"/>
              <a:t>mx</a:t>
            </a:r>
            <a:r>
              <a:rPr lang="en" b="1" baseline="-25000"/>
              <a:t>1</a:t>
            </a:r>
            <a:r>
              <a:rPr lang="en"/>
              <a:t> = </a:t>
            </a:r>
            <a:r>
              <a:rPr lang="en" b="1"/>
              <a:t>y</a:t>
            </a:r>
            <a:r>
              <a:rPr lang="en" b="1" baseline="-25000"/>
              <a:t>2</a:t>
            </a:r>
            <a:r>
              <a:rPr lang="en" baseline="-25000"/>
              <a:t>  </a:t>
            </a:r>
            <a:r>
              <a:rPr lang="en"/>
              <a:t>- </a:t>
            </a:r>
            <a:r>
              <a:rPr lang="en" b="1"/>
              <a:t>mx</a:t>
            </a:r>
            <a:r>
              <a:rPr lang="en" b="1" baseline="-25000"/>
              <a:t>2 </a:t>
            </a:r>
            <a:r>
              <a:rPr lang="en"/>
              <a:t>=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&lt;m, b&gt; = &lt;2, 1&gt;  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7" name="Google Shape;127;p17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031875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7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</a:t>
            </a:r>
            <a:r>
              <a:rPr lang="en" b="1"/>
              <a:t>b</a:t>
            </a:r>
            <a:r>
              <a:rPr lang="en"/>
              <a:t>?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lang="en" b="1"/>
              <a:t>y-intercept</a:t>
            </a:r>
            <a:r>
              <a:rPr lang="en"/>
              <a:t>: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point where the line crosses the y axis  </a:t>
            </a:r>
            <a:endParaRPr/>
          </a:p>
        </p:txBody>
      </p:sp>
      <p:pic>
        <p:nvPicPr>
          <p:cNvPr id="137" name="Google Shape;137;p18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9" name="Google Shape;139;p18" descr="A close up of a mans fac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143000"/>
            <a:ext cx="36576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rot="10800000" flipH="1">
            <a:off x="6435437" y="1593330"/>
            <a:ext cx="1427100" cy="2756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8"/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  <a:solidFill>
            <a:srgbClr val="FFAB4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783588" y="3290650"/>
            <a:ext cx="248100" cy="269700"/>
          </a:xfrm>
          <a:prstGeom prst="ellipse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8"/>
          <p:cNvCxnSpPr>
            <a:stCxn id="143" idx="2"/>
          </p:cNvCxnSpPr>
          <p:nvPr/>
        </p:nvCxnSpPr>
        <p:spPr>
          <a:xfrm flipH="1">
            <a:off x="5493288" y="3425500"/>
            <a:ext cx="1290300" cy="3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18"/>
          <p:cNvSpPr txBox="1"/>
          <p:nvPr/>
        </p:nvSpPr>
        <p:spPr>
          <a:xfrm>
            <a:off x="1254034" y="2952206"/>
            <a:ext cx="1905300" cy="43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236615" y="3378929"/>
            <a:ext cx="1799700" cy="430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is Asyn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On-screen Show (16:9)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Raleway</vt:lpstr>
      <vt:lpstr>Montserrat</vt:lpstr>
      <vt:lpstr>Roboto Mono</vt:lpstr>
      <vt:lpstr>Metis Async</vt:lpstr>
      <vt:lpstr>Intro to Calculus</vt:lpstr>
      <vt:lpstr>What is calculus? </vt:lpstr>
      <vt:lpstr>Calculus is used throughout data science</vt:lpstr>
      <vt:lpstr>Linear Functions and Slope</vt:lpstr>
      <vt:lpstr>Learning Objectives</vt:lpstr>
      <vt:lpstr>What is a function?</vt:lpstr>
      <vt:lpstr>What is a linear function?</vt:lpstr>
      <vt:lpstr>Linear Functions in Two Dimensions</vt:lpstr>
      <vt:lpstr>What is b?</vt:lpstr>
      <vt:lpstr>What is m?</vt:lpstr>
      <vt:lpstr>Exercise - Line Equations</vt:lpstr>
      <vt:lpstr>Exercise - Line Equations</vt:lpstr>
      <vt:lpstr>Exercise - Line Equations</vt:lpstr>
      <vt:lpstr>Exercise - Line Equations</vt:lpstr>
      <vt:lpstr>Exercise - Line Equations</vt:lpstr>
      <vt:lpstr>Derivatives</vt:lpstr>
      <vt:lpstr>Learning Objectives</vt:lpstr>
      <vt:lpstr>Slope of a Line</vt:lpstr>
      <vt:lpstr>Derivative of a Function</vt:lpstr>
      <vt:lpstr>Derivative of x2 </vt:lpstr>
      <vt:lpstr>Derivative of x2 </vt:lpstr>
      <vt:lpstr>Common Derivatives</vt:lpstr>
      <vt:lpstr>Common Derivatives</vt:lpstr>
      <vt:lpstr>Rules for Derivatives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Calculus</dc:title>
  <cp:lastModifiedBy>Joan Wang</cp:lastModifiedBy>
  <cp:revision>1</cp:revision>
  <dcterms:modified xsi:type="dcterms:W3CDTF">2020-12-02T20:56:31Z</dcterms:modified>
</cp:coreProperties>
</file>