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 id="2147483660" r:id="rId2"/>
  </p:sldMasterIdLst>
  <p:notesMasterIdLst>
    <p:notesMasterId r:id="rId22"/>
  </p:notesMasterIdLst>
  <p:sldIdLst>
    <p:sldId id="256" r:id="rId3"/>
    <p:sldId id="435" r:id="rId4"/>
    <p:sldId id="378" r:id="rId5"/>
    <p:sldId id="377" r:id="rId6"/>
    <p:sldId id="438" r:id="rId7"/>
    <p:sldId id="439" r:id="rId8"/>
    <p:sldId id="482" r:id="rId9"/>
    <p:sldId id="375" r:id="rId10"/>
    <p:sldId id="440" r:id="rId11"/>
    <p:sldId id="441" r:id="rId12"/>
    <p:sldId id="380" r:id="rId13"/>
    <p:sldId id="444" r:id="rId14"/>
    <p:sldId id="442" r:id="rId15"/>
    <p:sldId id="443" r:id="rId16"/>
    <p:sldId id="385" r:id="rId17"/>
    <p:sldId id="386" r:id="rId18"/>
    <p:sldId id="460" r:id="rId19"/>
    <p:sldId id="461" r:id="rId20"/>
    <p:sldId id="276" r:id="rId21"/>
  </p:sldIdLst>
  <p:sldSz cx="9144000" cy="5143500" type="screen16x9"/>
  <p:notesSz cx="7102475" cy="9388475"/>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88"/>
    <a:srgbClr val="3A9ED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82"/>
    <p:restoredTop sz="79983"/>
  </p:normalViewPr>
  <p:slideViewPr>
    <p:cSldViewPr snapToGrid="0">
      <p:cViewPr varScale="1">
        <p:scale>
          <a:sx n="102" d="100"/>
          <a:sy n="102" d="100"/>
        </p:scale>
        <p:origin x="14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423863" y="704850"/>
            <a:ext cx="6256337" cy="35194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710248" y="4459526"/>
            <a:ext cx="5681980" cy="4224814"/>
          </a:xfrm>
          <a:prstGeom prst="rect">
            <a:avLst/>
          </a:prstGeom>
          <a:noFill/>
          <a:ln>
            <a:noFill/>
          </a:ln>
        </p:spPr>
        <p:txBody>
          <a:bodyPr lIns="94213" tIns="94213" rIns="94213" bIns="94213"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422275" y="704850"/>
            <a:ext cx="6257925" cy="35194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710248" y="4459526"/>
            <a:ext cx="5681980" cy="4224814"/>
          </a:xfrm>
          <a:prstGeom prst="rect">
            <a:avLst/>
          </a:prstGeom>
        </p:spPr>
        <p:txBody>
          <a:bodyPr lIns="94213" tIns="94213" rIns="94213" bIns="94213" anchor="t" anchorCtr="0">
            <a:no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422275" y="704850"/>
            <a:ext cx="6257925" cy="35194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710248" y="4459526"/>
            <a:ext cx="5681980" cy="4224814"/>
          </a:xfrm>
          <a:prstGeom prst="rect">
            <a:avLst/>
          </a:prstGeom>
        </p:spPr>
        <p:txBody>
          <a:bodyPr lIns="94213" tIns="94213" rIns="94213" bIns="94213" anchor="t" anchorCtr="0">
            <a:noAutofit/>
          </a:bodyPr>
          <a:lstStyle/>
          <a:p>
            <a:pPr marL="176679" indent="-176679" defTabSz="942289">
              <a:defRPr/>
            </a:pPr>
            <a:endParaRPr dirty="0"/>
          </a:p>
        </p:txBody>
      </p:sp>
    </p:spTree>
    <p:extLst>
      <p:ext uri="{BB962C8B-B14F-4D97-AF65-F5344CB8AC3E}">
        <p14:creationId xmlns:p14="http://schemas.microsoft.com/office/powerpoint/2010/main" val="3069265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422275" y="704850"/>
            <a:ext cx="6257925" cy="35194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710248" y="4459526"/>
            <a:ext cx="5681980" cy="4224814"/>
          </a:xfrm>
          <a:prstGeom prst="rect">
            <a:avLst/>
          </a:prstGeom>
        </p:spPr>
        <p:txBody>
          <a:bodyPr lIns="94213" tIns="94213" rIns="94213" bIns="94213" anchor="t" anchorCtr="0">
            <a:noAutofit/>
          </a:bodyPr>
          <a:lstStyle/>
          <a:p>
            <a:pPr marL="176679" indent="-176679" defTabSz="942289">
              <a:defRPr/>
            </a:pPr>
            <a:endParaRPr dirty="0"/>
          </a:p>
        </p:txBody>
      </p:sp>
    </p:spTree>
    <p:extLst>
      <p:ext uri="{BB962C8B-B14F-4D97-AF65-F5344CB8AC3E}">
        <p14:creationId xmlns:p14="http://schemas.microsoft.com/office/powerpoint/2010/main" val="704171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422275" y="704850"/>
            <a:ext cx="6257925" cy="35194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710248" y="4459526"/>
            <a:ext cx="5681980" cy="4224814"/>
          </a:xfrm>
          <a:prstGeom prst="rect">
            <a:avLst/>
          </a:prstGeom>
        </p:spPr>
        <p:txBody>
          <a:bodyPr lIns="94213" tIns="94213" rIns="94213" bIns="94213" anchor="t" anchorCtr="0">
            <a:noAutofit/>
          </a:bodyPr>
          <a:lstStyle/>
          <a:p>
            <a:pPr marL="176679" indent="-176679" defTabSz="942289">
              <a:defRPr/>
            </a:pPr>
            <a:endParaRPr dirty="0"/>
          </a:p>
        </p:txBody>
      </p:sp>
    </p:spTree>
    <p:extLst>
      <p:ext uri="{BB962C8B-B14F-4D97-AF65-F5344CB8AC3E}">
        <p14:creationId xmlns:p14="http://schemas.microsoft.com/office/powerpoint/2010/main" val="1599618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422275" y="704850"/>
            <a:ext cx="6257925" cy="35194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710248" y="4459526"/>
            <a:ext cx="5681980" cy="4224814"/>
          </a:xfrm>
          <a:prstGeom prst="rect">
            <a:avLst/>
          </a:prstGeom>
        </p:spPr>
        <p:txBody>
          <a:bodyPr lIns="94213" tIns="94213" rIns="94213" bIns="94213" anchor="t" anchorCtr="0">
            <a:noAutofit/>
          </a:bodyPr>
          <a:lstStyle/>
          <a:p>
            <a:pPr marL="176679" indent="-176679" defTabSz="942289">
              <a:defRPr/>
            </a:pPr>
            <a:endParaRPr dirty="0"/>
          </a:p>
        </p:txBody>
      </p:sp>
    </p:spTree>
    <p:extLst>
      <p:ext uri="{BB962C8B-B14F-4D97-AF65-F5344CB8AC3E}">
        <p14:creationId xmlns:p14="http://schemas.microsoft.com/office/powerpoint/2010/main" val="2199732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422275" y="704850"/>
            <a:ext cx="6257925" cy="35194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710248" y="4459526"/>
            <a:ext cx="5681980" cy="4224814"/>
          </a:xfrm>
          <a:prstGeom prst="rect">
            <a:avLst/>
          </a:prstGeom>
        </p:spPr>
        <p:txBody>
          <a:bodyPr lIns="94213" tIns="94213" rIns="94213" bIns="94213" anchor="t" anchorCtr="0">
            <a:noAutofit/>
          </a:bodyPr>
          <a:lstStyle/>
          <a:p>
            <a:pPr marL="176679" indent="-176679" defTabSz="942289">
              <a:defRPr/>
            </a:pPr>
            <a:endParaRPr dirty="0"/>
          </a:p>
        </p:txBody>
      </p:sp>
    </p:spTree>
    <p:extLst>
      <p:ext uri="{BB962C8B-B14F-4D97-AF65-F5344CB8AC3E}">
        <p14:creationId xmlns:p14="http://schemas.microsoft.com/office/powerpoint/2010/main" val="3298206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422275" y="704850"/>
            <a:ext cx="6257925" cy="35194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710248" y="4459526"/>
            <a:ext cx="5681980" cy="4224814"/>
          </a:xfrm>
          <a:prstGeom prst="rect">
            <a:avLst/>
          </a:prstGeom>
        </p:spPr>
        <p:txBody>
          <a:bodyPr lIns="94213" tIns="94213" rIns="94213" bIns="94213" anchor="t" anchorCtr="0">
            <a:noAutofit/>
          </a:bodyPr>
          <a:lstStyle/>
          <a:p>
            <a:pPr marL="176679" indent="-176679" defTabSz="942289">
              <a:defRPr/>
            </a:pPr>
            <a:endParaRPr dirty="0"/>
          </a:p>
        </p:txBody>
      </p:sp>
    </p:spTree>
    <p:extLst>
      <p:ext uri="{BB962C8B-B14F-4D97-AF65-F5344CB8AC3E}">
        <p14:creationId xmlns:p14="http://schemas.microsoft.com/office/powerpoint/2010/main" val="5608889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422275" y="704850"/>
            <a:ext cx="6257925" cy="35194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710248" y="4459526"/>
            <a:ext cx="5681980" cy="4224814"/>
          </a:xfrm>
          <a:prstGeom prst="rect">
            <a:avLst/>
          </a:prstGeom>
        </p:spPr>
        <p:txBody>
          <a:bodyPr lIns="94213" tIns="94213" rIns="94213" bIns="94213" anchor="t" anchorCtr="0">
            <a:noAutofit/>
          </a:bodyPr>
          <a:lstStyle/>
          <a:p>
            <a:pPr marL="176679" indent="-176679" defTabSz="942289">
              <a:defRPr/>
            </a:pPr>
            <a:endParaRPr dirty="0"/>
          </a:p>
        </p:txBody>
      </p:sp>
    </p:spTree>
    <p:extLst>
      <p:ext uri="{BB962C8B-B14F-4D97-AF65-F5344CB8AC3E}">
        <p14:creationId xmlns:p14="http://schemas.microsoft.com/office/powerpoint/2010/main" val="16944959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422275" y="704850"/>
            <a:ext cx="6257925" cy="35194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710248" y="4459526"/>
            <a:ext cx="5681980" cy="4224814"/>
          </a:xfrm>
          <a:prstGeom prst="rect">
            <a:avLst/>
          </a:prstGeom>
        </p:spPr>
        <p:txBody>
          <a:bodyPr lIns="94213" tIns="94213" rIns="94213" bIns="94213" anchor="t" anchorCtr="0">
            <a:noAutofit/>
          </a:bodyPr>
          <a:lstStyle/>
          <a:p>
            <a:pPr marL="176679" indent="-176679" defTabSz="942289">
              <a:defRPr/>
            </a:pPr>
            <a:endParaRPr dirty="0"/>
          </a:p>
        </p:txBody>
      </p:sp>
    </p:spTree>
    <p:extLst>
      <p:ext uri="{BB962C8B-B14F-4D97-AF65-F5344CB8AC3E}">
        <p14:creationId xmlns:p14="http://schemas.microsoft.com/office/powerpoint/2010/main" val="18810646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422275" y="704850"/>
            <a:ext cx="6257925" cy="35194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710248" y="4459526"/>
            <a:ext cx="5681980" cy="4224814"/>
          </a:xfrm>
          <a:prstGeom prst="rect">
            <a:avLst/>
          </a:prstGeom>
        </p:spPr>
        <p:txBody>
          <a:bodyPr lIns="94213" tIns="94213" rIns="94213" bIns="94213" anchor="t" anchorCtr="0">
            <a:noAutofit/>
          </a:bodyPr>
          <a:lstStyle/>
          <a:p>
            <a:pPr marL="176679" indent="-176679" defTabSz="942289">
              <a:defRPr/>
            </a:pPr>
            <a:endParaRPr dirty="0"/>
          </a:p>
        </p:txBody>
      </p:sp>
    </p:spTree>
    <p:extLst>
      <p:ext uri="{BB962C8B-B14F-4D97-AF65-F5344CB8AC3E}">
        <p14:creationId xmlns:p14="http://schemas.microsoft.com/office/powerpoint/2010/main" val="1803665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2" name="Shape 2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89662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422275" y="704850"/>
            <a:ext cx="6257925" cy="35194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710248" y="4459526"/>
            <a:ext cx="5681980" cy="4224814"/>
          </a:xfrm>
          <a:prstGeom prst="rect">
            <a:avLst/>
          </a:prstGeom>
        </p:spPr>
        <p:txBody>
          <a:bodyPr lIns="94213" tIns="94213" rIns="94213" bIns="94213" anchor="t" anchorCtr="0">
            <a:noAutofit/>
          </a:bodyPr>
          <a:lstStyle/>
          <a:p>
            <a:endParaRPr/>
          </a:p>
        </p:txBody>
      </p:sp>
    </p:spTree>
    <p:extLst>
      <p:ext uri="{BB962C8B-B14F-4D97-AF65-F5344CB8AC3E}">
        <p14:creationId xmlns:p14="http://schemas.microsoft.com/office/powerpoint/2010/main" val="2409960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422275" y="704850"/>
            <a:ext cx="6257925" cy="35194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710248" y="4459526"/>
            <a:ext cx="5681980" cy="4224814"/>
          </a:xfrm>
          <a:prstGeom prst="rect">
            <a:avLst/>
          </a:prstGeom>
        </p:spPr>
        <p:txBody>
          <a:bodyPr lIns="94213" tIns="94213" rIns="94213" bIns="94213" anchor="t" anchorCtr="0">
            <a:noAutofit/>
          </a:bodyPr>
          <a:lstStyle/>
          <a:p>
            <a:endParaRPr dirty="0"/>
          </a:p>
        </p:txBody>
      </p:sp>
    </p:spTree>
    <p:extLst>
      <p:ext uri="{BB962C8B-B14F-4D97-AF65-F5344CB8AC3E}">
        <p14:creationId xmlns:p14="http://schemas.microsoft.com/office/powerpoint/2010/main" val="311410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422275" y="704850"/>
            <a:ext cx="6257925" cy="35194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710248" y="4459526"/>
            <a:ext cx="5681980" cy="4224814"/>
          </a:xfrm>
          <a:prstGeom prst="rect">
            <a:avLst/>
          </a:prstGeom>
        </p:spPr>
        <p:txBody>
          <a:bodyPr lIns="94213" tIns="94213" rIns="94213" bIns="94213" anchor="t" anchorCtr="0">
            <a:noAutofit/>
          </a:bodyPr>
          <a:lstStyle/>
          <a:p>
            <a:endParaRPr/>
          </a:p>
        </p:txBody>
      </p:sp>
    </p:spTree>
    <p:extLst>
      <p:ext uri="{BB962C8B-B14F-4D97-AF65-F5344CB8AC3E}">
        <p14:creationId xmlns:p14="http://schemas.microsoft.com/office/powerpoint/2010/main" val="168540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422275" y="704850"/>
            <a:ext cx="6257925" cy="35194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710248" y="4459526"/>
            <a:ext cx="5681980" cy="4224814"/>
          </a:xfrm>
          <a:prstGeom prst="rect">
            <a:avLst/>
          </a:prstGeom>
        </p:spPr>
        <p:txBody>
          <a:bodyPr lIns="94213" tIns="94213" rIns="94213" bIns="94213" anchor="t" anchorCtr="0">
            <a:noAutofit/>
          </a:bodyPr>
          <a:lstStyle/>
          <a:p>
            <a:pPr marL="176679" indent="-176679" defTabSz="942289">
              <a:defRPr/>
            </a:pPr>
            <a:endParaRPr dirty="0"/>
          </a:p>
        </p:txBody>
      </p:sp>
    </p:spTree>
    <p:extLst>
      <p:ext uri="{BB962C8B-B14F-4D97-AF65-F5344CB8AC3E}">
        <p14:creationId xmlns:p14="http://schemas.microsoft.com/office/powerpoint/2010/main" val="742412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422275" y="704850"/>
            <a:ext cx="6257925" cy="35194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710248" y="4459526"/>
            <a:ext cx="5681980" cy="4224814"/>
          </a:xfrm>
          <a:prstGeom prst="rect">
            <a:avLst/>
          </a:prstGeom>
        </p:spPr>
        <p:txBody>
          <a:bodyPr lIns="94213" tIns="94213" rIns="94213" bIns="94213" anchor="t" anchorCtr="0">
            <a:noAutofit/>
          </a:bodyPr>
          <a:lstStyle/>
          <a:p>
            <a:pPr marL="176679" indent="-176679">
              <a:buFontTx/>
              <a:buChar char="-"/>
            </a:pPr>
            <a:endParaRPr dirty="0"/>
          </a:p>
        </p:txBody>
      </p:sp>
    </p:spTree>
    <p:extLst>
      <p:ext uri="{BB962C8B-B14F-4D97-AF65-F5344CB8AC3E}">
        <p14:creationId xmlns:p14="http://schemas.microsoft.com/office/powerpoint/2010/main" val="130988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422275" y="704850"/>
            <a:ext cx="6257925" cy="35194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710248" y="4459526"/>
            <a:ext cx="5681980" cy="4224814"/>
          </a:xfrm>
          <a:prstGeom prst="rect">
            <a:avLst/>
          </a:prstGeom>
        </p:spPr>
        <p:txBody>
          <a:bodyPr lIns="94213" tIns="94213" rIns="94213" bIns="94213" anchor="t" anchorCtr="0">
            <a:noAutofit/>
          </a:bodyPr>
          <a:lstStyle/>
          <a:p>
            <a:pPr marL="176679" indent="-176679">
              <a:buFontTx/>
              <a:buChar char="-"/>
            </a:pPr>
            <a:endParaRPr dirty="0"/>
          </a:p>
        </p:txBody>
      </p:sp>
    </p:spTree>
    <p:extLst>
      <p:ext uri="{BB962C8B-B14F-4D97-AF65-F5344CB8AC3E}">
        <p14:creationId xmlns:p14="http://schemas.microsoft.com/office/powerpoint/2010/main" val="3862246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422275" y="704850"/>
            <a:ext cx="6257925" cy="35194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710248" y="4459526"/>
            <a:ext cx="5681980" cy="4224814"/>
          </a:xfrm>
          <a:prstGeom prst="rect">
            <a:avLst/>
          </a:prstGeom>
        </p:spPr>
        <p:txBody>
          <a:bodyPr lIns="94213" tIns="94213" rIns="94213" bIns="94213" anchor="t" anchorCtr="0">
            <a:noAutofit/>
          </a:bodyPr>
          <a:lstStyle/>
          <a:p>
            <a:endParaRPr/>
          </a:p>
        </p:txBody>
      </p:sp>
    </p:spTree>
    <p:extLst>
      <p:ext uri="{BB962C8B-B14F-4D97-AF65-F5344CB8AC3E}">
        <p14:creationId xmlns:p14="http://schemas.microsoft.com/office/powerpoint/2010/main" val="800105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422275" y="704850"/>
            <a:ext cx="6257925" cy="35194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710248" y="4459526"/>
            <a:ext cx="5681980" cy="4224814"/>
          </a:xfrm>
          <a:prstGeom prst="rect">
            <a:avLst/>
          </a:prstGeom>
        </p:spPr>
        <p:txBody>
          <a:bodyPr lIns="94213" tIns="94213" rIns="94213" bIns="94213" anchor="t" anchorCtr="0">
            <a:noAutofit/>
          </a:bodyPr>
          <a:lstStyle/>
          <a:p>
            <a:pPr marL="176679" indent="-176679" defTabSz="942289">
              <a:defRPr/>
            </a:pPr>
            <a:endParaRPr dirty="0"/>
          </a:p>
        </p:txBody>
      </p:sp>
    </p:spTree>
    <p:extLst>
      <p:ext uri="{BB962C8B-B14F-4D97-AF65-F5344CB8AC3E}">
        <p14:creationId xmlns:p14="http://schemas.microsoft.com/office/powerpoint/2010/main" val="1479417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3176601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4131735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3098438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4527327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23493351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30501868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6692679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30466480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3711080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1139505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2251894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2"/>
                </a:solidFill>
              </a:rPr>
              <a:t>‹#›</a:t>
            </a:fld>
            <a:endParaRPr lang="en" sz="1000">
              <a:solidFill>
                <a:schemeClr val="lt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2"/>
                </a:solidFill>
              </a:rPr>
              <a:t>‹#›</a:t>
            </a:fld>
            <a:endParaRPr lang="en" sz="1000">
              <a:solidFill>
                <a:schemeClr val="lt2"/>
              </a:solidFill>
            </a:endParaRPr>
          </a:p>
        </p:txBody>
      </p:sp>
    </p:spTree>
    <p:extLst>
      <p:ext uri="{BB962C8B-B14F-4D97-AF65-F5344CB8AC3E}">
        <p14:creationId xmlns:p14="http://schemas.microsoft.com/office/powerpoint/2010/main" val="70550318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A9ED9"/>
        </a:solidFill>
        <a:effectLst/>
      </p:bgPr>
    </p:bg>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2904350" y="1790700"/>
            <a:ext cx="5033400" cy="1588500"/>
          </a:xfrm>
          <a:prstGeom prst="rect">
            <a:avLst/>
          </a:prstGeom>
        </p:spPr>
        <p:txBody>
          <a:bodyPr lIns="91425" tIns="91425" rIns="91425" bIns="91425" anchor="b" anchorCtr="0">
            <a:noAutofit/>
          </a:bodyPr>
          <a:lstStyle/>
          <a:p>
            <a:pPr lvl="0" algn="l" rtl="0">
              <a:spcBef>
                <a:spcPts val="0"/>
              </a:spcBef>
              <a:buNone/>
            </a:pPr>
            <a:r>
              <a:rPr lang="en-US" sz="5000" b="1" dirty="0">
                <a:latin typeface="+mj-lt"/>
                <a:ea typeface="Proxima Nova"/>
                <a:cs typeface="Proxima Nova"/>
                <a:sym typeface="Proxima Nova"/>
              </a:rPr>
              <a:t>Lesson 1:</a:t>
            </a:r>
            <a:endParaRPr lang="en" sz="5000" b="1" dirty="0">
              <a:latin typeface="+mj-lt"/>
              <a:ea typeface="Proxima Nova"/>
              <a:cs typeface="Proxima Nova"/>
              <a:sym typeface="Proxima Nova"/>
            </a:endParaRPr>
          </a:p>
          <a:p>
            <a:pPr lvl="0" algn="l" rtl="0">
              <a:spcBef>
                <a:spcPts val="0"/>
              </a:spcBef>
              <a:buNone/>
            </a:pPr>
            <a:r>
              <a:rPr lang="en-US" sz="3200" b="1" dirty="0">
                <a:solidFill>
                  <a:srgbClr val="235F83"/>
                </a:solidFill>
                <a:latin typeface="+mj-lt"/>
                <a:ea typeface="Proxima Nova"/>
                <a:cs typeface="Proxima Nova"/>
                <a:sym typeface="Proxima Nova"/>
              </a:rPr>
              <a:t>Probability Introduction</a:t>
            </a:r>
            <a:endParaRPr lang="en" sz="3200" b="1" dirty="0">
              <a:solidFill>
                <a:srgbClr val="235F83"/>
              </a:solidFill>
              <a:latin typeface="+mj-lt"/>
              <a:ea typeface="Proxima Nova"/>
              <a:cs typeface="Proxima Nova"/>
              <a:sym typeface="Proxima Nova"/>
            </a:endParaRPr>
          </a:p>
        </p:txBody>
      </p:sp>
      <p:pic>
        <p:nvPicPr>
          <p:cNvPr id="55" name="Shape 55" descr="metis.png"/>
          <p:cNvPicPr preferRelativeResize="0"/>
          <p:nvPr/>
        </p:nvPicPr>
        <p:blipFill>
          <a:blip r:embed="rId3">
            <a:alphaModFix/>
          </a:blip>
          <a:stretch>
            <a:fillRect/>
          </a:stretch>
        </p:blipFill>
        <p:spPr>
          <a:xfrm>
            <a:off x="896274" y="1521487"/>
            <a:ext cx="1312850" cy="2100524"/>
          </a:xfrm>
          <a:prstGeom prst="rect">
            <a:avLst/>
          </a:prstGeom>
          <a:noFill/>
          <a:ln>
            <a:noFill/>
          </a:ln>
        </p:spPr>
      </p:pic>
      <p:cxnSp>
        <p:nvCxnSpPr>
          <p:cNvPr id="56" name="Shape 56"/>
          <p:cNvCxnSpPr/>
          <p:nvPr/>
        </p:nvCxnSpPr>
        <p:spPr>
          <a:xfrm>
            <a:off x="2856050" y="3622000"/>
            <a:ext cx="5175000" cy="0"/>
          </a:xfrm>
          <a:prstGeom prst="straightConnector1">
            <a:avLst/>
          </a:prstGeom>
          <a:noFill/>
          <a:ln w="19050" cap="flat" cmpd="sng">
            <a:solidFill>
              <a:srgbClr val="FFFFFF"/>
            </a:solidFill>
            <a:prstDash val="solid"/>
            <a:round/>
            <a:headEnd type="none" w="lg" len="lg"/>
            <a:tailEnd type="none" w="lg" len="lg"/>
          </a:ln>
        </p:spPr>
      </p:cxnSp>
      <p:cxnSp>
        <p:nvCxnSpPr>
          <p:cNvPr id="57" name="Shape 57"/>
          <p:cNvCxnSpPr/>
          <p:nvPr/>
        </p:nvCxnSpPr>
        <p:spPr>
          <a:xfrm>
            <a:off x="2856050" y="1521475"/>
            <a:ext cx="5175000" cy="0"/>
          </a:xfrm>
          <a:prstGeom prst="straightConnector1">
            <a:avLst/>
          </a:prstGeom>
          <a:noFill/>
          <a:ln w="19050" cap="flat" cmpd="sng">
            <a:solidFill>
              <a:srgbClr val="FFFFFF"/>
            </a:solidFill>
            <a:prstDash val="solid"/>
            <a:round/>
            <a:headEnd type="none" w="lg" len="lg"/>
            <a:tailEnd type="none" w="lg" len="lg"/>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
        <p:cNvGrpSpPr/>
        <p:nvPr/>
      </p:nvGrpSpPr>
      <p:grpSpPr>
        <a:xfrm>
          <a:off x="0" y="0"/>
          <a:ext cx="0" cy="0"/>
          <a:chOff x="0" y="0"/>
          <a:chExt cx="0" cy="0"/>
        </a:xfrm>
      </p:grpSpPr>
      <p:cxnSp>
        <p:nvCxnSpPr>
          <p:cNvPr id="85" name="Shape 85"/>
          <p:cNvCxnSpPr/>
          <p:nvPr/>
        </p:nvCxnSpPr>
        <p:spPr>
          <a:xfrm>
            <a:off x="354000" y="949400"/>
            <a:ext cx="8436000" cy="0"/>
          </a:xfrm>
          <a:prstGeom prst="straightConnector1">
            <a:avLst/>
          </a:prstGeom>
          <a:noFill/>
          <a:ln w="19050" cap="flat" cmpd="sng">
            <a:solidFill>
              <a:srgbClr val="3A9ED9"/>
            </a:solidFill>
            <a:prstDash val="solid"/>
            <a:round/>
            <a:headEnd type="none" w="lg" len="lg"/>
            <a:tailEnd type="none" w="lg" len="lg"/>
          </a:ln>
        </p:spPr>
      </p:cxnSp>
      <p:sp>
        <p:nvSpPr>
          <p:cNvPr id="86" name="Shape 86"/>
          <p:cNvSpPr txBox="1">
            <a:spLocks noGrp="1"/>
          </p:cNvSpPr>
          <p:nvPr>
            <p:ph type="title"/>
          </p:nvPr>
        </p:nvSpPr>
        <p:spPr>
          <a:xfrm>
            <a:off x="311700" y="216425"/>
            <a:ext cx="6606600" cy="572700"/>
          </a:xfrm>
          <a:prstGeom prst="rect">
            <a:avLst/>
          </a:prstGeom>
        </p:spPr>
        <p:txBody>
          <a:bodyPr lIns="91425" tIns="91425" rIns="91425" bIns="91425" anchor="t" anchorCtr="0">
            <a:noAutofit/>
          </a:bodyPr>
          <a:lstStyle/>
          <a:p>
            <a:pPr lvl="0" rtl="0">
              <a:spcBef>
                <a:spcPts val="0"/>
              </a:spcBef>
              <a:buNone/>
            </a:pPr>
            <a:r>
              <a:rPr lang="en-CA" b="1" dirty="0">
                <a:solidFill>
                  <a:srgbClr val="3A9ED9"/>
                </a:solidFill>
                <a:latin typeface="+mj-lt"/>
                <a:ea typeface="Proxima Nova"/>
                <a:cs typeface="Proxima Nova"/>
                <a:sym typeface="Proxima Nova"/>
              </a:rPr>
              <a:t>Sample Space </a:t>
            </a:r>
            <a:endParaRPr lang="en" b="1" dirty="0">
              <a:solidFill>
                <a:srgbClr val="3A9ED9"/>
              </a:solidFill>
              <a:latin typeface="+mj-lt"/>
              <a:ea typeface="Proxima Nova"/>
              <a:cs typeface="Proxima Nova"/>
              <a:sym typeface="Proxima Nova"/>
            </a:endParaRPr>
          </a:p>
        </p:txBody>
      </p:sp>
      <p:pic>
        <p:nvPicPr>
          <p:cNvPr id="87" name="Shape 87" descr="metis-mini.png"/>
          <p:cNvPicPr preferRelativeResize="0"/>
          <p:nvPr/>
        </p:nvPicPr>
        <p:blipFill>
          <a:blip r:embed="rId3">
            <a:alphaModFix amt="25000"/>
          </a:blip>
          <a:stretch>
            <a:fillRect/>
          </a:stretch>
        </p:blipFill>
        <p:spPr>
          <a:xfrm>
            <a:off x="8512774" y="304799"/>
            <a:ext cx="326424" cy="384999"/>
          </a:xfrm>
          <a:prstGeom prst="rect">
            <a:avLst/>
          </a:prstGeom>
          <a:noFill/>
          <a:ln>
            <a:noFill/>
          </a:ln>
        </p:spPr>
      </p:pic>
      <p:grpSp>
        <p:nvGrpSpPr>
          <p:cNvPr id="28" name="Group 27"/>
          <p:cNvGrpSpPr/>
          <p:nvPr/>
        </p:nvGrpSpPr>
        <p:grpSpPr>
          <a:xfrm>
            <a:off x="481465" y="1098598"/>
            <a:ext cx="8114098" cy="1431647"/>
            <a:chOff x="521848" y="1927623"/>
            <a:chExt cx="8114098" cy="1253497"/>
          </a:xfrm>
        </p:grpSpPr>
        <p:sp>
          <p:nvSpPr>
            <p:cNvPr id="29" name="Rounded Rectangle 28"/>
            <p:cNvSpPr/>
            <p:nvPr/>
          </p:nvSpPr>
          <p:spPr>
            <a:xfrm>
              <a:off x="521849" y="1967562"/>
              <a:ext cx="8114097" cy="1213558"/>
            </a:xfrm>
            <a:prstGeom prst="round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212121"/>
                </a:solidFill>
                <a:effectLst/>
                <a:uLnTx/>
                <a:uFillTx/>
                <a:latin typeface="Arial"/>
                <a:ea typeface="+mn-ea"/>
                <a:cs typeface="+mn-cs"/>
                <a:sym typeface="Arial"/>
              </a:endParaRPr>
            </a:p>
          </p:txBody>
        </p:sp>
        <p:sp>
          <p:nvSpPr>
            <p:cNvPr id="30" name="Round Same Side Corner Rectangle 29"/>
            <p:cNvSpPr/>
            <p:nvPr/>
          </p:nvSpPr>
          <p:spPr>
            <a:xfrm>
              <a:off x="521848" y="1927623"/>
              <a:ext cx="8114097" cy="318263"/>
            </a:xfrm>
            <a:prstGeom prst="round2SameRect">
              <a:avLst/>
            </a:prstGeom>
            <a:solidFill>
              <a:srgbClr val="3A9E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Arial"/>
                  <a:ea typeface="+mn-ea"/>
                  <a:cs typeface="+mn-cs"/>
                  <a:sym typeface="Arial"/>
                </a:rPr>
                <a:t>Definition:</a:t>
              </a:r>
            </a:p>
          </p:txBody>
        </p:sp>
      </p:grpSp>
      <p:sp>
        <p:nvSpPr>
          <p:cNvPr id="31" name="TextBox 30"/>
          <p:cNvSpPr txBox="1"/>
          <p:nvPr/>
        </p:nvSpPr>
        <p:spPr>
          <a:xfrm>
            <a:off x="481465" y="1576139"/>
            <a:ext cx="7867881" cy="954107"/>
          </a:xfrm>
          <a:prstGeom prst="rect">
            <a:avLst/>
          </a:prstGeom>
          <a:noFill/>
        </p:spPr>
        <p:txBody>
          <a:bodyPr wrap="square" rtlCol="0">
            <a:spAutoFit/>
          </a:bodyPr>
          <a:lstStyle/>
          <a:p>
            <a:pPr marL="76200" marR="0" lvl="0" indent="0" algn="l" defTabSz="914400" rtl="0" eaLnBrk="1" fontAlgn="auto" latinLnBrk="0" hangingPunct="1">
              <a:lnSpc>
                <a:spcPct val="100000"/>
              </a:lnSpc>
              <a:spcBef>
                <a:spcPts val="0"/>
              </a:spcBef>
              <a:spcAft>
                <a:spcPts val="0"/>
              </a:spcAft>
              <a:buClr>
                <a:srgbClr val="434343"/>
              </a:buClr>
              <a:buSzTx/>
              <a:buFontTx/>
              <a:buNone/>
              <a:tabLst/>
              <a:defRPr/>
            </a:pPr>
            <a:r>
              <a:rPr kumimoji="0" lang="en-US" sz="1400" b="1" i="0" u="none" strike="noStrike" kern="0" cap="none" spc="0" normalizeH="0" baseline="0" noProof="0" dirty="0">
                <a:ln>
                  <a:noFill/>
                </a:ln>
                <a:solidFill>
                  <a:srgbClr val="212121"/>
                </a:solidFill>
                <a:effectLst/>
                <a:uLnTx/>
                <a:uFillTx/>
                <a:latin typeface="Arial"/>
                <a:ea typeface="Proxima Nova"/>
                <a:cs typeface="Proxima Nova"/>
                <a:sym typeface="Proxima Nova"/>
              </a:rPr>
              <a:t>Sample Space </a:t>
            </a:r>
            <a:r>
              <a:rPr kumimoji="0" lang="en-US" sz="1400" b="0" i="0" u="none" strike="noStrike" kern="0" cap="none" spc="0" normalizeH="0" baseline="0" noProof="0" dirty="0">
                <a:ln>
                  <a:noFill/>
                </a:ln>
                <a:solidFill>
                  <a:srgbClr val="212121"/>
                </a:solidFill>
                <a:effectLst/>
                <a:uLnTx/>
                <a:uFillTx/>
                <a:latin typeface="Arial"/>
                <a:ea typeface="Proxima Nova"/>
                <a:cs typeface="Proxima Nova"/>
                <a:sym typeface="Proxima Nova"/>
              </a:rPr>
              <a:t>describes a list of </a:t>
            </a:r>
            <a:r>
              <a:rPr kumimoji="0" lang="en-US" sz="1400" b="0" i="0" u="sng" strike="noStrike" kern="0" cap="none" spc="0" normalizeH="0" baseline="0" noProof="0" dirty="0">
                <a:ln>
                  <a:noFill/>
                </a:ln>
                <a:solidFill>
                  <a:srgbClr val="212121"/>
                </a:solidFill>
                <a:effectLst/>
                <a:uLnTx/>
                <a:uFillTx/>
                <a:latin typeface="Arial"/>
                <a:ea typeface="Proxima Nova"/>
                <a:cs typeface="Proxima Nova"/>
                <a:sym typeface="Proxima Nova"/>
              </a:rPr>
              <a:t>all the possible outcomes </a:t>
            </a:r>
            <a:r>
              <a:rPr kumimoji="0" lang="en-US" sz="1400" b="0" i="0" u="none" strike="noStrike" kern="0" cap="none" spc="0" normalizeH="0" baseline="0" noProof="0" dirty="0">
                <a:ln>
                  <a:noFill/>
                </a:ln>
                <a:solidFill>
                  <a:srgbClr val="212121"/>
                </a:solidFill>
                <a:effectLst/>
                <a:uLnTx/>
                <a:uFillTx/>
                <a:latin typeface="Arial"/>
                <a:ea typeface="Proxima Nova"/>
                <a:cs typeface="Proxima Nova"/>
                <a:sym typeface="Proxima Nova"/>
              </a:rPr>
              <a:t>of an experiment</a:t>
            </a:r>
            <a:r>
              <a:rPr kumimoji="0" lang="en-US" sz="1400" b="1" i="0" u="none" strike="noStrike" kern="0" cap="none" spc="0" normalizeH="0" baseline="0" noProof="0" dirty="0">
                <a:ln>
                  <a:noFill/>
                </a:ln>
                <a:solidFill>
                  <a:srgbClr val="212121"/>
                </a:solidFill>
                <a:effectLst/>
                <a:uLnTx/>
                <a:uFillTx/>
                <a:latin typeface="Arial"/>
                <a:ea typeface="Proxima Nova"/>
                <a:cs typeface="Proxima Nova"/>
                <a:sym typeface="Proxima Nova"/>
              </a:rPr>
              <a:t>.</a:t>
            </a:r>
          </a:p>
          <a:p>
            <a:pPr marL="76200" marR="0" lvl="0" indent="0" algn="l" defTabSz="914400" rtl="0" eaLnBrk="1" fontAlgn="auto" latinLnBrk="0" hangingPunct="1">
              <a:lnSpc>
                <a:spcPct val="100000"/>
              </a:lnSpc>
              <a:spcBef>
                <a:spcPts val="0"/>
              </a:spcBef>
              <a:spcAft>
                <a:spcPts val="0"/>
              </a:spcAft>
              <a:buClr>
                <a:srgbClr val="434343"/>
              </a:buClr>
              <a:buSzTx/>
              <a:buFontTx/>
              <a:buNone/>
              <a:tabLst/>
              <a:defRPr/>
            </a:pPr>
            <a:r>
              <a:rPr kumimoji="0" lang="en-US" sz="1400" b="1" i="0" u="none" strike="noStrike" kern="0" cap="none" spc="0" normalizeH="0" baseline="0" noProof="0" dirty="0">
                <a:ln>
                  <a:noFill/>
                </a:ln>
                <a:solidFill>
                  <a:srgbClr val="212121"/>
                </a:solidFill>
                <a:effectLst/>
                <a:uLnTx/>
                <a:uFillTx/>
                <a:latin typeface="Arial"/>
                <a:ea typeface="Proxima Nova"/>
                <a:cs typeface="Proxima Nova"/>
                <a:sym typeface="Proxima Nova"/>
              </a:rPr>
              <a:t> </a:t>
            </a:r>
          </a:p>
          <a:p>
            <a:pPr marL="76200" marR="0" lvl="0" indent="0" algn="l" defTabSz="914400" rtl="0" eaLnBrk="1" fontAlgn="auto" latinLnBrk="0" hangingPunct="1">
              <a:lnSpc>
                <a:spcPct val="100000"/>
              </a:lnSpc>
              <a:spcBef>
                <a:spcPts val="0"/>
              </a:spcBef>
              <a:spcAft>
                <a:spcPts val="0"/>
              </a:spcAft>
              <a:buClr>
                <a:srgbClr val="434343"/>
              </a:buClr>
              <a:buSzTx/>
              <a:buFontTx/>
              <a:buNone/>
              <a:tabLst/>
              <a:defRPr/>
            </a:pPr>
            <a:r>
              <a:rPr kumimoji="0" lang="en-US" sz="1400" b="0" i="0" u="none" strike="noStrike" kern="0" cap="none" spc="0" normalizeH="0" baseline="0" noProof="0" dirty="0">
                <a:ln>
                  <a:noFill/>
                </a:ln>
                <a:solidFill>
                  <a:srgbClr val="212121"/>
                </a:solidFill>
                <a:effectLst/>
                <a:uLnTx/>
                <a:uFillTx/>
                <a:latin typeface="Arial"/>
                <a:ea typeface="Proxima Nova"/>
                <a:cs typeface="Proxima Nova"/>
                <a:sym typeface="Proxima Nova"/>
              </a:rPr>
              <a:t>The Sample Space is typically denoted by Omega or S, enclosed in curly brackets and separated by commas:  Ω = {Outcome_1, Outcome_2, Outcome_3, …, </a:t>
            </a:r>
            <a:r>
              <a:rPr kumimoji="0" lang="en-US" sz="1400" b="0" i="0" u="none" strike="noStrike" kern="0" cap="none" spc="0" normalizeH="0" baseline="0" noProof="0" dirty="0" err="1">
                <a:ln>
                  <a:noFill/>
                </a:ln>
                <a:solidFill>
                  <a:srgbClr val="212121"/>
                </a:solidFill>
                <a:effectLst/>
                <a:uLnTx/>
                <a:uFillTx/>
                <a:latin typeface="Arial"/>
                <a:ea typeface="Proxima Nova"/>
                <a:cs typeface="Proxima Nova"/>
                <a:sym typeface="Proxima Nova"/>
              </a:rPr>
              <a:t>Outcome_n</a:t>
            </a:r>
            <a:r>
              <a:rPr kumimoji="0" lang="en-US" sz="1400" b="0" i="0" u="none" strike="noStrike" kern="0" cap="none" spc="0" normalizeH="0" baseline="0" noProof="0" dirty="0">
                <a:ln>
                  <a:noFill/>
                </a:ln>
                <a:solidFill>
                  <a:srgbClr val="212121"/>
                </a:solidFill>
                <a:effectLst/>
                <a:uLnTx/>
                <a:uFillTx/>
                <a:latin typeface="Arial"/>
                <a:ea typeface="Proxima Nova"/>
                <a:cs typeface="Proxima Nova"/>
                <a:sym typeface="Proxima Nova"/>
              </a:rPr>
              <a:t>}</a:t>
            </a:r>
            <a:endParaRPr kumimoji="0" lang="en-US" sz="1600" b="1" i="0" u="none" strike="noStrike" kern="0" cap="none" spc="0" normalizeH="0" baseline="0" noProof="0" dirty="0">
              <a:ln>
                <a:noFill/>
              </a:ln>
              <a:solidFill>
                <a:srgbClr val="212121"/>
              </a:solidFill>
              <a:effectLst/>
              <a:uLnTx/>
              <a:uFillTx/>
              <a:latin typeface="Arial"/>
              <a:ea typeface="Proxima Nova"/>
              <a:cs typeface="Proxima Nova"/>
              <a:sym typeface="Proxima Nova"/>
            </a:endParaRPr>
          </a:p>
        </p:txBody>
      </p:sp>
      <p:grpSp>
        <p:nvGrpSpPr>
          <p:cNvPr id="15" name="Group 14"/>
          <p:cNvGrpSpPr/>
          <p:nvPr/>
        </p:nvGrpSpPr>
        <p:grpSpPr>
          <a:xfrm>
            <a:off x="481464" y="2771202"/>
            <a:ext cx="8114097" cy="1518449"/>
            <a:chOff x="1270535" y="3099335"/>
            <a:chExt cx="7122694" cy="1600270"/>
          </a:xfrm>
          <a:solidFill>
            <a:schemeClr val="tx1">
              <a:lumMod val="95000"/>
            </a:schemeClr>
          </a:solidFill>
        </p:grpSpPr>
        <p:sp>
          <p:nvSpPr>
            <p:cNvPr id="16" name="Rounded Rectangle 15"/>
            <p:cNvSpPr/>
            <p:nvPr/>
          </p:nvSpPr>
          <p:spPr>
            <a:xfrm>
              <a:off x="1270535" y="3099335"/>
              <a:ext cx="7122694" cy="1600270"/>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212121"/>
                </a:solidFill>
                <a:effectLst/>
                <a:uLnTx/>
                <a:uFillTx/>
                <a:latin typeface="Arial"/>
                <a:ea typeface="+mn-ea"/>
                <a:cs typeface="+mn-cs"/>
                <a:sym typeface="Arial"/>
              </a:endParaRPr>
            </a:p>
          </p:txBody>
        </p:sp>
        <p:sp>
          <p:nvSpPr>
            <p:cNvPr id="17" name="Round Same Side Corner Rectangle 16"/>
            <p:cNvSpPr/>
            <p:nvPr/>
          </p:nvSpPr>
          <p:spPr>
            <a:xfrm>
              <a:off x="1270535" y="3099335"/>
              <a:ext cx="7122694" cy="413887"/>
            </a:xfrm>
            <a:prstGeom prst="round2Same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Arial"/>
                  <a:ea typeface="+mn-ea"/>
                  <a:cs typeface="+mn-cs"/>
                  <a:sym typeface="Arial"/>
                </a:rPr>
                <a:t>Example 3:</a:t>
              </a:r>
            </a:p>
          </p:txBody>
        </p:sp>
      </p:grpSp>
      <p:sp>
        <p:nvSpPr>
          <p:cNvPr id="2" name="TextBox 1"/>
          <p:cNvSpPr txBox="1"/>
          <p:nvPr/>
        </p:nvSpPr>
        <p:spPr>
          <a:xfrm>
            <a:off x="567891" y="3159943"/>
            <a:ext cx="7944883"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000000"/>
                </a:solidFill>
                <a:effectLst/>
                <a:uLnTx/>
                <a:uFillTx/>
                <a:latin typeface="Arial"/>
                <a:cs typeface="Arial"/>
                <a:sym typeface="Arial"/>
              </a:rPr>
              <a:t>1. A fair coin has a sample space of {</a:t>
            </a:r>
            <a:r>
              <a:rPr kumimoji="0" lang="en-US" sz="1500" b="0" i="1" u="none" strike="noStrike" kern="0" cap="none" spc="0" normalizeH="0" baseline="0" noProof="0" dirty="0">
                <a:ln>
                  <a:noFill/>
                </a:ln>
                <a:solidFill>
                  <a:srgbClr val="000000"/>
                </a:solidFill>
                <a:effectLst/>
                <a:uLnTx/>
                <a:uFillTx/>
                <a:latin typeface="Arial"/>
                <a:cs typeface="Arial"/>
                <a:sym typeface="Arial"/>
              </a:rPr>
              <a:t>H, 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000000"/>
                </a:solidFill>
                <a:effectLst/>
                <a:uLnTx/>
                <a:uFillTx/>
                <a:latin typeface="Arial"/>
                <a:cs typeface="Arial"/>
                <a:sym typeface="Arial"/>
              </a:rPr>
              <a:t>2. A 6-sided die has a sample space of {1, 2, 3, 4, 5,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000000"/>
                </a:solidFill>
                <a:effectLst/>
                <a:uLnTx/>
                <a:uFillTx/>
                <a:latin typeface="Arial"/>
                <a:cs typeface="Arial"/>
                <a:sym typeface="Arial"/>
              </a:rPr>
              <a:t>3. Sentiment Analysis has a sample space of {“Positive”, “Negative”, “Neutral”}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000000"/>
                </a:solidFill>
                <a:effectLst/>
                <a:uLnTx/>
                <a:uFillTx/>
                <a:latin typeface="Arial"/>
                <a:cs typeface="Arial"/>
                <a:sym typeface="Arial"/>
              </a:rPr>
              <a:t>4. A pregnancy test has a sample space of {“Pregnant”, “Not Pregnant”}</a:t>
            </a:r>
          </a:p>
        </p:txBody>
      </p:sp>
      <p:sp>
        <p:nvSpPr>
          <p:cNvPr id="22" name="Oval 21"/>
          <p:cNvSpPr/>
          <p:nvPr/>
        </p:nvSpPr>
        <p:spPr>
          <a:xfrm>
            <a:off x="643016" y="3205412"/>
            <a:ext cx="163629" cy="201732"/>
          </a:xfrm>
          <a:prstGeom prst="ellipse">
            <a:avLst/>
          </a:prstGeom>
          <a:solidFill>
            <a:srgbClr val="3A9E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212121"/>
                </a:solidFill>
                <a:effectLst/>
                <a:uLnTx/>
                <a:uFillTx/>
                <a:latin typeface="Arial"/>
                <a:ea typeface="+mn-ea"/>
                <a:cs typeface="+mn-cs"/>
                <a:sym typeface="Arial"/>
              </a:rPr>
              <a:t>1</a:t>
            </a:r>
          </a:p>
        </p:txBody>
      </p:sp>
      <p:sp>
        <p:nvSpPr>
          <p:cNvPr id="23" name="Oval 22"/>
          <p:cNvSpPr/>
          <p:nvPr/>
        </p:nvSpPr>
        <p:spPr>
          <a:xfrm>
            <a:off x="643016" y="3439399"/>
            <a:ext cx="163629" cy="201732"/>
          </a:xfrm>
          <a:prstGeom prst="ellipse">
            <a:avLst/>
          </a:prstGeom>
          <a:solidFill>
            <a:srgbClr val="3A9E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212121"/>
                </a:solidFill>
                <a:effectLst/>
                <a:uLnTx/>
                <a:uFillTx/>
                <a:latin typeface="Arial"/>
                <a:ea typeface="+mn-ea"/>
                <a:cs typeface="+mn-cs"/>
                <a:sym typeface="Arial"/>
              </a:rPr>
              <a:t>2</a:t>
            </a:r>
          </a:p>
        </p:txBody>
      </p:sp>
      <p:sp>
        <p:nvSpPr>
          <p:cNvPr id="32" name="Oval 31"/>
          <p:cNvSpPr/>
          <p:nvPr/>
        </p:nvSpPr>
        <p:spPr>
          <a:xfrm>
            <a:off x="643016" y="3673386"/>
            <a:ext cx="163629" cy="201732"/>
          </a:xfrm>
          <a:prstGeom prst="ellipse">
            <a:avLst/>
          </a:prstGeom>
          <a:solidFill>
            <a:srgbClr val="3A9E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212121"/>
                </a:solidFill>
                <a:effectLst/>
                <a:uLnTx/>
                <a:uFillTx/>
                <a:latin typeface="Arial"/>
                <a:ea typeface="+mn-ea"/>
                <a:cs typeface="+mn-cs"/>
                <a:sym typeface="Arial"/>
              </a:rPr>
              <a:t>3</a:t>
            </a:r>
          </a:p>
        </p:txBody>
      </p:sp>
      <p:sp>
        <p:nvSpPr>
          <p:cNvPr id="33" name="Oval 32"/>
          <p:cNvSpPr/>
          <p:nvPr/>
        </p:nvSpPr>
        <p:spPr>
          <a:xfrm>
            <a:off x="643016" y="3907373"/>
            <a:ext cx="163629" cy="201732"/>
          </a:xfrm>
          <a:prstGeom prst="ellipse">
            <a:avLst/>
          </a:prstGeom>
          <a:solidFill>
            <a:srgbClr val="3A9E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212121"/>
                </a:solidFill>
                <a:effectLst/>
                <a:uLnTx/>
                <a:uFillTx/>
                <a:latin typeface="Arial"/>
                <a:ea typeface="+mn-ea"/>
                <a:cs typeface="+mn-cs"/>
                <a:sym typeface="Arial"/>
              </a:rPr>
              <a:t>4</a:t>
            </a:r>
          </a:p>
        </p:txBody>
      </p:sp>
    </p:spTree>
    <p:extLst>
      <p:ext uri="{BB962C8B-B14F-4D97-AF65-F5344CB8AC3E}">
        <p14:creationId xmlns:p14="http://schemas.microsoft.com/office/powerpoint/2010/main" val="1117312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
        <p:cNvGrpSpPr/>
        <p:nvPr/>
      </p:nvGrpSpPr>
      <p:grpSpPr>
        <a:xfrm>
          <a:off x="0" y="0"/>
          <a:ext cx="0" cy="0"/>
          <a:chOff x="0" y="0"/>
          <a:chExt cx="0" cy="0"/>
        </a:xfrm>
      </p:grpSpPr>
      <p:cxnSp>
        <p:nvCxnSpPr>
          <p:cNvPr id="85" name="Shape 85"/>
          <p:cNvCxnSpPr/>
          <p:nvPr/>
        </p:nvCxnSpPr>
        <p:spPr>
          <a:xfrm>
            <a:off x="354000" y="949400"/>
            <a:ext cx="8436000" cy="0"/>
          </a:xfrm>
          <a:prstGeom prst="straightConnector1">
            <a:avLst/>
          </a:prstGeom>
          <a:noFill/>
          <a:ln w="19050" cap="flat" cmpd="sng">
            <a:solidFill>
              <a:srgbClr val="3A9ED9"/>
            </a:solidFill>
            <a:prstDash val="solid"/>
            <a:round/>
            <a:headEnd type="none" w="lg" len="lg"/>
            <a:tailEnd type="none" w="lg" len="lg"/>
          </a:ln>
        </p:spPr>
      </p:cxnSp>
      <p:sp>
        <p:nvSpPr>
          <p:cNvPr id="86" name="Shape 86"/>
          <p:cNvSpPr txBox="1">
            <a:spLocks noGrp="1"/>
          </p:cNvSpPr>
          <p:nvPr>
            <p:ph type="title"/>
          </p:nvPr>
        </p:nvSpPr>
        <p:spPr>
          <a:xfrm>
            <a:off x="311700" y="216425"/>
            <a:ext cx="6606600" cy="572700"/>
          </a:xfrm>
          <a:prstGeom prst="rect">
            <a:avLst/>
          </a:prstGeom>
        </p:spPr>
        <p:txBody>
          <a:bodyPr lIns="91425" tIns="91425" rIns="91425" bIns="91425" anchor="t" anchorCtr="0">
            <a:noAutofit/>
          </a:bodyPr>
          <a:lstStyle/>
          <a:p>
            <a:pPr lvl="0" rtl="0">
              <a:spcBef>
                <a:spcPts val="0"/>
              </a:spcBef>
              <a:buNone/>
            </a:pPr>
            <a:r>
              <a:rPr lang="en-CA" b="1" dirty="0">
                <a:solidFill>
                  <a:srgbClr val="3A9ED9"/>
                </a:solidFill>
                <a:latin typeface="+mj-lt"/>
                <a:ea typeface="Proxima Nova"/>
                <a:cs typeface="Proxima Nova"/>
                <a:sym typeface="Proxima Nova"/>
              </a:rPr>
              <a:t>Random Experiment Outcomes </a:t>
            </a:r>
            <a:endParaRPr lang="en" b="1" dirty="0">
              <a:solidFill>
                <a:srgbClr val="3A9ED9"/>
              </a:solidFill>
              <a:latin typeface="+mj-lt"/>
              <a:ea typeface="Proxima Nova"/>
              <a:cs typeface="Proxima Nova"/>
              <a:sym typeface="Proxima Nova"/>
            </a:endParaRPr>
          </a:p>
        </p:txBody>
      </p:sp>
      <p:pic>
        <p:nvPicPr>
          <p:cNvPr id="87" name="Shape 87" descr="metis-mini.png"/>
          <p:cNvPicPr preferRelativeResize="0"/>
          <p:nvPr/>
        </p:nvPicPr>
        <p:blipFill>
          <a:blip r:embed="rId3">
            <a:alphaModFix amt="25000"/>
          </a:blip>
          <a:stretch>
            <a:fillRect/>
          </a:stretch>
        </p:blipFill>
        <p:spPr>
          <a:xfrm>
            <a:off x="8512774" y="304799"/>
            <a:ext cx="326424" cy="384999"/>
          </a:xfrm>
          <a:prstGeom prst="rect">
            <a:avLst/>
          </a:prstGeom>
          <a:noFill/>
          <a:ln>
            <a:noFill/>
          </a:ln>
        </p:spPr>
      </p:pic>
      <p:grpSp>
        <p:nvGrpSpPr>
          <p:cNvPr id="19" name="Group 18"/>
          <p:cNvGrpSpPr/>
          <p:nvPr/>
        </p:nvGrpSpPr>
        <p:grpSpPr>
          <a:xfrm>
            <a:off x="481466" y="1346496"/>
            <a:ext cx="8114098" cy="1054019"/>
            <a:chOff x="521848" y="1927623"/>
            <a:chExt cx="8114098" cy="1054019"/>
          </a:xfrm>
        </p:grpSpPr>
        <p:sp>
          <p:nvSpPr>
            <p:cNvPr id="24" name="Rounded Rectangle 23"/>
            <p:cNvSpPr/>
            <p:nvPr/>
          </p:nvSpPr>
          <p:spPr>
            <a:xfrm>
              <a:off x="521849" y="1967562"/>
              <a:ext cx="8114097" cy="1014080"/>
            </a:xfrm>
            <a:prstGeom prst="round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 Same Side Corner Rectangle 24"/>
            <p:cNvSpPr/>
            <p:nvPr/>
          </p:nvSpPr>
          <p:spPr>
            <a:xfrm>
              <a:off x="521848" y="1927623"/>
              <a:ext cx="8114097" cy="424282"/>
            </a:xfrm>
            <a:prstGeom prst="round2SameRect">
              <a:avLst/>
            </a:prstGeom>
            <a:solidFill>
              <a:srgbClr val="3A9E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Definition:</a:t>
              </a:r>
            </a:p>
          </p:txBody>
        </p:sp>
      </p:grpSp>
      <p:sp>
        <p:nvSpPr>
          <p:cNvPr id="26" name="TextBox 25"/>
          <p:cNvSpPr txBox="1"/>
          <p:nvPr/>
        </p:nvSpPr>
        <p:spPr>
          <a:xfrm>
            <a:off x="481466" y="1829140"/>
            <a:ext cx="7867881" cy="276999"/>
          </a:xfrm>
          <a:prstGeom prst="rect">
            <a:avLst/>
          </a:prstGeom>
          <a:noFill/>
        </p:spPr>
        <p:txBody>
          <a:bodyPr wrap="square" rtlCol="0">
            <a:spAutoFit/>
          </a:bodyPr>
          <a:lstStyle/>
          <a:p>
            <a:pPr marL="76200">
              <a:buClr>
                <a:srgbClr val="434343"/>
              </a:buClr>
            </a:pPr>
            <a:r>
              <a:rPr lang="en-US" sz="1200" dirty="0">
                <a:solidFill>
                  <a:schemeClr val="bg1"/>
                </a:solidFill>
                <a:ea typeface="Proxima Nova"/>
                <a:cs typeface="Proxima Nova"/>
                <a:sym typeface="Proxima Nova"/>
              </a:rPr>
              <a:t>The </a:t>
            </a:r>
            <a:r>
              <a:rPr lang="en-US" sz="1200" b="1" dirty="0">
                <a:solidFill>
                  <a:schemeClr val="bg1"/>
                </a:solidFill>
                <a:ea typeface="Proxima Nova"/>
                <a:cs typeface="Proxima Nova"/>
                <a:sym typeface="Proxima Nova"/>
              </a:rPr>
              <a:t>Outcome </a:t>
            </a:r>
            <a:r>
              <a:rPr lang="en-US" sz="1200" dirty="0">
                <a:solidFill>
                  <a:schemeClr val="bg1"/>
                </a:solidFill>
                <a:ea typeface="Proxima Nova"/>
                <a:cs typeface="Proxima Nova"/>
                <a:sym typeface="Proxima Nova"/>
              </a:rPr>
              <a:t>of a Random Experiment is simply the result that is obtained after running the experiment </a:t>
            </a:r>
            <a:endParaRPr lang="en-US" dirty="0">
              <a:solidFill>
                <a:schemeClr val="bg1"/>
              </a:solidFill>
              <a:ea typeface="Proxima Nova"/>
              <a:cs typeface="Proxima Nova"/>
              <a:sym typeface="Proxima Nova"/>
            </a:endParaRPr>
          </a:p>
        </p:txBody>
      </p:sp>
      <p:grpSp>
        <p:nvGrpSpPr>
          <p:cNvPr id="41" name="Group 40"/>
          <p:cNvGrpSpPr/>
          <p:nvPr/>
        </p:nvGrpSpPr>
        <p:grpSpPr>
          <a:xfrm>
            <a:off x="481465" y="2622653"/>
            <a:ext cx="8114097" cy="2300166"/>
            <a:chOff x="1270535" y="3099335"/>
            <a:chExt cx="7122694" cy="1600270"/>
          </a:xfrm>
          <a:solidFill>
            <a:schemeClr val="tx1">
              <a:lumMod val="95000"/>
            </a:schemeClr>
          </a:solidFill>
        </p:grpSpPr>
        <p:sp>
          <p:nvSpPr>
            <p:cNvPr id="42" name="Rounded Rectangle 41"/>
            <p:cNvSpPr/>
            <p:nvPr/>
          </p:nvSpPr>
          <p:spPr>
            <a:xfrm>
              <a:off x="1270535" y="3099335"/>
              <a:ext cx="7122694" cy="1600270"/>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3" name="Round Same Side Corner Rectangle 42"/>
            <p:cNvSpPr/>
            <p:nvPr/>
          </p:nvSpPr>
          <p:spPr>
            <a:xfrm>
              <a:off x="1270535" y="3099335"/>
              <a:ext cx="7122694" cy="282268"/>
            </a:xfrm>
            <a:prstGeom prst="round2Same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Example 4:</a:t>
              </a:r>
            </a:p>
          </p:txBody>
        </p:sp>
      </p:grpSp>
      <p:sp>
        <p:nvSpPr>
          <p:cNvPr id="10" name="TextBox 9"/>
          <p:cNvSpPr txBox="1"/>
          <p:nvPr/>
        </p:nvSpPr>
        <p:spPr>
          <a:xfrm>
            <a:off x="577516" y="3137836"/>
            <a:ext cx="7894941" cy="1708160"/>
          </a:xfrm>
          <a:prstGeom prst="rect">
            <a:avLst/>
          </a:prstGeom>
          <a:noFill/>
        </p:spPr>
        <p:txBody>
          <a:bodyPr wrap="square" rtlCol="0">
            <a:spAutoFit/>
          </a:bodyPr>
          <a:lstStyle/>
          <a:p>
            <a:pPr marL="342900" indent="-342900">
              <a:buFont typeface="+mj-lt"/>
              <a:buAutoNum type="arabicPeriod"/>
            </a:pPr>
            <a:r>
              <a:rPr lang="en-US" sz="1500" dirty="0"/>
              <a:t>We can flip a coin and observe the outcome as </a:t>
            </a:r>
            <a:r>
              <a:rPr lang="en-US" sz="1500" b="1" dirty="0"/>
              <a:t>“Heads” </a:t>
            </a:r>
          </a:p>
          <a:p>
            <a:pPr marL="342900" indent="-342900">
              <a:buFont typeface="+mj-lt"/>
              <a:buAutoNum type="arabicPeriod"/>
            </a:pPr>
            <a:r>
              <a:rPr lang="en-US" sz="1500" dirty="0"/>
              <a:t>We can roll a die and observe the outcome as </a:t>
            </a:r>
            <a:r>
              <a:rPr lang="en-US" sz="1500" b="1" dirty="0"/>
              <a:t>“5”</a:t>
            </a:r>
          </a:p>
          <a:p>
            <a:pPr marL="342900" indent="-342900">
              <a:buFont typeface="+mj-lt"/>
              <a:buAutoNum type="arabicPeriod"/>
            </a:pPr>
            <a:r>
              <a:rPr lang="en-US" sz="1500" dirty="0"/>
              <a:t>We can choose a card from a 52-card deck and observe the outcome as </a:t>
            </a:r>
            <a:r>
              <a:rPr lang="en-US" sz="1500" b="1" dirty="0"/>
              <a:t>“Ace of Spades”</a:t>
            </a:r>
            <a:r>
              <a:rPr lang="en-US" sz="1500" dirty="0"/>
              <a:t> </a:t>
            </a:r>
          </a:p>
          <a:p>
            <a:pPr marL="342900" indent="-342900">
              <a:buFont typeface="+mj-lt"/>
              <a:buAutoNum type="arabicPeriod"/>
            </a:pPr>
            <a:r>
              <a:rPr lang="en-US" sz="1500" dirty="0"/>
              <a:t>We can interpret the sentiment of a corpus of documents and observe the outcome as </a:t>
            </a:r>
            <a:r>
              <a:rPr lang="en-US" sz="1500" b="1" dirty="0"/>
              <a:t>“Positive” </a:t>
            </a:r>
          </a:p>
          <a:p>
            <a:pPr marL="342900" indent="-342900">
              <a:buFont typeface="+mj-lt"/>
              <a:buAutoNum type="arabicPeriod"/>
            </a:pPr>
            <a:r>
              <a:rPr lang="en-US" sz="1500" dirty="0"/>
              <a:t>We can run a pregnancy test and observe the outcome as </a:t>
            </a:r>
            <a:r>
              <a:rPr lang="en-US" sz="1500" b="1" dirty="0"/>
              <a:t>“Not Pregnant” </a:t>
            </a:r>
          </a:p>
        </p:txBody>
      </p:sp>
      <p:sp>
        <p:nvSpPr>
          <p:cNvPr id="44" name="Oval 43"/>
          <p:cNvSpPr/>
          <p:nvPr/>
        </p:nvSpPr>
        <p:spPr>
          <a:xfrm>
            <a:off x="654518" y="3178488"/>
            <a:ext cx="163629" cy="201732"/>
          </a:xfrm>
          <a:prstGeom prst="ellipse">
            <a:avLst/>
          </a:prstGeom>
          <a:solidFill>
            <a:srgbClr val="3A9E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0" name="Oval 49"/>
          <p:cNvSpPr/>
          <p:nvPr/>
        </p:nvSpPr>
        <p:spPr>
          <a:xfrm>
            <a:off x="654517" y="3410866"/>
            <a:ext cx="163629" cy="201732"/>
          </a:xfrm>
          <a:prstGeom prst="ellipse">
            <a:avLst/>
          </a:prstGeom>
          <a:solidFill>
            <a:srgbClr val="3A9E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51" name="Oval 50"/>
          <p:cNvSpPr/>
          <p:nvPr/>
        </p:nvSpPr>
        <p:spPr>
          <a:xfrm>
            <a:off x="654517" y="3650513"/>
            <a:ext cx="163629" cy="201732"/>
          </a:xfrm>
          <a:prstGeom prst="ellipse">
            <a:avLst/>
          </a:prstGeom>
          <a:solidFill>
            <a:srgbClr val="3A9E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52" name="Oval 51"/>
          <p:cNvSpPr/>
          <p:nvPr/>
        </p:nvSpPr>
        <p:spPr>
          <a:xfrm>
            <a:off x="654516" y="4091628"/>
            <a:ext cx="163629" cy="201732"/>
          </a:xfrm>
          <a:prstGeom prst="ellipse">
            <a:avLst/>
          </a:prstGeom>
          <a:solidFill>
            <a:srgbClr val="3A9E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53" name="Oval 52"/>
          <p:cNvSpPr/>
          <p:nvPr/>
        </p:nvSpPr>
        <p:spPr>
          <a:xfrm>
            <a:off x="654515" y="4581810"/>
            <a:ext cx="163629" cy="201732"/>
          </a:xfrm>
          <a:prstGeom prst="ellipse">
            <a:avLst/>
          </a:prstGeom>
          <a:solidFill>
            <a:srgbClr val="3A9E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Tree>
    <p:extLst>
      <p:ext uri="{BB962C8B-B14F-4D97-AF65-F5344CB8AC3E}">
        <p14:creationId xmlns:p14="http://schemas.microsoft.com/office/powerpoint/2010/main" val="987089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
        <p:cNvGrpSpPr/>
        <p:nvPr/>
      </p:nvGrpSpPr>
      <p:grpSpPr>
        <a:xfrm>
          <a:off x="0" y="0"/>
          <a:ext cx="0" cy="0"/>
          <a:chOff x="0" y="0"/>
          <a:chExt cx="0" cy="0"/>
        </a:xfrm>
      </p:grpSpPr>
      <p:cxnSp>
        <p:nvCxnSpPr>
          <p:cNvPr id="85" name="Shape 85"/>
          <p:cNvCxnSpPr/>
          <p:nvPr/>
        </p:nvCxnSpPr>
        <p:spPr>
          <a:xfrm>
            <a:off x="354000" y="949400"/>
            <a:ext cx="8436000" cy="0"/>
          </a:xfrm>
          <a:prstGeom prst="straightConnector1">
            <a:avLst/>
          </a:prstGeom>
          <a:noFill/>
          <a:ln w="19050" cap="flat" cmpd="sng">
            <a:solidFill>
              <a:srgbClr val="3A9ED9"/>
            </a:solidFill>
            <a:prstDash val="solid"/>
            <a:round/>
            <a:headEnd type="none" w="lg" len="lg"/>
            <a:tailEnd type="none" w="lg" len="lg"/>
          </a:ln>
        </p:spPr>
      </p:cxnSp>
      <p:sp>
        <p:nvSpPr>
          <p:cNvPr id="86" name="Shape 86"/>
          <p:cNvSpPr txBox="1">
            <a:spLocks noGrp="1"/>
          </p:cNvSpPr>
          <p:nvPr>
            <p:ph type="title"/>
          </p:nvPr>
        </p:nvSpPr>
        <p:spPr>
          <a:xfrm>
            <a:off x="311700" y="216425"/>
            <a:ext cx="6606600" cy="572700"/>
          </a:xfrm>
          <a:prstGeom prst="rect">
            <a:avLst/>
          </a:prstGeom>
        </p:spPr>
        <p:txBody>
          <a:bodyPr lIns="91425" tIns="91425" rIns="91425" bIns="91425" anchor="t" anchorCtr="0">
            <a:noAutofit/>
          </a:bodyPr>
          <a:lstStyle/>
          <a:p>
            <a:pPr lvl="0" rtl="0">
              <a:spcBef>
                <a:spcPts val="0"/>
              </a:spcBef>
              <a:buNone/>
            </a:pPr>
            <a:r>
              <a:rPr lang="en-CA" b="1" dirty="0">
                <a:solidFill>
                  <a:srgbClr val="3A9ED9"/>
                </a:solidFill>
                <a:latin typeface="+mj-lt"/>
                <a:ea typeface="Proxima Nova"/>
                <a:cs typeface="Proxima Nova"/>
                <a:sym typeface="Proxima Nova"/>
              </a:rPr>
              <a:t>Events of a Random Experiment </a:t>
            </a:r>
            <a:endParaRPr lang="en" b="1" dirty="0">
              <a:solidFill>
                <a:srgbClr val="3A9ED9"/>
              </a:solidFill>
              <a:latin typeface="+mj-lt"/>
              <a:ea typeface="Proxima Nova"/>
              <a:cs typeface="Proxima Nova"/>
              <a:sym typeface="Proxima Nova"/>
            </a:endParaRPr>
          </a:p>
        </p:txBody>
      </p:sp>
      <p:pic>
        <p:nvPicPr>
          <p:cNvPr id="87" name="Shape 87" descr="metis-mini.png"/>
          <p:cNvPicPr preferRelativeResize="0"/>
          <p:nvPr/>
        </p:nvPicPr>
        <p:blipFill>
          <a:blip r:embed="rId3">
            <a:alphaModFix amt="25000"/>
          </a:blip>
          <a:stretch>
            <a:fillRect/>
          </a:stretch>
        </p:blipFill>
        <p:spPr>
          <a:xfrm>
            <a:off x="8512774" y="304799"/>
            <a:ext cx="326424" cy="384999"/>
          </a:xfrm>
          <a:prstGeom prst="rect">
            <a:avLst/>
          </a:prstGeom>
          <a:noFill/>
          <a:ln>
            <a:noFill/>
          </a:ln>
        </p:spPr>
      </p:pic>
      <p:grpSp>
        <p:nvGrpSpPr>
          <p:cNvPr id="19" name="Group 18"/>
          <p:cNvGrpSpPr/>
          <p:nvPr/>
        </p:nvGrpSpPr>
        <p:grpSpPr>
          <a:xfrm>
            <a:off x="481466" y="1098528"/>
            <a:ext cx="8114098" cy="1445725"/>
            <a:chOff x="521848" y="1927624"/>
            <a:chExt cx="8114098" cy="1054018"/>
          </a:xfrm>
        </p:grpSpPr>
        <p:sp>
          <p:nvSpPr>
            <p:cNvPr id="24" name="Rounded Rectangle 23"/>
            <p:cNvSpPr/>
            <p:nvPr/>
          </p:nvSpPr>
          <p:spPr>
            <a:xfrm>
              <a:off x="521849" y="1967562"/>
              <a:ext cx="8114097" cy="1014080"/>
            </a:xfrm>
            <a:prstGeom prst="round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212121"/>
                </a:solidFill>
                <a:effectLst/>
                <a:uLnTx/>
                <a:uFillTx/>
                <a:latin typeface="Arial"/>
                <a:ea typeface="+mn-ea"/>
                <a:cs typeface="+mn-cs"/>
                <a:sym typeface="Arial"/>
              </a:endParaRPr>
            </a:p>
          </p:txBody>
        </p:sp>
        <p:sp>
          <p:nvSpPr>
            <p:cNvPr id="25" name="Round Same Side Corner Rectangle 24"/>
            <p:cNvSpPr/>
            <p:nvPr/>
          </p:nvSpPr>
          <p:spPr>
            <a:xfrm>
              <a:off x="521848" y="1927624"/>
              <a:ext cx="8114097" cy="286029"/>
            </a:xfrm>
            <a:prstGeom prst="round2SameRect">
              <a:avLst/>
            </a:prstGeom>
            <a:solidFill>
              <a:srgbClr val="3A9E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Arial"/>
                  <a:ea typeface="+mn-ea"/>
                  <a:cs typeface="+mn-cs"/>
                  <a:sym typeface="Arial"/>
                </a:rPr>
                <a:t>Definition:</a:t>
              </a:r>
            </a:p>
          </p:txBody>
        </p:sp>
      </p:grpSp>
      <p:sp>
        <p:nvSpPr>
          <p:cNvPr id="26" name="TextBox 25"/>
          <p:cNvSpPr txBox="1"/>
          <p:nvPr/>
        </p:nvSpPr>
        <p:spPr>
          <a:xfrm>
            <a:off x="481466" y="1581170"/>
            <a:ext cx="7867881" cy="461665"/>
          </a:xfrm>
          <a:prstGeom prst="rect">
            <a:avLst/>
          </a:prstGeom>
          <a:noFill/>
        </p:spPr>
        <p:txBody>
          <a:bodyPr wrap="square" rtlCol="0">
            <a:spAutoFit/>
          </a:bodyPr>
          <a:lstStyle/>
          <a:p>
            <a:pPr marL="76200" marR="0" lvl="0" indent="0" algn="l" defTabSz="914400" rtl="0" eaLnBrk="1" fontAlgn="auto" latinLnBrk="0" hangingPunct="1">
              <a:lnSpc>
                <a:spcPct val="100000"/>
              </a:lnSpc>
              <a:spcBef>
                <a:spcPts val="0"/>
              </a:spcBef>
              <a:spcAft>
                <a:spcPts val="0"/>
              </a:spcAft>
              <a:buClr>
                <a:srgbClr val="434343"/>
              </a:buClr>
              <a:buSzTx/>
              <a:buFontTx/>
              <a:buNone/>
              <a:tabLst/>
              <a:defRPr/>
            </a:pPr>
            <a:r>
              <a:rPr kumimoji="0" lang="en-US" sz="1200" b="0" i="0" u="none" strike="noStrike" kern="0" cap="none" spc="0" normalizeH="0" baseline="0" noProof="0" dirty="0">
                <a:ln>
                  <a:noFill/>
                </a:ln>
                <a:solidFill>
                  <a:srgbClr val="212121"/>
                </a:solidFill>
                <a:effectLst/>
                <a:uLnTx/>
                <a:uFillTx/>
                <a:latin typeface="Arial"/>
                <a:ea typeface="Proxima Nova"/>
                <a:cs typeface="Proxima Nova"/>
                <a:sym typeface="Proxima Nova"/>
              </a:rPr>
              <a:t>The </a:t>
            </a:r>
            <a:r>
              <a:rPr kumimoji="0" lang="en-US" sz="1200" b="1" i="0" u="none" strike="noStrike" kern="0" cap="none" spc="0" normalizeH="0" baseline="0" noProof="0" dirty="0">
                <a:ln>
                  <a:noFill/>
                </a:ln>
                <a:solidFill>
                  <a:srgbClr val="212121"/>
                </a:solidFill>
                <a:effectLst/>
                <a:uLnTx/>
                <a:uFillTx/>
                <a:latin typeface="Arial"/>
                <a:ea typeface="Proxima Nova"/>
                <a:cs typeface="Proxima Nova"/>
                <a:sym typeface="Proxima Nova"/>
              </a:rPr>
              <a:t>Events </a:t>
            </a:r>
            <a:r>
              <a:rPr kumimoji="0" lang="en-US" sz="1200" b="0" i="0" u="none" strike="noStrike" kern="0" cap="none" spc="0" normalizeH="0" baseline="0" noProof="0" dirty="0">
                <a:ln>
                  <a:noFill/>
                </a:ln>
                <a:solidFill>
                  <a:srgbClr val="212121"/>
                </a:solidFill>
                <a:effectLst/>
                <a:uLnTx/>
                <a:uFillTx/>
                <a:latin typeface="Arial"/>
                <a:ea typeface="Proxima Nova"/>
                <a:cs typeface="Proxima Nova"/>
                <a:sym typeface="Proxima Nova"/>
              </a:rPr>
              <a:t>of a Random Experiment are subsets of the outcomes in the Sample Space that we are interested in observing. </a:t>
            </a:r>
            <a:endParaRPr kumimoji="0" lang="en-US" sz="1400" b="0" i="0" u="none" strike="noStrike" kern="0" cap="none" spc="0" normalizeH="0" baseline="0" noProof="0" dirty="0">
              <a:ln>
                <a:noFill/>
              </a:ln>
              <a:solidFill>
                <a:srgbClr val="212121"/>
              </a:solidFill>
              <a:effectLst/>
              <a:uLnTx/>
              <a:uFillTx/>
              <a:latin typeface="Arial"/>
              <a:ea typeface="Proxima Nova"/>
              <a:cs typeface="Proxima Nova"/>
              <a:sym typeface="Proxima Nova"/>
            </a:endParaRPr>
          </a:p>
        </p:txBody>
      </p:sp>
      <p:grpSp>
        <p:nvGrpSpPr>
          <p:cNvPr id="41" name="Group 40"/>
          <p:cNvGrpSpPr/>
          <p:nvPr/>
        </p:nvGrpSpPr>
        <p:grpSpPr>
          <a:xfrm>
            <a:off x="481465" y="2704528"/>
            <a:ext cx="8114097" cy="1907517"/>
            <a:chOff x="1270535" y="3099335"/>
            <a:chExt cx="7122694" cy="1600270"/>
          </a:xfrm>
          <a:solidFill>
            <a:schemeClr val="tx1">
              <a:lumMod val="95000"/>
            </a:schemeClr>
          </a:solidFill>
        </p:grpSpPr>
        <p:sp>
          <p:nvSpPr>
            <p:cNvPr id="42" name="Rounded Rectangle 41"/>
            <p:cNvSpPr/>
            <p:nvPr/>
          </p:nvSpPr>
          <p:spPr>
            <a:xfrm>
              <a:off x="1270535" y="3099335"/>
              <a:ext cx="7122694" cy="1600270"/>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212121"/>
                </a:solidFill>
                <a:effectLst/>
                <a:uLnTx/>
                <a:uFillTx/>
                <a:latin typeface="Arial"/>
                <a:ea typeface="+mn-ea"/>
                <a:cs typeface="+mn-cs"/>
                <a:sym typeface="Arial"/>
              </a:endParaRPr>
            </a:p>
          </p:txBody>
        </p:sp>
        <p:sp>
          <p:nvSpPr>
            <p:cNvPr id="43" name="Round Same Side Corner Rectangle 42"/>
            <p:cNvSpPr/>
            <p:nvPr/>
          </p:nvSpPr>
          <p:spPr>
            <a:xfrm>
              <a:off x="1270535" y="3099335"/>
              <a:ext cx="7122694" cy="282268"/>
            </a:xfrm>
            <a:prstGeom prst="round2Same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Arial"/>
                  <a:ea typeface="+mn-ea"/>
                  <a:cs typeface="+mn-cs"/>
                  <a:sym typeface="Arial"/>
                </a:rPr>
                <a:t>Example 5:</a:t>
              </a:r>
            </a:p>
          </p:txBody>
        </p:sp>
      </p:grpSp>
      <p:sp>
        <p:nvSpPr>
          <p:cNvPr id="2" name="TextBox 1"/>
          <p:cNvSpPr txBox="1"/>
          <p:nvPr/>
        </p:nvSpPr>
        <p:spPr>
          <a:xfrm>
            <a:off x="654518" y="3178624"/>
            <a:ext cx="7694829" cy="138499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While a Sample Space of rolling a 6-sided die may contain all the numbers between 1 – 6, we may actually only be interested in the even numbers. Therefore, S = {1,2,3,4,5,6}, but E = {2,4,6}</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While a Sample Space of a 52-card deck may contain all the combinations of 2-10,J,Q,K,A with the 4 suits, we may actually only be interested in the 4 aces. Therefore E = {</a:t>
            </a:r>
            <a:r>
              <a:rPr kumimoji="0" lang="en-US" sz="1400" b="0" i="0" u="none" strike="noStrike" kern="0" cap="none" spc="0" normalizeH="0" baseline="0" noProof="0" dirty="0" err="1">
                <a:ln>
                  <a:noFill/>
                </a:ln>
                <a:solidFill>
                  <a:srgbClr val="000000"/>
                </a:solidFill>
                <a:effectLst/>
                <a:uLnTx/>
                <a:uFillTx/>
                <a:latin typeface="Arial"/>
                <a:cs typeface="Arial"/>
                <a:sym typeface="Arial"/>
              </a:rPr>
              <a:t>A_spades</a:t>
            </a:r>
            <a:r>
              <a:rPr kumimoji="0" lang="en-US" sz="1400" b="0" i="0" u="none" strike="noStrike" kern="0" cap="none" spc="0" normalizeH="0" baseline="0" noProof="0" dirty="0">
                <a:ln>
                  <a:noFill/>
                </a:ln>
                <a:solidFill>
                  <a:srgbClr val="000000"/>
                </a:solidFill>
                <a:effectLst/>
                <a:uLnTx/>
                <a:uFillTx/>
                <a:latin typeface="Arial"/>
                <a:cs typeface="Arial"/>
                <a:sym typeface="Arial"/>
              </a:rPr>
              <a:t>, </a:t>
            </a:r>
            <a:r>
              <a:rPr kumimoji="0" lang="en-US" sz="1400" b="0" i="0" u="none" strike="noStrike" kern="0" cap="none" spc="0" normalizeH="0" baseline="0" noProof="0" dirty="0" err="1">
                <a:ln>
                  <a:noFill/>
                </a:ln>
                <a:solidFill>
                  <a:srgbClr val="000000"/>
                </a:solidFill>
                <a:effectLst/>
                <a:uLnTx/>
                <a:uFillTx/>
                <a:latin typeface="Arial"/>
                <a:cs typeface="Arial"/>
                <a:sym typeface="Arial"/>
              </a:rPr>
              <a:t>A_hearts</a:t>
            </a:r>
            <a:r>
              <a:rPr kumimoji="0" lang="en-US" sz="1400" b="0" i="0" u="none" strike="noStrike" kern="0" cap="none" spc="0" normalizeH="0" baseline="0" noProof="0" dirty="0">
                <a:ln>
                  <a:noFill/>
                </a:ln>
                <a:solidFill>
                  <a:srgbClr val="000000"/>
                </a:solidFill>
                <a:effectLst/>
                <a:uLnTx/>
                <a:uFillTx/>
                <a:latin typeface="Arial"/>
                <a:cs typeface="Arial"/>
                <a:sym typeface="Arial"/>
              </a:rPr>
              <a:t>, </a:t>
            </a:r>
            <a:r>
              <a:rPr kumimoji="0" lang="en-US" sz="1400" b="0" i="0" u="none" strike="noStrike" kern="0" cap="none" spc="0" normalizeH="0" baseline="0" noProof="0" dirty="0" err="1">
                <a:ln>
                  <a:noFill/>
                </a:ln>
                <a:solidFill>
                  <a:srgbClr val="000000"/>
                </a:solidFill>
                <a:effectLst/>
                <a:uLnTx/>
                <a:uFillTx/>
                <a:latin typeface="Arial"/>
                <a:cs typeface="Arial"/>
                <a:sym typeface="Arial"/>
              </a:rPr>
              <a:t>A_clubs</a:t>
            </a:r>
            <a:r>
              <a:rPr kumimoji="0" lang="en-US" sz="1400" b="0" i="0" u="none" strike="noStrike" kern="0" cap="none" spc="0" normalizeH="0" baseline="0" noProof="0" dirty="0">
                <a:ln>
                  <a:noFill/>
                </a:ln>
                <a:solidFill>
                  <a:srgbClr val="000000"/>
                </a:solidFill>
                <a:effectLst/>
                <a:uLnTx/>
                <a:uFillTx/>
                <a:latin typeface="Arial"/>
                <a:cs typeface="Arial"/>
                <a:sym typeface="Arial"/>
              </a:rPr>
              <a:t>, </a:t>
            </a:r>
            <a:r>
              <a:rPr kumimoji="0" lang="en-US" sz="1400" b="0" i="0" u="none" strike="noStrike" kern="0" cap="none" spc="0" normalizeH="0" baseline="0" noProof="0" dirty="0" err="1">
                <a:ln>
                  <a:noFill/>
                </a:ln>
                <a:solidFill>
                  <a:srgbClr val="000000"/>
                </a:solidFill>
                <a:effectLst/>
                <a:uLnTx/>
                <a:uFillTx/>
                <a:latin typeface="Arial"/>
                <a:cs typeface="Arial"/>
                <a:sym typeface="Arial"/>
              </a:rPr>
              <a:t>A_diamonds</a:t>
            </a:r>
            <a:r>
              <a:rPr kumimoji="0" lang="en-US" sz="1400" b="0" i="0" u="none" strike="noStrike" kern="0" cap="none" spc="0" normalizeH="0" baseline="0" noProof="0" dirty="0">
                <a:ln>
                  <a:noFill/>
                </a:ln>
                <a:solidFill>
                  <a:srgbClr val="000000"/>
                </a:solidFill>
                <a:effectLst/>
                <a:uLnTx/>
                <a:uFillTx/>
                <a:latin typeface="Arial"/>
                <a:cs typeface="Arial"/>
                <a:sym typeface="Arial"/>
              </a:rPr>
              <a:t>}</a:t>
            </a:r>
          </a:p>
        </p:txBody>
      </p:sp>
      <p:sp>
        <p:nvSpPr>
          <p:cNvPr id="20" name="Oval 19"/>
          <p:cNvSpPr/>
          <p:nvPr/>
        </p:nvSpPr>
        <p:spPr>
          <a:xfrm>
            <a:off x="721895" y="3228914"/>
            <a:ext cx="163629" cy="201732"/>
          </a:xfrm>
          <a:prstGeom prst="ellipse">
            <a:avLst/>
          </a:prstGeom>
          <a:solidFill>
            <a:srgbClr val="3A9E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212121"/>
                </a:solidFill>
                <a:effectLst/>
                <a:uLnTx/>
                <a:uFillTx/>
                <a:latin typeface="Arial"/>
                <a:ea typeface="+mn-ea"/>
                <a:cs typeface="+mn-cs"/>
                <a:sym typeface="Arial"/>
              </a:rPr>
              <a:t>1</a:t>
            </a:r>
          </a:p>
        </p:txBody>
      </p:sp>
      <p:sp>
        <p:nvSpPr>
          <p:cNvPr id="21" name="Oval 20"/>
          <p:cNvSpPr/>
          <p:nvPr/>
        </p:nvSpPr>
        <p:spPr>
          <a:xfrm>
            <a:off x="721894" y="3872908"/>
            <a:ext cx="163629" cy="201732"/>
          </a:xfrm>
          <a:prstGeom prst="ellipse">
            <a:avLst/>
          </a:prstGeom>
          <a:solidFill>
            <a:srgbClr val="3A9E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212121"/>
                </a:solidFill>
                <a:effectLst/>
                <a:uLnTx/>
                <a:uFillTx/>
                <a:latin typeface="Arial"/>
                <a:ea typeface="+mn-ea"/>
                <a:cs typeface="+mn-cs"/>
                <a:sym typeface="Arial"/>
              </a:rPr>
              <a:t>2</a:t>
            </a:r>
          </a:p>
        </p:txBody>
      </p:sp>
    </p:spTree>
    <p:extLst>
      <p:ext uri="{BB962C8B-B14F-4D97-AF65-F5344CB8AC3E}">
        <p14:creationId xmlns:p14="http://schemas.microsoft.com/office/powerpoint/2010/main" val="2276149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
        <p:cNvGrpSpPr/>
        <p:nvPr/>
      </p:nvGrpSpPr>
      <p:grpSpPr>
        <a:xfrm>
          <a:off x="0" y="0"/>
          <a:ext cx="0" cy="0"/>
          <a:chOff x="0" y="0"/>
          <a:chExt cx="0" cy="0"/>
        </a:xfrm>
      </p:grpSpPr>
      <p:cxnSp>
        <p:nvCxnSpPr>
          <p:cNvPr id="85" name="Shape 85"/>
          <p:cNvCxnSpPr/>
          <p:nvPr/>
        </p:nvCxnSpPr>
        <p:spPr>
          <a:xfrm>
            <a:off x="354000" y="949400"/>
            <a:ext cx="8436000" cy="0"/>
          </a:xfrm>
          <a:prstGeom prst="straightConnector1">
            <a:avLst/>
          </a:prstGeom>
          <a:noFill/>
          <a:ln w="19050" cap="flat" cmpd="sng">
            <a:solidFill>
              <a:srgbClr val="3A9ED9"/>
            </a:solidFill>
            <a:prstDash val="solid"/>
            <a:round/>
            <a:headEnd type="none" w="lg" len="lg"/>
            <a:tailEnd type="none" w="lg" len="lg"/>
          </a:ln>
        </p:spPr>
      </p:cxnSp>
      <p:sp>
        <p:nvSpPr>
          <p:cNvPr id="86" name="Shape 86"/>
          <p:cNvSpPr txBox="1">
            <a:spLocks noGrp="1"/>
          </p:cNvSpPr>
          <p:nvPr>
            <p:ph type="title"/>
          </p:nvPr>
        </p:nvSpPr>
        <p:spPr>
          <a:xfrm>
            <a:off x="311700" y="216425"/>
            <a:ext cx="6606600" cy="572700"/>
          </a:xfrm>
          <a:prstGeom prst="rect">
            <a:avLst/>
          </a:prstGeom>
        </p:spPr>
        <p:txBody>
          <a:bodyPr lIns="91425" tIns="91425" rIns="91425" bIns="91425" anchor="t" anchorCtr="0">
            <a:noAutofit/>
          </a:bodyPr>
          <a:lstStyle/>
          <a:p>
            <a:pPr lvl="0" rtl="0">
              <a:spcBef>
                <a:spcPts val="0"/>
              </a:spcBef>
              <a:buNone/>
            </a:pPr>
            <a:r>
              <a:rPr lang="en-CA" b="1" dirty="0">
                <a:solidFill>
                  <a:srgbClr val="3A9ED9"/>
                </a:solidFill>
                <a:latin typeface="+mj-lt"/>
                <a:ea typeface="Proxima Nova"/>
                <a:cs typeface="Proxima Nova"/>
                <a:sym typeface="Proxima Nova"/>
              </a:rPr>
              <a:t>Problem 1</a:t>
            </a:r>
            <a:endParaRPr lang="en" b="1" dirty="0">
              <a:solidFill>
                <a:srgbClr val="3A9ED9"/>
              </a:solidFill>
              <a:latin typeface="+mj-lt"/>
              <a:ea typeface="Proxima Nova"/>
              <a:cs typeface="Proxima Nova"/>
              <a:sym typeface="Proxima Nova"/>
            </a:endParaRPr>
          </a:p>
        </p:txBody>
      </p:sp>
      <p:pic>
        <p:nvPicPr>
          <p:cNvPr id="87" name="Shape 87" descr="metis-mini.png"/>
          <p:cNvPicPr preferRelativeResize="0"/>
          <p:nvPr/>
        </p:nvPicPr>
        <p:blipFill>
          <a:blip r:embed="rId3">
            <a:alphaModFix amt="25000"/>
          </a:blip>
          <a:stretch>
            <a:fillRect/>
          </a:stretch>
        </p:blipFill>
        <p:spPr>
          <a:xfrm>
            <a:off x="8512774" y="304799"/>
            <a:ext cx="326424" cy="384999"/>
          </a:xfrm>
          <a:prstGeom prst="rect">
            <a:avLst/>
          </a:prstGeom>
          <a:noFill/>
          <a:ln>
            <a:noFill/>
          </a:ln>
        </p:spPr>
      </p:pic>
      <p:sp>
        <p:nvSpPr>
          <p:cNvPr id="27" name="Shape 84"/>
          <p:cNvSpPr txBox="1">
            <a:spLocks noGrp="1"/>
          </p:cNvSpPr>
          <p:nvPr>
            <p:ph type="body" idx="1"/>
          </p:nvPr>
        </p:nvSpPr>
        <p:spPr>
          <a:xfrm>
            <a:off x="500557" y="2838569"/>
            <a:ext cx="8520600" cy="1271647"/>
          </a:xfrm>
          <a:prstGeom prst="rect">
            <a:avLst/>
          </a:prstGeom>
        </p:spPr>
        <p:txBody>
          <a:bodyPr lIns="91425" tIns="91425" rIns="91425" bIns="91425" anchor="t" anchorCtr="0">
            <a:noAutofit/>
          </a:bodyPr>
          <a:lstStyle/>
          <a:p>
            <a:pPr marL="76200">
              <a:spcAft>
                <a:spcPts val="0"/>
              </a:spcAft>
              <a:buClr>
                <a:srgbClr val="434343"/>
              </a:buClr>
            </a:pPr>
            <a:endParaRPr lang="en-US" sz="2000" dirty="0">
              <a:solidFill>
                <a:schemeClr val="bg1"/>
              </a:solidFill>
              <a:ea typeface="Proxima Nova"/>
              <a:cs typeface="Proxima Nova"/>
              <a:sym typeface="Proxima Nova"/>
            </a:endParaRPr>
          </a:p>
          <a:p>
            <a:pPr marL="76200">
              <a:spcAft>
                <a:spcPts val="0"/>
              </a:spcAft>
              <a:buClr>
                <a:srgbClr val="434343"/>
              </a:buClr>
            </a:pPr>
            <a:endParaRPr lang="en-US" sz="2400" dirty="0">
              <a:solidFill>
                <a:schemeClr val="bg1"/>
              </a:solidFill>
              <a:ea typeface="Proxima Nova"/>
              <a:cs typeface="Proxima Nova"/>
              <a:sym typeface="Proxima Nova"/>
            </a:endParaRPr>
          </a:p>
        </p:txBody>
      </p:sp>
      <p:grpSp>
        <p:nvGrpSpPr>
          <p:cNvPr id="15" name="Group 14"/>
          <p:cNvGrpSpPr/>
          <p:nvPr/>
        </p:nvGrpSpPr>
        <p:grpSpPr>
          <a:xfrm>
            <a:off x="496813" y="1159844"/>
            <a:ext cx="8114097" cy="2488131"/>
            <a:chOff x="1270535" y="3099335"/>
            <a:chExt cx="7122694" cy="1600270"/>
          </a:xfrm>
          <a:solidFill>
            <a:schemeClr val="tx1">
              <a:lumMod val="95000"/>
            </a:schemeClr>
          </a:solidFill>
        </p:grpSpPr>
        <p:sp>
          <p:nvSpPr>
            <p:cNvPr id="16" name="Rounded Rectangle 15"/>
            <p:cNvSpPr/>
            <p:nvPr/>
          </p:nvSpPr>
          <p:spPr>
            <a:xfrm>
              <a:off x="1270535" y="3099335"/>
              <a:ext cx="7122694" cy="1600270"/>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212121"/>
                </a:solidFill>
                <a:effectLst/>
                <a:uLnTx/>
                <a:uFillTx/>
                <a:latin typeface="Arial"/>
                <a:ea typeface="+mn-ea"/>
                <a:cs typeface="+mn-cs"/>
                <a:sym typeface="Arial"/>
              </a:endParaRPr>
            </a:p>
          </p:txBody>
        </p:sp>
        <p:sp>
          <p:nvSpPr>
            <p:cNvPr id="17" name="Round Same Side Corner Rectangle 16"/>
            <p:cNvSpPr/>
            <p:nvPr/>
          </p:nvSpPr>
          <p:spPr>
            <a:xfrm>
              <a:off x="1270535" y="3099335"/>
              <a:ext cx="7122694" cy="262665"/>
            </a:xfrm>
            <a:prstGeom prst="round2Same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Arial"/>
                  <a:ea typeface="+mn-ea"/>
                  <a:cs typeface="+mn-cs"/>
                  <a:sym typeface="Arial"/>
                </a:rPr>
                <a:t>Problem 1:</a:t>
              </a:r>
            </a:p>
          </p:txBody>
        </p:sp>
      </p:grpSp>
      <p:sp>
        <p:nvSpPr>
          <p:cNvPr id="3" name="TextBox 2"/>
          <p:cNvSpPr txBox="1"/>
          <p:nvPr/>
        </p:nvSpPr>
        <p:spPr>
          <a:xfrm>
            <a:off x="496813" y="1597788"/>
            <a:ext cx="7837190"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If a Random Experiment consists of flipping a coin twice: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What is the Sample Space of this experiment?</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What are the possible events where the first toss results in a Heads?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	*Assume that the coin consist of two sides – “Heads” and “Tails”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624222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
        <p:cNvGrpSpPr/>
        <p:nvPr/>
      </p:nvGrpSpPr>
      <p:grpSpPr>
        <a:xfrm>
          <a:off x="0" y="0"/>
          <a:ext cx="0" cy="0"/>
          <a:chOff x="0" y="0"/>
          <a:chExt cx="0" cy="0"/>
        </a:xfrm>
      </p:grpSpPr>
      <p:cxnSp>
        <p:nvCxnSpPr>
          <p:cNvPr id="85" name="Shape 85"/>
          <p:cNvCxnSpPr/>
          <p:nvPr/>
        </p:nvCxnSpPr>
        <p:spPr>
          <a:xfrm>
            <a:off x="354000" y="949400"/>
            <a:ext cx="8436000" cy="0"/>
          </a:xfrm>
          <a:prstGeom prst="straightConnector1">
            <a:avLst/>
          </a:prstGeom>
          <a:noFill/>
          <a:ln w="19050" cap="flat" cmpd="sng">
            <a:solidFill>
              <a:srgbClr val="3A9ED9"/>
            </a:solidFill>
            <a:prstDash val="solid"/>
            <a:round/>
            <a:headEnd type="none" w="lg" len="lg"/>
            <a:tailEnd type="none" w="lg" len="lg"/>
          </a:ln>
        </p:spPr>
      </p:cxnSp>
      <p:sp>
        <p:nvSpPr>
          <p:cNvPr id="86" name="Shape 86"/>
          <p:cNvSpPr txBox="1">
            <a:spLocks noGrp="1"/>
          </p:cNvSpPr>
          <p:nvPr>
            <p:ph type="title"/>
          </p:nvPr>
        </p:nvSpPr>
        <p:spPr>
          <a:xfrm>
            <a:off x="311700" y="216425"/>
            <a:ext cx="6606600" cy="572700"/>
          </a:xfrm>
          <a:prstGeom prst="rect">
            <a:avLst/>
          </a:prstGeom>
        </p:spPr>
        <p:txBody>
          <a:bodyPr lIns="91425" tIns="91425" rIns="91425" bIns="91425" anchor="t" anchorCtr="0">
            <a:noAutofit/>
          </a:bodyPr>
          <a:lstStyle/>
          <a:p>
            <a:pPr lvl="0" rtl="0">
              <a:spcBef>
                <a:spcPts val="0"/>
              </a:spcBef>
              <a:buNone/>
            </a:pPr>
            <a:r>
              <a:rPr lang="en-CA" b="1" dirty="0">
                <a:solidFill>
                  <a:srgbClr val="3A9ED9"/>
                </a:solidFill>
                <a:latin typeface="+mj-lt"/>
                <a:ea typeface="Proxima Nova"/>
                <a:cs typeface="Proxima Nova"/>
                <a:sym typeface="Proxima Nova"/>
              </a:rPr>
              <a:t>Problem 1</a:t>
            </a:r>
            <a:endParaRPr lang="en" b="1" dirty="0">
              <a:solidFill>
                <a:srgbClr val="3A9ED9"/>
              </a:solidFill>
              <a:latin typeface="+mj-lt"/>
              <a:ea typeface="Proxima Nova"/>
              <a:cs typeface="Proxima Nova"/>
              <a:sym typeface="Proxima Nova"/>
            </a:endParaRPr>
          </a:p>
        </p:txBody>
      </p:sp>
      <p:pic>
        <p:nvPicPr>
          <p:cNvPr id="87" name="Shape 87" descr="metis-mini.png"/>
          <p:cNvPicPr preferRelativeResize="0"/>
          <p:nvPr/>
        </p:nvPicPr>
        <p:blipFill>
          <a:blip r:embed="rId3">
            <a:alphaModFix amt="25000"/>
          </a:blip>
          <a:stretch>
            <a:fillRect/>
          </a:stretch>
        </p:blipFill>
        <p:spPr>
          <a:xfrm>
            <a:off x="8512774" y="304799"/>
            <a:ext cx="326424" cy="384999"/>
          </a:xfrm>
          <a:prstGeom prst="rect">
            <a:avLst/>
          </a:prstGeom>
          <a:noFill/>
          <a:ln>
            <a:noFill/>
          </a:ln>
        </p:spPr>
      </p:pic>
      <p:sp>
        <p:nvSpPr>
          <p:cNvPr id="27" name="Shape 84"/>
          <p:cNvSpPr txBox="1">
            <a:spLocks noGrp="1"/>
          </p:cNvSpPr>
          <p:nvPr>
            <p:ph type="body" idx="1"/>
          </p:nvPr>
        </p:nvSpPr>
        <p:spPr>
          <a:xfrm>
            <a:off x="500557" y="2838569"/>
            <a:ext cx="8520600" cy="1271647"/>
          </a:xfrm>
          <a:prstGeom prst="rect">
            <a:avLst/>
          </a:prstGeom>
        </p:spPr>
        <p:txBody>
          <a:bodyPr lIns="91425" tIns="91425" rIns="91425" bIns="91425" anchor="t" anchorCtr="0">
            <a:noAutofit/>
          </a:bodyPr>
          <a:lstStyle/>
          <a:p>
            <a:pPr marL="76200">
              <a:spcAft>
                <a:spcPts val="0"/>
              </a:spcAft>
              <a:buClr>
                <a:srgbClr val="434343"/>
              </a:buClr>
            </a:pPr>
            <a:endParaRPr lang="en-US" sz="2000" dirty="0">
              <a:solidFill>
                <a:schemeClr val="bg1"/>
              </a:solidFill>
              <a:ea typeface="Proxima Nova"/>
              <a:cs typeface="Proxima Nova"/>
              <a:sym typeface="Proxima Nova"/>
            </a:endParaRPr>
          </a:p>
          <a:p>
            <a:pPr marL="76200">
              <a:spcAft>
                <a:spcPts val="0"/>
              </a:spcAft>
              <a:buClr>
                <a:srgbClr val="434343"/>
              </a:buClr>
            </a:pPr>
            <a:endParaRPr lang="en-US" sz="2400" dirty="0">
              <a:solidFill>
                <a:schemeClr val="bg1"/>
              </a:solidFill>
              <a:ea typeface="Proxima Nova"/>
              <a:cs typeface="Proxima Nova"/>
              <a:sym typeface="Proxima Nova"/>
            </a:endParaRPr>
          </a:p>
        </p:txBody>
      </p:sp>
      <p:grpSp>
        <p:nvGrpSpPr>
          <p:cNvPr id="20" name="Group 19"/>
          <p:cNvGrpSpPr/>
          <p:nvPr/>
        </p:nvGrpSpPr>
        <p:grpSpPr>
          <a:xfrm>
            <a:off x="398677" y="1484037"/>
            <a:ext cx="8114097" cy="1678725"/>
            <a:chOff x="1270535" y="3099335"/>
            <a:chExt cx="7122694" cy="1600270"/>
          </a:xfrm>
          <a:solidFill>
            <a:schemeClr val="tx1">
              <a:lumMod val="95000"/>
            </a:schemeClr>
          </a:solidFill>
        </p:grpSpPr>
        <p:sp>
          <p:nvSpPr>
            <p:cNvPr id="21" name="Rounded Rectangle 20"/>
            <p:cNvSpPr/>
            <p:nvPr/>
          </p:nvSpPr>
          <p:spPr>
            <a:xfrm>
              <a:off x="1270535" y="3099335"/>
              <a:ext cx="7122694" cy="1600270"/>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212121"/>
                </a:solidFill>
                <a:effectLst/>
                <a:uLnTx/>
                <a:uFillTx/>
                <a:latin typeface="Arial"/>
                <a:ea typeface="+mn-ea"/>
                <a:cs typeface="+mn-cs"/>
                <a:sym typeface="Arial"/>
              </a:endParaRPr>
            </a:p>
          </p:txBody>
        </p:sp>
        <p:sp>
          <p:nvSpPr>
            <p:cNvPr id="24" name="Round Same Side Corner Rectangle 23"/>
            <p:cNvSpPr/>
            <p:nvPr/>
          </p:nvSpPr>
          <p:spPr>
            <a:xfrm>
              <a:off x="1270535" y="3099335"/>
              <a:ext cx="7122694" cy="388053"/>
            </a:xfrm>
            <a:prstGeom prst="round2Same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Arial"/>
                  <a:ea typeface="+mn-ea"/>
                  <a:cs typeface="+mn-cs"/>
                  <a:sym typeface="Arial"/>
                </a:rPr>
                <a:t>Solution 1:</a:t>
              </a:r>
            </a:p>
          </p:txBody>
        </p:sp>
      </p:grpSp>
      <p:sp>
        <p:nvSpPr>
          <p:cNvPr id="25" name="TextBox 24"/>
          <p:cNvSpPr txBox="1"/>
          <p:nvPr/>
        </p:nvSpPr>
        <p:spPr>
          <a:xfrm>
            <a:off x="500557" y="1988329"/>
            <a:ext cx="7837190" cy="1077218"/>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0" cap="none" spc="0" normalizeH="0" baseline="0" noProof="0" dirty="0">
                <a:ln>
                  <a:noFill/>
                </a:ln>
                <a:solidFill>
                  <a:srgbClr val="000000"/>
                </a:solidFill>
                <a:effectLst/>
                <a:uLnTx/>
                <a:uFillTx/>
                <a:latin typeface="Arial"/>
                <a:cs typeface="Arial"/>
                <a:sym typeface="Arial"/>
              </a:rPr>
              <a:t>The Sample Space of the Random Experiment described above is: </a:t>
            </a:r>
          </a:p>
          <a:p>
            <a:r>
              <a:rPr lang="en-US" sz="1600" dirty="0"/>
              <a:t>	S = {TT, TH, HT, HH} </a:t>
            </a:r>
            <a:endParaRPr kumimoji="0" lang="en-US" sz="16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342900" algn="l" defTabSz="914400" rtl="0" eaLnBrk="1" fontAlgn="auto" latinLnBrk="0" hangingPunct="1">
              <a:lnSpc>
                <a:spcPct val="100000"/>
              </a:lnSpc>
              <a:spcBef>
                <a:spcPts val="0"/>
              </a:spcBef>
              <a:spcAft>
                <a:spcPts val="0"/>
              </a:spcAft>
              <a:buClrTx/>
              <a:buSzTx/>
              <a:buAutoNum type="arabicPeriod" startAt="2"/>
              <a:tabLst/>
              <a:defRPr/>
            </a:pPr>
            <a:r>
              <a:rPr kumimoji="0" lang="en-US" sz="1600" b="0" i="0" u="none" strike="noStrike" kern="0" cap="none" spc="0" normalizeH="0" baseline="0" noProof="0" dirty="0">
                <a:ln>
                  <a:noFill/>
                </a:ln>
                <a:solidFill>
                  <a:srgbClr val="000000"/>
                </a:solidFill>
                <a:effectLst/>
                <a:uLnTx/>
                <a:uFillTx/>
                <a:latin typeface="Arial"/>
                <a:cs typeface="Arial"/>
                <a:sym typeface="Arial"/>
              </a:rPr>
              <a:t>The events of the experiment where the first toss results in a Heads is: </a:t>
            </a:r>
          </a:p>
          <a:p>
            <a:pPr marR="0" lvl="0" algn="l" defTabSz="914400" rtl="0" eaLnBrk="1" fontAlgn="auto" latinLnBrk="0" hangingPunct="1">
              <a:lnSpc>
                <a:spcPct val="100000"/>
              </a:lnSpc>
              <a:spcBef>
                <a:spcPts val="0"/>
              </a:spcBef>
              <a:spcAft>
                <a:spcPts val="0"/>
              </a:spcAft>
              <a:buClrTx/>
              <a:buSzTx/>
              <a:tabLst/>
              <a:defRPr/>
            </a:pPr>
            <a:r>
              <a:rPr lang="en-US" sz="1600" dirty="0"/>
              <a:t>	</a:t>
            </a:r>
            <a:r>
              <a:rPr kumimoji="0" lang="en-US" sz="1600" b="0" i="0" u="none" strike="noStrike" kern="0" cap="none" spc="0" normalizeH="0" baseline="0" noProof="0" dirty="0">
                <a:ln>
                  <a:noFill/>
                </a:ln>
                <a:solidFill>
                  <a:srgbClr val="000000"/>
                </a:solidFill>
                <a:effectLst/>
                <a:uLnTx/>
                <a:uFillTx/>
                <a:latin typeface="Arial"/>
                <a:cs typeface="Arial"/>
                <a:sym typeface="Arial"/>
              </a:rPr>
              <a:t>E = {HT, HH}</a:t>
            </a:r>
          </a:p>
        </p:txBody>
      </p:sp>
    </p:spTree>
    <p:extLst>
      <p:ext uri="{BB962C8B-B14F-4D97-AF65-F5344CB8AC3E}">
        <p14:creationId xmlns:p14="http://schemas.microsoft.com/office/powerpoint/2010/main" val="3620554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
        <p:cNvGrpSpPr/>
        <p:nvPr/>
      </p:nvGrpSpPr>
      <p:grpSpPr>
        <a:xfrm>
          <a:off x="0" y="0"/>
          <a:ext cx="0" cy="0"/>
          <a:chOff x="0" y="0"/>
          <a:chExt cx="0" cy="0"/>
        </a:xfrm>
      </p:grpSpPr>
      <p:cxnSp>
        <p:nvCxnSpPr>
          <p:cNvPr id="85" name="Shape 85"/>
          <p:cNvCxnSpPr/>
          <p:nvPr/>
        </p:nvCxnSpPr>
        <p:spPr>
          <a:xfrm>
            <a:off x="354000" y="949400"/>
            <a:ext cx="8436000" cy="0"/>
          </a:xfrm>
          <a:prstGeom prst="straightConnector1">
            <a:avLst/>
          </a:prstGeom>
          <a:noFill/>
          <a:ln w="19050" cap="flat" cmpd="sng">
            <a:solidFill>
              <a:srgbClr val="3A9ED9"/>
            </a:solidFill>
            <a:prstDash val="solid"/>
            <a:round/>
            <a:headEnd type="none" w="lg" len="lg"/>
            <a:tailEnd type="none" w="lg" len="lg"/>
          </a:ln>
        </p:spPr>
      </p:cxnSp>
      <p:sp>
        <p:nvSpPr>
          <p:cNvPr id="86" name="Shape 86"/>
          <p:cNvSpPr txBox="1">
            <a:spLocks noGrp="1"/>
          </p:cNvSpPr>
          <p:nvPr>
            <p:ph type="title"/>
          </p:nvPr>
        </p:nvSpPr>
        <p:spPr>
          <a:xfrm>
            <a:off x="311700" y="216425"/>
            <a:ext cx="6606600" cy="572700"/>
          </a:xfrm>
          <a:prstGeom prst="rect">
            <a:avLst/>
          </a:prstGeom>
        </p:spPr>
        <p:txBody>
          <a:bodyPr lIns="91425" tIns="91425" rIns="91425" bIns="91425" anchor="t" anchorCtr="0">
            <a:noAutofit/>
          </a:bodyPr>
          <a:lstStyle/>
          <a:p>
            <a:pPr lvl="0" rtl="0">
              <a:spcBef>
                <a:spcPts val="0"/>
              </a:spcBef>
              <a:buNone/>
            </a:pPr>
            <a:r>
              <a:rPr lang="en-CA" b="1" dirty="0">
                <a:solidFill>
                  <a:srgbClr val="3A9ED9"/>
                </a:solidFill>
                <a:latin typeface="+mj-lt"/>
                <a:ea typeface="Proxima Nova"/>
                <a:cs typeface="Proxima Nova"/>
                <a:sym typeface="Proxima Nova"/>
              </a:rPr>
              <a:t>Probability Measure </a:t>
            </a:r>
            <a:endParaRPr lang="en" b="1" dirty="0">
              <a:solidFill>
                <a:srgbClr val="3A9ED9"/>
              </a:solidFill>
              <a:latin typeface="+mj-lt"/>
              <a:ea typeface="Proxima Nova"/>
              <a:cs typeface="Proxima Nova"/>
              <a:sym typeface="Proxima Nova"/>
            </a:endParaRPr>
          </a:p>
        </p:txBody>
      </p:sp>
      <p:pic>
        <p:nvPicPr>
          <p:cNvPr id="87" name="Shape 87" descr="metis-mini.png"/>
          <p:cNvPicPr preferRelativeResize="0"/>
          <p:nvPr/>
        </p:nvPicPr>
        <p:blipFill>
          <a:blip r:embed="rId3">
            <a:alphaModFix amt="25000"/>
          </a:blip>
          <a:stretch>
            <a:fillRect/>
          </a:stretch>
        </p:blipFill>
        <p:spPr>
          <a:xfrm>
            <a:off x="8512774" y="304799"/>
            <a:ext cx="326424" cy="384999"/>
          </a:xfrm>
          <a:prstGeom prst="rect">
            <a:avLst/>
          </a:prstGeom>
          <a:noFill/>
          <a:ln>
            <a:noFill/>
          </a:ln>
        </p:spPr>
      </p:pic>
      <p:grpSp>
        <p:nvGrpSpPr>
          <p:cNvPr id="28" name="Group 27"/>
          <p:cNvGrpSpPr/>
          <p:nvPr/>
        </p:nvGrpSpPr>
        <p:grpSpPr>
          <a:xfrm>
            <a:off x="481465" y="1015089"/>
            <a:ext cx="8114098" cy="2847211"/>
            <a:chOff x="521848" y="1952648"/>
            <a:chExt cx="8114098" cy="1028994"/>
          </a:xfrm>
        </p:grpSpPr>
        <p:sp>
          <p:nvSpPr>
            <p:cNvPr id="29" name="Rounded Rectangle 28"/>
            <p:cNvSpPr/>
            <p:nvPr/>
          </p:nvSpPr>
          <p:spPr>
            <a:xfrm>
              <a:off x="521849" y="1967562"/>
              <a:ext cx="8114097" cy="1014080"/>
            </a:xfrm>
            <a:prstGeom prst="round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 Same Side Corner Rectangle 29"/>
            <p:cNvSpPr/>
            <p:nvPr/>
          </p:nvSpPr>
          <p:spPr>
            <a:xfrm>
              <a:off x="521848" y="1952648"/>
              <a:ext cx="8114097" cy="146789"/>
            </a:xfrm>
            <a:prstGeom prst="round2SameRect">
              <a:avLst/>
            </a:prstGeom>
            <a:solidFill>
              <a:srgbClr val="3A9E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Definition (1):</a:t>
              </a:r>
            </a:p>
          </p:txBody>
        </p:sp>
      </p:grpSp>
      <mc:AlternateContent xmlns:mc="http://schemas.openxmlformats.org/markup-compatibility/2006" xmlns:a14="http://schemas.microsoft.com/office/drawing/2010/main">
        <mc:Choice Requires="a14">
          <p:sp>
            <p:nvSpPr>
              <p:cNvPr id="31" name="TextBox 30"/>
              <p:cNvSpPr txBox="1"/>
              <p:nvPr/>
            </p:nvSpPr>
            <p:spPr>
              <a:xfrm>
                <a:off x="450724" y="1457482"/>
                <a:ext cx="8021733" cy="2127827"/>
              </a:xfrm>
              <a:prstGeom prst="rect">
                <a:avLst/>
              </a:prstGeom>
              <a:noFill/>
            </p:spPr>
            <p:txBody>
              <a:bodyPr wrap="square" rtlCol="0">
                <a:spAutoFit/>
              </a:bodyPr>
              <a:lstStyle/>
              <a:p>
                <a:pPr marL="76200">
                  <a:buClr>
                    <a:srgbClr val="434343"/>
                  </a:buClr>
                </a:pPr>
                <a:r>
                  <a:rPr lang="en-US" sz="1200" b="1" dirty="0">
                    <a:solidFill>
                      <a:schemeClr val="bg1"/>
                    </a:solidFill>
                    <a:ea typeface="Proxima Nova"/>
                    <a:cs typeface="Proxima Nova"/>
                    <a:sym typeface="Proxima Nova"/>
                  </a:rPr>
                  <a:t>Probability Measure </a:t>
                </a:r>
                <a:r>
                  <a:rPr lang="en-US" sz="1200" dirty="0">
                    <a:solidFill>
                      <a:schemeClr val="bg1"/>
                    </a:solidFill>
                    <a:ea typeface="Proxima Nova"/>
                    <a:cs typeface="Proxima Nova"/>
                    <a:sym typeface="Proxima Nova"/>
                  </a:rPr>
                  <a:t>describes the chances that a specific event will occur and is denoted by </a:t>
                </a:r>
                <a14:m>
                  <m:oMath xmlns:m="http://schemas.openxmlformats.org/officeDocument/2006/math">
                    <m:r>
                      <a:rPr lang="en-US" sz="1200" i="1">
                        <a:solidFill>
                          <a:schemeClr val="bg1"/>
                        </a:solidFill>
                        <a:latin typeface="Cambria Math" charset="0"/>
                        <a:ea typeface="Cambria Math" charset="0"/>
                        <a:cs typeface="Cambria Math" charset="0"/>
                        <a:sym typeface="Proxima Nova"/>
                      </a:rPr>
                      <m:t>ℙ</m:t>
                    </m:r>
                    <m:r>
                      <a:rPr lang="en-CA" sz="1200" b="0" i="1" smtClean="0">
                        <a:solidFill>
                          <a:schemeClr val="bg1"/>
                        </a:solidFill>
                        <a:latin typeface="Cambria Math" charset="0"/>
                        <a:ea typeface="Cambria Math" charset="0"/>
                        <a:cs typeface="Cambria Math" charset="0"/>
                        <a:sym typeface="Proxima Nova"/>
                      </a:rPr>
                      <m:t>(</m:t>
                    </m:r>
                    <m:r>
                      <a:rPr lang="en-CA" sz="1200" b="0" i="1" smtClean="0">
                        <a:solidFill>
                          <a:schemeClr val="bg1"/>
                        </a:solidFill>
                        <a:latin typeface="Cambria Math" charset="0"/>
                        <a:ea typeface="Cambria Math" charset="0"/>
                        <a:cs typeface="Cambria Math" charset="0"/>
                        <a:sym typeface="Proxima Nova"/>
                      </a:rPr>
                      <m:t>𝐸</m:t>
                    </m:r>
                    <m:r>
                      <a:rPr lang="en-CA" sz="1200" b="0" i="1" smtClean="0">
                        <a:solidFill>
                          <a:schemeClr val="bg1"/>
                        </a:solidFill>
                        <a:latin typeface="Cambria Math" charset="0"/>
                        <a:ea typeface="Cambria Math" charset="0"/>
                        <a:cs typeface="Cambria Math" charset="0"/>
                        <a:sym typeface="Proxima Nova"/>
                      </a:rPr>
                      <m:t>)</m:t>
                    </m:r>
                  </m:oMath>
                </a14:m>
                <a:r>
                  <a:rPr lang="en-CA" sz="1200" b="0" dirty="0">
                    <a:solidFill>
                      <a:schemeClr val="bg1"/>
                    </a:solidFill>
                    <a:ea typeface="Proxima Nova"/>
                    <a:cs typeface="Proxima Nova"/>
                    <a:sym typeface="Proxima Nova"/>
                  </a:rPr>
                  <a:t>.</a:t>
                </a:r>
              </a:p>
              <a:p>
                <a:pPr marL="76200">
                  <a:buClr>
                    <a:srgbClr val="434343"/>
                  </a:buClr>
                </a:pPr>
                <a:endParaRPr lang="en-CA" sz="1200" dirty="0">
                  <a:solidFill>
                    <a:schemeClr val="bg1"/>
                  </a:solidFill>
                  <a:ea typeface="Proxima Nova"/>
                  <a:cs typeface="Proxima Nova"/>
                  <a:sym typeface="Proxima Nova"/>
                </a:endParaRPr>
              </a:p>
              <a:p>
                <a:pPr marL="247650" indent="-171450">
                  <a:buClr>
                    <a:srgbClr val="434343"/>
                  </a:buClr>
                  <a:buFont typeface="Arial" charset="0"/>
                  <a:buChar char="•"/>
                </a:pPr>
                <a:r>
                  <a:rPr lang="en-CA" sz="1200" b="0" dirty="0">
                    <a:solidFill>
                      <a:schemeClr val="bg1"/>
                    </a:solidFill>
                    <a:ea typeface="Proxima Nova"/>
                    <a:cs typeface="Proxima Nova"/>
                    <a:sym typeface="Proxima Nova"/>
                  </a:rPr>
                  <a:t>If we assumed that each event had the same chance of occurring, then we can easily calculate the probability measure for any event in the experiment as:</a:t>
                </a:r>
              </a:p>
              <a:p>
                <a:pPr marL="247650" indent="-171450">
                  <a:buClr>
                    <a:srgbClr val="434343"/>
                  </a:buClr>
                  <a:buFont typeface="Arial" charset="0"/>
                  <a:buChar char="•"/>
                </a:pPr>
                <a:endParaRPr lang="en-CA" sz="1200" dirty="0">
                  <a:solidFill>
                    <a:schemeClr val="bg1"/>
                  </a:solidFill>
                  <a:ea typeface="Proxima Nova"/>
                  <a:cs typeface="Proxima Nova"/>
                  <a:sym typeface="Proxima Nova"/>
                </a:endParaRPr>
              </a:p>
              <a:p>
                <a:pPr marL="76200">
                  <a:buClr>
                    <a:srgbClr val="434343"/>
                  </a:buClr>
                </a:pPr>
                <a14:m>
                  <m:oMathPara xmlns:m="http://schemas.openxmlformats.org/officeDocument/2006/math">
                    <m:oMathParaPr>
                      <m:jc m:val="centerGroup"/>
                    </m:oMathParaPr>
                    <m:oMath xmlns:m="http://schemas.openxmlformats.org/officeDocument/2006/math">
                      <m:r>
                        <a:rPr lang="en-US" sz="1200" i="1">
                          <a:solidFill>
                            <a:schemeClr val="bg1"/>
                          </a:solidFill>
                          <a:latin typeface="Cambria Math" charset="0"/>
                          <a:ea typeface="Cambria Math" charset="0"/>
                          <a:cs typeface="Cambria Math" charset="0"/>
                          <a:sym typeface="Proxima Nova"/>
                        </a:rPr>
                        <m:t>ℙ</m:t>
                      </m:r>
                      <m:d>
                        <m:dPr>
                          <m:ctrlPr>
                            <a:rPr lang="en-CA" sz="1200" i="1">
                              <a:solidFill>
                                <a:schemeClr val="bg1"/>
                              </a:solidFill>
                              <a:latin typeface="Cambria Math" panose="02040503050406030204" pitchFamily="18" charset="0"/>
                              <a:ea typeface="Cambria Math" charset="0"/>
                              <a:cs typeface="Cambria Math" charset="0"/>
                              <a:sym typeface="Proxima Nova"/>
                            </a:rPr>
                          </m:ctrlPr>
                        </m:dPr>
                        <m:e>
                          <m:r>
                            <a:rPr lang="en-CA" sz="1200" i="1">
                              <a:solidFill>
                                <a:schemeClr val="bg1"/>
                              </a:solidFill>
                              <a:latin typeface="Cambria Math" charset="0"/>
                              <a:ea typeface="Cambria Math" charset="0"/>
                              <a:cs typeface="Cambria Math" charset="0"/>
                              <a:sym typeface="Proxima Nova"/>
                            </a:rPr>
                            <m:t>𝐸</m:t>
                          </m:r>
                        </m:e>
                      </m:d>
                      <m:r>
                        <a:rPr lang="en-CA" sz="1200" b="0" i="1" smtClean="0">
                          <a:solidFill>
                            <a:schemeClr val="bg1"/>
                          </a:solidFill>
                          <a:latin typeface="Cambria Math" charset="0"/>
                          <a:ea typeface="Cambria Math" charset="0"/>
                          <a:cs typeface="Cambria Math" charset="0"/>
                          <a:sym typeface="Proxima Nova"/>
                        </a:rPr>
                        <m:t>= </m:t>
                      </m:r>
                      <m:f>
                        <m:fPr>
                          <m:ctrlPr>
                            <a:rPr lang="en-CA" sz="1200" b="0" i="1" smtClean="0">
                              <a:solidFill>
                                <a:schemeClr val="bg1"/>
                              </a:solidFill>
                              <a:latin typeface="Cambria Math" panose="02040503050406030204" pitchFamily="18" charset="0"/>
                              <a:ea typeface="Cambria Math" charset="0"/>
                              <a:cs typeface="Cambria Math" charset="0"/>
                              <a:sym typeface="Proxima Nova"/>
                            </a:rPr>
                          </m:ctrlPr>
                        </m:fPr>
                        <m:num>
                          <m:r>
                            <a:rPr lang="en-CA" sz="1200" b="0" i="1" smtClean="0">
                              <a:solidFill>
                                <a:schemeClr val="bg1"/>
                              </a:solidFill>
                              <a:latin typeface="Cambria Math" charset="0"/>
                              <a:ea typeface="Cambria Math" charset="0"/>
                              <a:cs typeface="Cambria Math" charset="0"/>
                              <a:sym typeface="Proxima Nova"/>
                            </a:rPr>
                            <m:t>𝒩</m:t>
                          </m:r>
                          <m:d>
                            <m:dPr>
                              <m:ctrlPr>
                                <a:rPr lang="en-CA" sz="1200" b="0" i="1" smtClean="0">
                                  <a:solidFill>
                                    <a:schemeClr val="bg1"/>
                                  </a:solidFill>
                                  <a:latin typeface="Cambria Math" panose="02040503050406030204" pitchFamily="18" charset="0"/>
                                  <a:ea typeface="Cambria Math" charset="0"/>
                                  <a:cs typeface="Cambria Math" charset="0"/>
                                  <a:sym typeface="Proxima Nova"/>
                                </a:rPr>
                              </m:ctrlPr>
                            </m:dPr>
                            <m:e>
                              <m:r>
                                <a:rPr lang="en-CA" sz="1200" b="0" i="1" smtClean="0">
                                  <a:solidFill>
                                    <a:schemeClr val="bg1"/>
                                  </a:solidFill>
                                  <a:latin typeface="Cambria Math" charset="0"/>
                                  <a:ea typeface="Cambria Math" charset="0"/>
                                  <a:cs typeface="Cambria Math" charset="0"/>
                                  <a:sym typeface="Proxima Nova"/>
                                </a:rPr>
                                <m:t>𝐸</m:t>
                              </m:r>
                            </m:e>
                          </m:d>
                        </m:num>
                        <m:den>
                          <m:r>
                            <a:rPr lang="en-CA" sz="1200" i="1">
                              <a:solidFill>
                                <a:schemeClr val="bg1"/>
                              </a:solidFill>
                              <a:latin typeface="Cambria Math" charset="0"/>
                              <a:ea typeface="Cambria Math" charset="0"/>
                              <a:cs typeface="Cambria Math" charset="0"/>
                              <a:sym typeface="Proxima Nova"/>
                            </a:rPr>
                            <m:t>𝒩</m:t>
                          </m:r>
                          <m:r>
                            <a:rPr lang="en-CA" sz="1200" i="1">
                              <a:solidFill>
                                <a:schemeClr val="bg1"/>
                              </a:solidFill>
                              <a:latin typeface="Cambria Math" charset="0"/>
                              <a:ea typeface="Cambria Math" charset="0"/>
                              <a:cs typeface="Cambria Math" charset="0"/>
                              <a:sym typeface="Proxima Nova"/>
                            </a:rPr>
                            <m:t>(</m:t>
                          </m:r>
                          <m:r>
                            <a:rPr lang="en-CA" sz="1200" b="0" i="1" smtClean="0">
                              <a:solidFill>
                                <a:schemeClr val="bg1"/>
                              </a:solidFill>
                              <a:latin typeface="Cambria Math" charset="0"/>
                              <a:ea typeface="Cambria Math" charset="0"/>
                              <a:cs typeface="Cambria Math" charset="0"/>
                              <a:sym typeface="Proxima Nova"/>
                            </a:rPr>
                            <m:t>𝑆</m:t>
                          </m:r>
                          <m:r>
                            <a:rPr lang="en-CA" sz="1200" i="1">
                              <a:solidFill>
                                <a:schemeClr val="bg1"/>
                              </a:solidFill>
                              <a:latin typeface="Cambria Math" charset="0"/>
                              <a:ea typeface="Cambria Math" charset="0"/>
                              <a:cs typeface="Cambria Math" charset="0"/>
                              <a:sym typeface="Proxima Nova"/>
                            </a:rPr>
                            <m:t>)</m:t>
                          </m:r>
                        </m:den>
                      </m:f>
                      <m:r>
                        <a:rPr lang="en-CA" sz="1200" b="0" i="1" smtClean="0">
                          <a:solidFill>
                            <a:schemeClr val="bg1"/>
                          </a:solidFill>
                          <a:latin typeface="Cambria Math" charset="0"/>
                          <a:ea typeface="Cambria Math" charset="0"/>
                          <a:cs typeface="Cambria Math" charset="0"/>
                          <a:sym typeface="Proxima Nova"/>
                        </a:rPr>
                        <m:t>= </m:t>
                      </m:r>
                      <m:f>
                        <m:fPr>
                          <m:ctrlPr>
                            <a:rPr lang="en-CA" sz="1200" b="0" i="1" smtClean="0">
                              <a:solidFill>
                                <a:schemeClr val="bg1"/>
                              </a:solidFill>
                              <a:latin typeface="Cambria Math" panose="02040503050406030204" pitchFamily="18" charset="0"/>
                              <a:ea typeface="Cambria Math" charset="0"/>
                              <a:cs typeface="Cambria Math" charset="0"/>
                              <a:sym typeface="Proxima Nova"/>
                            </a:rPr>
                          </m:ctrlPr>
                        </m:fPr>
                        <m:num>
                          <m:r>
                            <a:rPr lang="en-CA" sz="1200" b="0" i="1" smtClean="0">
                              <a:solidFill>
                                <a:schemeClr val="bg1"/>
                              </a:solidFill>
                              <a:latin typeface="Cambria Math" charset="0"/>
                              <a:ea typeface="Cambria Math" charset="0"/>
                              <a:cs typeface="Cambria Math" charset="0"/>
                              <a:sym typeface="Proxima Nova"/>
                            </a:rPr>
                            <m:t># </m:t>
                          </m:r>
                          <m:r>
                            <a:rPr lang="en-CA" sz="1200" b="0" i="1" smtClean="0">
                              <a:solidFill>
                                <a:schemeClr val="bg1"/>
                              </a:solidFill>
                              <a:latin typeface="Cambria Math" charset="0"/>
                              <a:ea typeface="Cambria Math" charset="0"/>
                              <a:cs typeface="Cambria Math" charset="0"/>
                              <a:sym typeface="Proxima Nova"/>
                            </a:rPr>
                            <m:t>𝑜𝑓</m:t>
                          </m:r>
                          <m:r>
                            <a:rPr lang="en-CA" sz="1200" b="0" i="1" smtClean="0">
                              <a:solidFill>
                                <a:schemeClr val="bg1"/>
                              </a:solidFill>
                              <a:latin typeface="Cambria Math" charset="0"/>
                              <a:ea typeface="Cambria Math" charset="0"/>
                              <a:cs typeface="Cambria Math" charset="0"/>
                              <a:sym typeface="Proxima Nova"/>
                            </a:rPr>
                            <m:t> </m:t>
                          </m:r>
                          <m:r>
                            <a:rPr lang="en-CA" sz="1200" b="0" i="1" smtClean="0">
                              <a:solidFill>
                                <a:schemeClr val="bg1"/>
                              </a:solidFill>
                              <a:latin typeface="Cambria Math" charset="0"/>
                              <a:ea typeface="Cambria Math" charset="0"/>
                              <a:cs typeface="Cambria Math" charset="0"/>
                              <a:sym typeface="Proxima Nova"/>
                            </a:rPr>
                            <m:t>𝑓𝑎𝑣𝑜𝑟𝑎𝑏𝑙𝑒</m:t>
                          </m:r>
                          <m:r>
                            <a:rPr lang="en-CA" sz="1200" b="0" i="1" smtClean="0">
                              <a:solidFill>
                                <a:schemeClr val="bg1"/>
                              </a:solidFill>
                              <a:latin typeface="Cambria Math" charset="0"/>
                              <a:ea typeface="Cambria Math" charset="0"/>
                              <a:cs typeface="Cambria Math" charset="0"/>
                              <a:sym typeface="Proxima Nova"/>
                            </a:rPr>
                            <m:t> </m:t>
                          </m:r>
                          <m:r>
                            <a:rPr lang="en-CA" sz="1200" b="0" i="1" smtClean="0">
                              <a:solidFill>
                                <a:schemeClr val="bg1"/>
                              </a:solidFill>
                              <a:latin typeface="Cambria Math" charset="0"/>
                              <a:ea typeface="Cambria Math" charset="0"/>
                              <a:cs typeface="Cambria Math" charset="0"/>
                              <a:sym typeface="Proxima Nova"/>
                            </a:rPr>
                            <m:t>𝑜𝑢𝑡𝑐𝑜𝑚𝑒𝑠</m:t>
                          </m:r>
                        </m:num>
                        <m:den>
                          <m:r>
                            <a:rPr lang="en-CA" sz="1200" b="0" i="1" smtClean="0">
                              <a:solidFill>
                                <a:schemeClr val="bg1"/>
                              </a:solidFill>
                              <a:latin typeface="Cambria Math" charset="0"/>
                              <a:ea typeface="Cambria Math" charset="0"/>
                              <a:cs typeface="Cambria Math" charset="0"/>
                              <a:sym typeface="Proxima Nova"/>
                            </a:rPr>
                            <m:t># </m:t>
                          </m:r>
                          <m:r>
                            <a:rPr lang="en-CA" sz="1200" b="0" i="1" smtClean="0">
                              <a:solidFill>
                                <a:schemeClr val="bg1"/>
                              </a:solidFill>
                              <a:latin typeface="Cambria Math" charset="0"/>
                              <a:ea typeface="Cambria Math" charset="0"/>
                              <a:cs typeface="Cambria Math" charset="0"/>
                              <a:sym typeface="Proxima Nova"/>
                            </a:rPr>
                            <m:t>𝑡𝑜𝑡𝑎𝑙</m:t>
                          </m:r>
                          <m:r>
                            <a:rPr lang="en-CA" sz="1200" b="0" i="1" smtClean="0">
                              <a:solidFill>
                                <a:schemeClr val="bg1"/>
                              </a:solidFill>
                              <a:latin typeface="Cambria Math" charset="0"/>
                              <a:ea typeface="Cambria Math" charset="0"/>
                              <a:cs typeface="Cambria Math" charset="0"/>
                              <a:sym typeface="Proxima Nova"/>
                            </a:rPr>
                            <m:t> </m:t>
                          </m:r>
                          <m:r>
                            <a:rPr lang="en-CA" sz="1200" b="0" i="1" smtClean="0">
                              <a:solidFill>
                                <a:schemeClr val="bg1"/>
                              </a:solidFill>
                              <a:latin typeface="Cambria Math" charset="0"/>
                              <a:ea typeface="Cambria Math" charset="0"/>
                              <a:cs typeface="Cambria Math" charset="0"/>
                              <a:sym typeface="Proxima Nova"/>
                            </a:rPr>
                            <m:t>𝑝𝑜𝑠𝑠𝑖𝑏𝑙𝑒</m:t>
                          </m:r>
                          <m:r>
                            <a:rPr lang="en-CA" sz="1200" b="0" i="1" smtClean="0">
                              <a:solidFill>
                                <a:schemeClr val="bg1"/>
                              </a:solidFill>
                              <a:latin typeface="Cambria Math" charset="0"/>
                              <a:ea typeface="Cambria Math" charset="0"/>
                              <a:cs typeface="Cambria Math" charset="0"/>
                              <a:sym typeface="Proxima Nova"/>
                            </a:rPr>
                            <m:t> </m:t>
                          </m:r>
                          <m:r>
                            <a:rPr lang="en-CA" sz="1200" b="0" i="1" smtClean="0">
                              <a:solidFill>
                                <a:schemeClr val="bg1"/>
                              </a:solidFill>
                              <a:latin typeface="Cambria Math" charset="0"/>
                              <a:ea typeface="Cambria Math" charset="0"/>
                              <a:cs typeface="Cambria Math" charset="0"/>
                              <a:sym typeface="Proxima Nova"/>
                            </a:rPr>
                            <m:t>𝑜𝑢𝑡𝑐𝑜𝑚𝑒𝑠</m:t>
                          </m:r>
                        </m:den>
                      </m:f>
                    </m:oMath>
                  </m:oMathPara>
                </a14:m>
                <a:endParaRPr lang="en-CA" sz="1200" b="0" dirty="0">
                  <a:solidFill>
                    <a:schemeClr val="bg1"/>
                  </a:solidFill>
                  <a:ea typeface="Proxima Nova"/>
                  <a:cs typeface="Proxima Nova"/>
                  <a:sym typeface="Proxima Nova"/>
                </a:endParaRPr>
              </a:p>
              <a:p>
                <a:pPr marL="247650" indent="-171450">
                  <a:buClr>
                    <a:srgbClr val="434343"/>
                  </a:buClr>
                  <a:buFont typeface="Arial" charset="0"/>
                  <a:buChar char="•"/>
                </a:pPr>
                <a:r>
                  <a:rPr lang="en-CA" sz="1200" b="0" dirty="0">
                    <a:solidFill>
                      <a:schemeClr val="bg1"/>
                    </a:solidFill>
                    <a:ea typeface="Proxima Nova"/>
                    <a:cs typeface="Proxima Nova"/>
                    <a:sym typeface="Proxima Nova"/>
                  </a:rPr>
                  <a:t>OR, we can repeat the experiment for a large number of times and observe the frequency in which the event occurred:</a:t>
                </a:r>
                <a:endParaRPr lang="en-CA" sz="1200" dirty="0">
                  <a:solidFill>
                    <a:schemeClr val="bg1"/>
                  </a:solidFill>
                  <a:ea typeface="Proxima Nova"/>
                  <a:cs typeface="Proxima Nova"/>
                  <a:sym typeface="Proxima Nova"/>
                </a:endParaRPr>
              </a:p>
              <a:p>
                <a:pPr marL="76200" algn="ctr">
                  <a:buClr>
                    <a:srgbClr val="434343"/>
                  </a:buClr>
                </a:pPr>
                <a14:m>
                  <m:oMathPara xmlns:m="http://schemas.openxmlformats.org/officeDocument/2006/math">
                    <m:oMathParaPr>
                      <m:jc m:val="centerGroup"/>
                    </m:oMathParaPr>
                    <m:oMath xmlns:m="http://schemas.openxmlformats.org/officeDocument/2006/math">
                      <m:r>
                        <a:rPr lang="en-US" sz="1200" i="1">
                          <a:solidFill>
                            <a:schemeClr val="bg1"/>
                          </a:solidFill>
                          <a:latin typeface="Cambria Math" charset="0"/>
                          <a:ea typeface="Cambria Math" charset="0"/>
                          <a:cs typeface="Cambria Math" charset="0"/>
                          <a:sym typeface="Proxima Nova"/>
                        </a:rPr>
                        <m:t>ℙ</m:t>
                      </m:r>
                      <m:d>
                        <m:dPr>
                          <m:ctrlPr>
                            <a:rPr lang="en-CA" sz="1200" i="1">
                              <a:solidFill>
                                <a:schemeClr val="bg1"/>
                              </a:solidFill>
                              <a:latin typeface="Cambria Math" panose="02040503050406030204" pitchFamily="18" charset="0"/>
                              <a:ea typeface="Cambria Math" charset="0"/>
                              <a:cs typeface="Cambria Math" charset="0"/>
                              <a:sym typeface="Proxima Nova"/>
                            </a:rPr>
                          </m:ctrlPr>
                        </m:dPr>
                        <m:e>
                          <m:r>
                            <a:rPr lang="en-CA" sz="1200" i="1">
                              <a:solidFill>
                                <a:schemeClr val="bg1"/>
                              </a:solidFill>
                              <a:latin typeface="Cambria Math" charset="0"/>
                              <a:ea typeface="Cambria Math" charset="0"/>
                              <a:cs typeface="Cambria Math" charset="0"/>
                              <a:sym typeface="Proxima Nova"/>
                            </a:rPr>
                            <m:t>𝐸</m:t>
                          </m:r>
                        </m:e>
                      </m:d>
                      <m:r>
                        <a:rPr lang="en-CA" sz="1200" i="1">
                          <a:solidFill>
                            <a:schemeClr val="bg1"/>
                          </a:solidFill>
                          <a:latin typeface="Cambria Math" charset="0"/>
                          <a:ea typeface="Cambria Math" charset="0"/>
                          <a:cs typeface="Cambria Math" charset="0"/>
                          <a:sym typeface="Proxima Nova"/>
                        </a:rPr>
                        <m:t>=</m:t>
                      </m:r>
                      <m:r>
                        <a:rPr lang="en-CA" sz="1200" b="0" i="1" smtClean="0">
                          <a:solidFill>
                            <a:schemeClr val="bg1"/>
                          </a:solidFill>
                          <a:latin typeface="Cambria Math" charset="0"/>
                          <a:ea typeface="Cambria Math" charset="0"/>
                          <a:cs typeface="Cambria Math" charset="0"/>
                          <a:sym typeface="Proxima Nova"/>
                        </a:rPr>
                        <m:t> </m:t>
                      </m:r>
                      <m:func>
                        <m:funcPr>
                          <m:ctrlPr>
                            <a:rPr lang="en-CA" sz="1200" b="0" i="1" smtClean="0">
                              <a:solidFill>
                                <a:schemeClr val="bg1"/>
                              </a:solidFill>
                              <a:latin typeface="Cambria Math" panose="02040503050406030204" pitchFamily="18" charset="0"/>
                              <a:ea typeface="Cambria Math" charset="0"/>
                              <a:cs typeface="Cambria Math" charset="0"/>
                              <a:sym typeface="Proxima Nova"/>
                            </a:rPr>
                          </m:ctrlPr>
                        </m:funcPr>
                        <m:fName>
                          <m:limLow>
                            <m:limLowPr>
                              <m:ctrlPr>
                                <a:rPr lang="en-CA" sz="1200" b="0" i="1" smtClean="0">
                                  <a:solidFill>
                                    <a:schemeClr val="bg1"/>
                                  </a:solidFill>
                                  <a:latin typeface="Cambria Math" panose="02040503050406030204" pitchFamily="18" charset="0"/>
                                  <a:ea typeface="Cambria Math" charset="0"/>
                                  <a:cs typeface="Cambria Math" charset="0"/>
                                  <a:sym typeface="Proxima Nova"/>
                                </a:rPr>
                              </m:ctrlPr>
                            </m:limLowPr>
                            <m:e>
                              <m:r>
                                <m:rPr>
                                  <m:sty m:val="p"/>
                                </m:rPr>
                                <a:rPr lang="en-CA" sz="1200" b="0" i="0" smtClean="0">
                                  <a:solidFill>
                                    <a:schemeClr val="bg1"/>
                                  </a:solidFill>
                                  <a:latin typeface="Cambria Math" charset="0"/>
                                  <a:ea typeface="Cambria Math" charset="0"/>
                                  <a:cs typeface="Cambria Math" charset="0"/>
                                  <a:sym typeface="Proxima Nova"/>
                                </a:rPr>
                                <m:t>lim</m:t>
                              </m:r>
                            </m:e>
                            <m:lim>
                              <m:r>
                                <a:rPr lang="en-CA" sz="1200" b="0" i="1" smtClean="0">
                                  <a:solidFill>
                                    <a:schemeClr val="bg1"/>
                                  </a:solidFill>
                                  <a:latin typeface="Cambria Math" charset="0"/>
                                  <a:ea typeface="Cambria Math" charset="0"/>
                                  <a:cs typeface="Cambria Math" charset="0"/>
                                  <a:sym typeface="Proxima Nova"/>
                                </a:rPr>
                                <m:t>𝑛</m:t>
                              </m:r>
                              <m:r>
                                <a:rPr lang="en-CA" sz="1200" b="0" i="1" smtClean="0">
                                  <a:solidFill>
                                    <a:schemeClr val="bg1"/>
                                  </a:solidFill>
                                  <a:latin typeface="Cambria Math" charset="0"/>
                                  <a:ea typeface="Cambria Math" charset="0"/>
                                  <a:cs typeface="Cambria Math" charset="0"/>
                                  <a:sym typeface="Proxima Nova"/>
                                </a:rPr>
                                <m:t>→∞</m:t>
                              </m:r>
                            </m:lim>
                          </m:limLow>
                        </m:fName>
                        <m:e>
                          <m:f>
                            <m:fPr>
                              <m:ctrlPr>
                                <a:rPr lang="en-CA" sz="1200" b="0" i="1" smtClean="0">
                                  <a:solidFill>
                                    <a:schemeClr val="bg1"/>
                                  </a:solidFill>
                                  <a:latin typeface="Cambria Math" panose="02040503050406030204" pitchFamily="18" charset="0"/>
                                  <a:ea typeface="Cambria Math" charset="0"/>
                                  <a:cs typeface="Cambria Math" charset="0"/>
                                  <a:sym typeface="Proxima Nova"/>
                                </a:rPr>
                              </m:ctrlPr>
                            </m:fPr>
                            <m:num>
                              <m:sSub>
                                <m:sSubPr>
                                  <m:ctrlPr>
                                    <a:rPr lang="en-CA" sz="1200" b="0" i="1" smtClean="0">
                                      <a:solidFill>
                                        <a:schemeClr val="bg1"/>
                                      </a:solidFill>
                                      <a:latin typeface="Cambria Math" panose="02040503050406030204" pitchFamily="18" charset="0"/>
                                      <a:ea typeface="Cambria Math" charset="0"/>
                                      <a:cs typeface="Cambria Math" charset="0"/>
                                      <a:sym typeface="Proxima Nova"/>
                                    </a:rPr>
                                  </m:ctrlPr>
                                </m:sSubPr>
                                <m:e>
                                  <m:r>
                                    <a:rPr lang="en-CA" sz="1200" b="0" i="1" smtClean="0">
                                      <a:solidFill>
                                        <a:schemeClr val="bg1"/>
                                      </a:solidFill>
                                      <a:latin typeface="Cambria Math" charset="0"/>
                                      <a:ea typeface="Cambria Math" charset="0"/>
                                      <a:cs typeface="Cambria Math" charset="0"/>
                                      <a:sym typeface="Proxima Nova"/>
                                    </a:rPr>
                                    <m:t>𝑓</m:t>
                                  </m:r>
                                </m:e>
                                <m:sub>
                                  <m:r>
                                    <a:rPr lang="en-CA" sz="1200" b="0" i="1" smtClean="0">
                                      <a:solidFill>
                                        <a:schemeClr val="bg1"/>
                                      </a:solidFill>
                                      <a:latin typeface="Cambria Math" charset="0"/>
                                      <a:ea typeface="Cambria Math" charset="0"/>
                                      <a:cs typeface="Cambria Math" charset="0"/>
                                      <a:sym typeface="Proxima Nova"/>
                                    </a:rPr>
                                    <m:t>𝑛</m:t>
                                  </m:r>
                                </m:sub>
                              </m:sSub>
                              <m:r>
                                <a:rPr lang="en-CA" sz="1200" b="0" i="1" smtClean="0">
                                  <a:solidFill>
                                    <a:schemeClr val="bg1"/>
                                  </a:solidFill>
                                  <a:latin typeface="Cambria Math" charset="0"/>
                                  <a:ea typeface="Cambria Math" charset="0"/>
                                  <a:cs typeface="Cambria Math" charset="0"/>
                                  <a:sym typeface="Proxima Nova"/>
                                </a:rPr>
                                <m:t>(</m:t>
                              </m:r>
                              <m:r>
                                <a:rPr lang="en-CA" sz="1200" b="0" i="1" smtClean="0">
                                  <a:solidFill>
                                    <a:schemeClr val="bg1"/>
                                  </a:solidFill>
                                  <a:latin typeface="Cambria Math" charset="0"/>
                                  <a:ea typeface="Cambria Math" charset="0"/>
                                  <a:cs typeface="Cambria Math" charset="0"/>
                                  <a:sym typeface="Proxima Nova"/>
                                </a:rPr>
                                <m:t>𝐸</m:t>
                              </m:r>
                              <m:r>
                                <a:rPr lang="en-CA" sz="1200" b="0" i="1" smtClean="0">
                                  <a:solidFill>
                                    <a:schemeClr val="bg1"/>
                                  </a:solidFill>
                                  <a:latin typeface="Cambria Math" charset="0"/>
                                  <a:ea typeface="Cambria Math" charset="0"/>
                                  <a:cs typeface="Cambria Math" charset="0"/>
                                  <a:sym typeface="Proxima Nova"/>
                                </a:rPr>
                                <m:t>)</m:t>
                              </m:r>
                            </m:num>
                            <m:den>
                              <m:r>
                                <a:rPr lang="en-CA" sz="1200" b="0" i="1" smtClean="0">
                                  <a:solidFill>
                                    <a:schemeClr val="bg1"/>
                                  </a:solidFill>
                                  <a:latin typeface="Cambria Math" charset="0"/>
                                  <a:ea typeface="Cambria Math" charset="0"/>
                                  <a:cs typeface="Cambria Math" charset="0"/>
                                  <a:sym typeface="Proxima Nova"/>
                                </a:rPr>
                                <m:t>𝑛</m:t>
                              </m:r>
                            </m:den>
                          </m:f>
                        </m:e>
                      </m:func>
                    </m:oMath>
                  </m:oMathPara>
                </a14:m>
                <a:endParaRPr lang="en-CA" sz="1200" b="0" dirty="0">
                  <a:solidFill>
                    <a:schemeClr val="bg1"/>
                  </a:solidFill>
                  <a:ea typeface="Proxima Nova"/>
                  <a:cs typeface="Proxima Nova"/>
                  <a:sym typeface="Proxima Nova"/>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450724" y="1457482"/>
                <a:ext cx="8021733" cy="2127827"/>
              </a:xfrm>
              <a:prstGeom prst="rect">
                <a:avLst/>
              </a:prstGeom>
              <a:blipFill>
                <a:blip r:embed="rId4"/>
                <a:stretch>
                  <a:fillRect t="-287"/>
                </a:stretch>
              </a:blipFill>
            </p:spPr>
            <p:txBody>
              <a:bodyPr/>
              <a:lstStyle/>
              <a:p>
                <a:r>
                  <a:rPr lang="en-US">
                    <a:noFill/>
                  </a:rPr>
                  <a:t> </a:t>
                </a:r>
              </a:p>
            </p:txBody>
          </p:sp>
        </mc:Fallback>
      </mc:AlternateContent>
    </p:spTree>
    <p:extLst>
      <p:ext uri="{BB962C8B-B14F-4D97-AF65-F5344CB8AC3E}">
        <p14:creationId xmlns:p14="http://schemas.microsoft.com/office/powerpoint/2010/main" val="1160597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
        <p:cNvGrpSpPr/>
        <p:nvPr/>
      </p:nvGrpSpPr>
      <p:grpSpPr>
        <a:xfrm>
          <a:off x="0" y="0"/>
          <a:ext cx="0" cy="0"/>
          <a:chOff x="0" y="0"/>
          <a:chExt cx="0" cy="0"/>
        </a:xfrm>
      </p:grpSpPr>
      <p:cxnSp>
        <p:nvCxnSpPr>
          <p:cNvPr id="85" name="Shape 85"/>
          <p:cNvCxnSpPr/>
          <p:nvPr/>
        </p:nvCxnSpPr>
        <p:spPr>
          <a:xfrm>
            <a:off x="354000" y="949400"/>
            <a:ext cx="8436000" cy="0"/>
          </a:xfrm>
          <a:prstGeom prst="straightConnector1">
            <a:avLst/>
          </a:prstGeom>
          <a:noFill/>
          <a:ln w="19050" cap="flat" cmpd="sng">
            <a:solidFill>
              <a:srgbClr val="3A9ED9"/>
            </a:solidFill>
            <a:prstDash val="solid"/>
            <a:round/>
            <a:headEnd type="none" w="lg" len="lg"/>
            <a:tailEnd type="none" w="lg" len="lg"/>
          </a:ln>
        </p:spPr>
      </p:cxnSp>
      <p:sp>
        <p:nvSpPr>
          <p:cNvPr id="86" name="Shape 86"/>
          <p:cNvSpPr txBox="1">
            <a:spLocks noGrp="1"/>
          </p:cNvSpPr>
          <p:nvPr>
            <p:ph type="title"/>
          </p:nvPr>
        </p:nvSpPr>
        <p:spPr>
          <a:xfrm>
            <a:off x="311700" y="216425"/>
            <a:ext cx="6606600" cy="572700"/>
          </a:xfrm>
          <a:prstGeom prst="rect">
            <a:avLst/>
          </a:prstGeom>
        </p:spPr>
        <p:txBody>
          <a:bodyPr lIns="91425" tIns="91425" rIns="91425" bIns="91425" anchor="t" anchorCtr="0">
            <a:noAutofit/>
          </a:bodyPr>
          <a:lstStyle/>
          <a:p>
            <a:pPr lvl="0" rtl="0">
              <a:spcBef>
                <a:spcPts val="0"/>
              </a:spcBef>
              <a:buNone/>
            </a:pPr>
            <a:r>
              <a:rPr lang="en-CA" b="1" dirty="0">
                <a:solidFill>
                  <a:srgbClr val="3A9ED9"/>
                </a:solidFill>
                <a:latin typeface="+mj-lt"/>
                <a:ea typeface="Proxima Nova"/>
                <a:cs typeface="Proxima Nova"/>
                <a:sym typeface="Proxima Nova"/>
              </a:rPr>
              <a:t>Probability Measure </a:t>
            </a:r>
            <a:endParaRPr lang="en" b="1" dirty="0">
              <a:solidFill>
                <a:srgbClr val="3A9ED9"/>
              </a:solidFill>
              <a:latin typeface="+mj-lt"/>
              <a:ea typeface="Proxima Nova"/>
              <a:cs typeface="Proxima Nova"/>
              <a:sym typeface="Proxima Nova"/>
            </a:endParaRPr>
          </a:p>
        </p:txBody>
      </p:sp>
      <p:pic>
        <p:nvPicPr>
          <p:cNvPr id="87" name="Shape 87" descr="metis-mini.png"/>
          <p:cNvPicPr preferRelativeResize="0"/>
          <p:nvPr/>
        </p:nvPicPr>
        <p:blipFill>
          <a:blip r:embed="rId3">
            <a:alphaModFix amt="25000"/>
          </a:blip>
          <a:stretch>
            <a:fillRect/>
          </a:stretch>
        </p:blipFill>
        <p:spPr>
          <a:xfrm>
            <a:off x="8512774" y="304799"/>
            <a:ext cx="326424" cy="384999"/>
          </a:xfrm>
          <a:prstGeom prst="rect">
            <a:avLst/>
          </a:prstGeom>
          <a:noFill/>
          <a:ln>
            <a:noFill/>
          </a:ln>
        </p:spPr>
      </p:pic>
      <p:grpSp>
        <p:nvGrpSpPr>
          <p:cNvPr id="28" name="Group 27"/>
          <p:cNvGrpSpPr/>
          <p:nvPr/>
        </p:nvGrpSpPr>
        <p:grpSpPr>
          <a:xfrm>
            <a:off x="448347" y="1062108"/>
            <a:ext cx="8231263" cy="1713726"/>
            <a:chOff x="521848" y="1927622"/>
            <a:chExt cx="8114098" cy="1054020"/>
          </a:xfrm>
        </p:grpSpPr>
        <p:sp>
          <p:nvSpPr>
            <p:cNvPr id="29" name="Rounded Rectangle 28"/>
            <p:cNvSpPr/>
            <p:nvPr/>
          </p:nvSpPr>
          <p:spPr>
            <a:xfrm>
              <a:off x="521849" y="1967562"/>
              <a:ext cx="8114097" cy="1014080"/>
            </a:xfrm>
            <a:prstGeom prst="round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 Same Side Corner Rectangle 29"/>
            <p:cNvSpPr/>
            <p:nvPr/>
          </p:nvSpPr>
          <p:spPr>
            <a:xfrm>
              <a:off x="521848" y="1927622"/>
              <a:ext cx="8114097" cy="241386"/>
            </a:xfrm>
            <a:prstGeom prst="round2SameRect">
              <a:avLst/>
            </a:prstGeom>
            <a:solidFill>
              <a:srgbClr val="3A9E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Definition (2):</a:t>
              </a:r>
            </a:p>
          </p:txBody>
        </p:sp>
      </p:grpSp>
      <p:sp>
        <p:nvSpPr>
          <p:cNvPr id="31" name="TextBox 30"/>
          <p:cNvSpPr txBox="1"/>
          <p:nvPr/>
        </p:nvSpPr>
        <p:spPr>
          <a:xfrm>
            <a:off x="491041" y="1543731"/>
            <a:ext cx="8021733" cy="1077218"/>
          </a:xfrm>
          <a:prstGeom prst="rect">
            <a:avLst/>
          </a:prstGeom>
          <a:noFill/>
        </p:spPr>
        <p:txBody>
          <a:bodyPr wrap="square" rtlCol="0">
            <a:spAutoFit/>
          </a:bodyPr>
          <a:lstStyle/>
          <a:p>
            <a:pPr marL="247650" indent="-171450">
              <a:buClr>
                <a:srgbClr val="434343"/>
              </a:buClr>
              <a:buFont typeface="Arial" charset="0"/>
              <a:buChar char="•"/>
            </a:pPr>
            <a:r>
              <a:rPr lang="en-CA" sz="1600" dirty="0">
                <a:solidFill>
                  <a:schemeClr val="bg1"/>
                </a:solidFill>
                <a:ea typeface="Proxima Nova"/>
                <a:cs typeface="Proxima Nova"/>
                <a:sym typeface="Proxima Nova"/>
              </a:rPr>
              <a:t>The Probability Measure assigns a real number to each Event</a:t>
            </a:r>
          </a:p>
          <a:p>
            <a:pPr marL="247650" indent="-171450">
              <a:buClr>
                <a:srgbClr val="434343"/>
              </a:buClr>
              <a:buFont typeface="Arial" charset="0"/>
              <a:buChar char="•"/>
            </a:pPr>
            <a:r>
              <a:rPr lang="en-US" sz="1600" dirty="0">
                <a:solidFill>
                  <a:srgbClr val="212121"/>
                </a:solidFill>
                <a:ea typeface="Proxima Nova"/>
                <a:cs typeface="Proxima Nova"/>
                <a:sym typeface="Proxima Nova"/>
              </a:rPr>
              <a:t>The probability of an event will have a value between 0 and 1</a:t>
            </a:r>
          </a:p>
          <a:p>
            <a:pPr marL="247650" indent="-171450">
              <a:buClr>
                <a:srgbClr val="434343"/>
              </a:buClr>
              <a:buFont typeface="Arial" charset="0"/>
              <a:buChar char="•"/>
            </a:pPr>
            <a:r>
              <a:rPr lang="en-US" sz="1600" dirty="0">
                <a:solidFill>
                  <a:srgbClr val="212121"/>
                </a:solidFill>
                <a:ea typeface="Proxima Nova"/>
                <a:cs typeface="Proxima Nova"/>
                <a:sym typeface="Proxima Nova"/>
              </a:rPr>
              <a:t>The sum of the probabilities of the sample space is equal to 1 </a:t>
            </a:r>
          </a:p>
          <a:p>
            <a:pPr marL="247650" indent="-171450">
              <a:buClr>
                <a:srgbClr val="434343"/>
              </a:buClr>
              <a:buFont typeface="Arial" charset="0"/>
              <a:buChar char="•"/>
            </a:pPr>
            <a:endParaRPr lang="en-CA" sz="1600" dirty="0">
              <a:solidFill>
                <a:schemeClr val="bg1"/>
              </a:solidFill>
              <a:ea typeface="Proxima Nova"/>
              <a:cs typeface="Proxima Nova"/>
              <a:sym typeface="Proxima Nova"/>
            </a:endParaRPr>
          </a:p>
        </p:txBody>
      </p:sp>
      <p:grpSp>
        <p:nvGrpSpPr>
          <p:cNvPr id="11" name="Group 10"/>
          <p:cNvGrpSpPr/>
          <p:nvPr/>
        </p:nvGrpSpPr>
        <p:grpSpPr>
          <a:xfrm>
            <a:off x="448347" y="2960300"/>
            <a:ext cx="8231262" cy="1702916"/>
            <a:chOff x="1270535" y="3099335"/>
            <a:chExt cx="7122694" cy="1600270"/>
          </a:xfrm>
          <a:solidFill>
            <a:schemeClr val="tx1">
              <a:lumMod val="95000"/>
            </a:schemeClr>
          </a:solidFill>
        </p:grpSpPr>
        <p:sp>
          <p:nvSpPr>
            <p:cNvPr id="12" name="Rounded Rectangle 11"/>
            <p:cNvSpPr/>
            <p:nvPr/>
          </p:nvSpPr>
          <p:spPr>
            <a:xfrm>
              <a:off x="1270535" y="3099335"/>
              <a:ext cx="7122694" cy="1600270"/>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Same Side Corner Rectangle 12"/>
            <p:cNvSpPr/>
            <p:nvPr/>
          </p:nvSpPr>
          <p:spPr>
            <a:xfrm>
              <a:off x="1270535" y="3099335"/>
              <a:ext cx="7122694" cy="413887"/>
            </a:xfrm>
            <a:prstGeom prst="round2Same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Example 6:</a:t>
              </a:r>
            </a:p>
          </p:txBody>
        </p:sp>
      </p:grpSp>
      <mc:AlternateContent xmlns:mc="http://schemas.openxmlformats.org/markup-compatibility/2006" xmlns:a14="http://schemas.microsoft.com/office/drawing/2010/main">
        <mc:Choice Requires="a14">
          <p:sp>
            <p:nvSpPr>
              <p:cNvPr id="3" name="TextBox 2"/>
              <p:cNvSpPr txBox="1"/>
              <p:nvPr/>
            </p:nvSpPr>
            <p:spPr>
              <a:xfrm>
                <a:off x="587141" y="3474720"/>
                <a:ext cx="7925633" cy="1092928"/>
              </a:xfrm>
              <a:prstGeom prst="rect">
                <a:avLst/>
              </a:prstGeom>
              <a:noFill/>
            </p:spPr>
            <p:txBody>
              <a:bodyPr wrap="square" rtlCol="0">
                <a:spAutoFit/>
              </a:bodyPr>
              <a:lstStyle/>
              <a:p>
                <a:pPr marL="342900" indent="-342900">
                  <a:buFont typeface="+mj-lt"/>
                  <a:buAutoNum type="arabicPeriod"/>
                </a:pPr>
                <a:r>
                  <a:rPr lang="en-US" sz="1200" dirty="0"/>
                  <a:t>In the Sample Space associated with the Random Experiment of flipping a coin, the Probability Measure assigns a real number to each event: </a:t>
                </a:r>
                <a14:m>
                  <m:oMath xmlns:m="http://schemas.openxmlformats.org/officeDocument/2006/math">
                    <m:r>
                      <a:rPr lang="en-US" sz="1200" i="1">
                        <a:solidFill>
                          <a:schemeClr val="bg1"/>
                        </a:solidFill>
                        <a:latin typeface="Cambria Math" charset="0"/>
                        <a:ea typeface="Cambria Math" charset="0"/>
                        <a:cs typeface="Cambria Math" charset="0"/>
                        <a:sym typeface="Proxima Nova"/>
                      </a:rPr>
                      <m:t>ℙ</m:t>
                    </m:r>
                    <m:d>
                      <m:dPr>
                        <m:ctrlPr>
                          <a:rPr lang="en-CA" sz="1200" i="1">
                            <a:solidFill>
                              <a:schemeClr val="bg1"/>
                            </a:solidFill>
                            <a:latin typeface="Cambria Math" panose="02040503050406030204" pitchFamily="18" charset="0"/>
                            <a:ea typeface="Cambria Math" charset="0"/>
                            <a:cs typeface="Cambria Math" charset="0"/>
                            <a:sym typeface="Proxima Nova"/>
                          </a:rPr>
                        </m:ctrlPr>
                      </m:dPr>
                      <m:e>
                        <m:r>
                          <a:rPr lang="en-CA" sz="1200" b="0" i="1" smtClean="0">
                            <a:solidFill>
                              <a:schemeClr val="bg1"/>
                            </a:solidFill>
                            <a:latin typeface="Cambria Math" charset="0"/>
                            <a:ea typeface="Cambria Math" charset="0"/>
                            <a:cs typeface="Cambria Math" charset="0"/>
                            <a:sym typeface="Proxima Nova"/>
                          </a:rPr>
                          <m:t>𝐻𝑒𝑎𝑑𝑠</m:t>
                        </m:r>
                      </m:e>
                    </m:d>
                    <m:r>
                      <a:rPr lang="en-CA" sz="1200" i="1">
                        <a:solidFill>
                          <a:schemeClr val="bg1"/>
                        </a:solidFill>
                        <a:latin typeface="Cambria Math" charset="0"/>
                        <a:ea typeface="Cambria Math" charset="0"/>
                        <a:cs typeface="Cambria Math" charset="0"/>
                        <a:sym typeface="Proxima Nova"/>
                      </a:rPr>
                      <m:t>=</m:t>
                    </m:r>
                    <m:r>
                      <a:rPr lang="en-CA" sz="1200" b="0" i="1" smtClean="0">
                        <a:solidFill>
                          <a:schemeClr val="bg1"/>
                        </a:solidFill>
                        <a:latin typeface="Cambria Math" charset="0"/>
                        <a:ea typeface="Cambria Math" charset="0"/>
                        <a:cs typeface="Cambria Math" charset="0"/>
                        <a:sym typeface="Proxima Nova"/>
                      </a:rPr>
                      <m:t>0.5</m:t>
                    </m:r>
                  </m:oMath>
                </a14:m>
                <a:r>
                  <a:rPr lang="en-US" sz="1200" dirty="0"/>
                  <a:t> and </a:t>
                </a:r>
                <a14:m>
                  <m:oMath xmlns:m="http://schemas.openxmlformats.org/officeDocument/2006/math">
                    <m:r>
                      <a:rPr lang="en-US" sz="1200" i="1">
                        <a:solidFill>
                          <a:schemeClr val="bg1"/>
                        </a:solidFill>
                        <a:latin typeface="Cambria Math" charset="0"/>
                        <a:ea typeface="Cambria Math" charset="0"/>
                        <a:cs typeface="Cambria Math" charset="0"/>
                        <a:sym typeface="Proxima Nova"/>
                      </a:rPr>
                      <m:t>ℙ</m:t>
                    </m:r>
                    <m:d>
                      <m:dPr>
                        <m:ctrlPr>
                          <a:rPr lang="en-CA" sz="1200" i="1">
                            <a:solidFill>
                              <a:schemeClr val="bg1"/>
                            </a:solidFill>
                            <a:latin typeface="Cambria Math" panose="02040503050406030204" pitchFamily="18" charset="0"/>
                            <a:ea typeface="Cambria Math" charset="0"/>
                            <a:cs typeface="Cambria Math" charset="0"/>
                            <a:sym typeface="Proxima Nova"/>
                          </a:rPr>
                        </m:ctrlPr>
                      </m:dPr>
                      <m:e>
                        <m:r>
                          <a:rPr lang="en-CA" sz="1200" b="0" i="1" smtClean="0">
                            <a:solidFill>
                              <a:schemeClr val="bg1"/>
                            </a:solidFill>
                            <a:latin typeface="Cambria Math" charset="0"/>
                            <a:ea typeface="Cambria Math" charset="0"/>
                            <a:cs typeface="Cambria Math" charset="0"/>
                            <a:sym typeface="Proxima Nova"/>
                          </a:rPr>
                          <m:t>𝑇𝑎𝑖𝑙</m:t>
                        </m:r>
                        <m:r>
                          <a:rPr lang="en-CA" sz="1200" i="1">
                            <a:solidFill>
                              <a:schemeClr val="bg1"/>
                            </a:solidFill>
                            <a:latin typeface="Cambria Math" charset="0"/>
                            <a:ea typeface="Cambria Math" charset="0"/>
                            <a:cs typeface="Cambria Math" charset="0"/>
                            <a:sym typeface="Proxima Nova"/>
                          </a:rPr>
                          <m:t>𝑠</m:t>
                        </m:r>
                      </m:e>
                    </m:d>
                    <m:r>
                      <a:rPr lang="en-CA" sz="1200" i="1">
                        <a:solidFill>
                          <a:schemeClr val="bg1"/>
                        </a:solidFill>
                        <a:latin typeface="Cambria Math" charset="0"/>
                        <a:ea typeface="Cambria Math" charset="0"/>
                        <a:cs typeface="Cambria Math" charset="0"/>
                        <a:sym typeface="Proxima Nova"/>
                      </a:rPr>
                      <m:t>=0.5</m:t>
                    </m:r>
                  </m:oMath>
                </a14:m>
                <a:r>
                  <a:rPr lang="en-US" sz="1200" dirty="0"/>
                  <a:t>. Here, I am assigning numbers based on a probabilistic assumption of a fair coin </a:t>
                </a:r>
              </a:p>
              <a:p>
                <a:pPr marL="342900" indent="-342900">
                  <a:buFont typeface="+mj-lt"/>
                  <a:buAutoNum type="arabicPeriod"/>
                </a:pPr>
                <a:r>
                  <a:rPr lang="en-US" sz="1200" dirty="0"/>
                  <a:t>In the Sample Space associated with the Random Experiment of rolling a 6-sided die, the Probability Measure assigns a real number to each event: </a:t>
                </a:r>
                <a14:m>
                  <m:oMath xmlns:m="http://schemas.openxmlformats.org/officeDocument/2006/math">
                    <m:r>
                      <a:rPr lang="en-US" sz="1200" i="1">
                        <a:solidFill>
                          <a:schemeClr val="bg1"/>
                        </a:solidFill>
                        <a:latin typeface="Cambria Math" charset="0"/>
                        <a:ea typeface="Cambria Math" charset="0"/>
                        <a:cs typeface="Cambria Math" charset="0"/>
                        <a:sym typeface="Proxima Nova"/>
                      </a:rPr>
                      <m:t>ℙ</m:t>
                    </m:r>
                    <m:d>
                      <m:dPr>
                        <m:ctrlPr>
                          <a:rPr lang="en-CA" sz="1200" i="1">
                            <a:solidFill>
                              <a:schemeClr val="bg1"/>
                            </a:solidFill>
                            <a:latin typeface="Cambria Math" panose="02040503050406030204" pitchFamily="18" charset="0"/>
                            <a:ea typeface="Cambria Math" charset="0"/>
                            <a:cs typeface="Cambria Math" charset="0"/>
                            <a:sym typeface="Proxima Nova"/>
                          </a:rPr>
                        </m:ctrlPr>
                      </m:dPr>
                      <m:e>
                        <m:r>
                          <a:rPr lang="en-CA" sz="1200" b="0" i="1" smtClean="0">
                            <a:solidFill>
                              <a:schemeClr val="bg1"/>
                            </a:solidFill>
                            <a:latin typeface="Cambria Math" charset="0"/>
                            <a:ea typeface="Cambria Math" charset="0"/>
                            <a:cs typeface="Cambria Math" charset="0"/>
                            <a:sym typeface="Proxima Nova"/>
                          </a:rPr>
                          <m:t>1</m:t>
                        </m:r>
                      </m:e>
                    </m:d>
                    <m:r>
                      <a:rPr lang="en-CA" sz="1200" i="1">
                        <a:solidFill>
                          <a:schemeClr val="bg1"/>
                        </a:solidFill>
                        <a:latin typeface="Cambria Math" charset="0"/>
                        <a:ea typeface="Cambria Math" charset="0"/>
                        <a:cs typeface="Cambria Math" charset="0"/>
                        <a:sym typeface="Proxima Nova"/>
                      </a:rPr>
                      <m:t>=</m:t>
                    </m:r>
                    <m:r>
                      <a:rPr lang="en-US" sz="1200" i="1">
                        <a:solidFill>
                          <a:schemeClr val="bg1"/>
                        </a:solidFill>
                        <a:latin typeface="Cambria Math" charset="0"/>
                        <a:ea typeface="Cambria Math" charset="0"/>
                        <a:cs typeface="Cambria Math" charset="0"/>
                        <a:sym typeface="Proxima Nova"/>
                      </a:rPr>
                      <m:t>ℙ</m:t>
                    </m:r>
                    <m:d>
                      <m:dPr>
                        <m:ctrlPr>
                          <a:rPr lang="en-CA" sz="1200" i="1">
                            <a:solidFill>
                              <a:schemeClr val="bg1"/>
                            </a:solidFill>
                            <a:latin typeface="Cambria Math" panose="02040503050406030204" pitchFamily="18" charset="0"/>
                            <a:ea typeface="Cambria Math" charset="0"/>
                            <a:cs typeface="Cambria Math" charset="0"/>
                            <a:sym typeface="Proxima Nova"/>
                          </a:rPr>
                        </m:ctrlPr>
                      </m:dPr>
                      <m:e>
                        <m:r>
                          <a:rPr lang="en-CA" sz="1200" b="0" i="1" smtClean="0">
                            <a:solidFill>
                              <a:schemeClr val="bg1"/>
                            </a:solidFill>
                            <a:latin typeface="Cambria Math" charset="0"/>
                            <a:ea typeface="Cambria Math" charset="0"/>
                            <a:cs typeface="Cambria Math" charset="0"/>
                            <a:sym typeface="Proxima Nova"/>
                          </a:rPr>
                          <m:t>2</m:t>
                        </m:r>
                      </m:e>
                    </m:d>
                    <m:r>
                      <a:rPr lang="en-CA" sz="1200" i="1">
                        <a:solidFill>
                          <a:schemeClr val="bg1"/>
                        </a:solidFill>
                        <a:latin typeface="Cambria Math" charset="0"/>
                        <a:ea typeface="Cambria Math" charset="0"/>
                        <a:cs typeface="Cambria Math" charset="0"/>
                        <a:sym typeface="Proxima Nova"/>
                      </a:rPr>
                      <m:t>=</m:t>
                    </m:r>
                    <m:r>
                      <a:rPr lang="en-US" sz="1200" i="1">
                        <a:solidFill>
                          <a:schemeClr val="bg1"/>
                        </a:solidFill>
                        <a:latin typeface="Cambria Math" charset="0"/>
                        <a:ea typeface="Cambria Math" charset="0"/>
                        <a:cs typeface="Cambria Math" charset="0"/>
                        <a:sym typeface="Proxima Nova"/>
                      </a:rPr>
                      <m:t>ℙ</m:t>
                    </m:r>
                    <m:d>
                      <m:dPr>
                        <m:ctrlPr>
                          <a:rPr lang="en-CA" sz="1200" i="1">
                            <a:solidFill>
                              <a:schemeClr val="bg1"/>
                            </a:solidFill>
                            <a:latin typeface="Cambria Math" panose="02040503050406030204" pitchFamily="18" charset="0"/>
                            <a:ea typeface="Cambria Math" charset="0"/>
                            <a:cs typeface="Cambria Math" charset="0"/>
                            <a:sym typeface="Proxima Nova"/>
                          </a:rPr>
                        </m:ctrlPr>
                      </m:dPr>
                      <m:e>
                        <m:r>
                          <a:rPr lang="en-CA" sz="1200" b="0" i="1" smtClean="0">
                            <a:solidFill>
                              <a:schemeClr val="bg1"/>
                            </a:solidFill>
                            <a:latin typeface="Cambria Math" charset="0"/>
                            <a:ea typeface="Cambria Math" charset="0"/>
                            <a:cs typeface="Cambria Math" charset="0"/>
                            <a:sym typeface="Proxima Nova"/>
                          </a:rPr>
                          <m:t>3</m:t>
                        </m:r>
                      </m:e>
                    </m:d>
                    <m:r>
                      <a:rPr lang="en-CA" sz="1200" i="1">
                        <a:solidFill>
                          <a:schemeClr val="bg1"/>
                        </a:solidFill>
                        <a:latin typeface="Cambria Math" charset="0"/>
                        <a:ea typeface="Cambria Math" charset="0"/>
                        <a:cs typeface="Cambria Math" charset="0"/>
                        <a:sym typeface="Proxima Nova"/>
                      </a:rPr>
                      <m:t>=</m:t>
                    </m:r>
                    <m:r>
                      <a:rPr lang="en-US" sz="1200" i="1">
                        <a:solidFill>
                          <a:schemeClr val="bg1"/>
                        </a:solidFill>
                        <a:latin typeface="Cambria Math" charset="0"/>
                        <a:ea typeface="Cambria Math" charset="0"/>
                        <a:cs typeface="Cambria Math" charset="0"/>
                        <a:sym typeface="Proxima Nova"/>
                      </a:rPr>
                      <m:t>ℙ</m:t>
                    </m:r>
                    <m:d>
                      <m:dPr>
                        <m:ctrlPr>
                          <a:rPr lang="en-CA" sz="1200" i="1">
                            <a:solidFill>
                              <a:schemeClr val="bg1"/>
                            </a:solidFill>
                            <a:latin typeface="Cambria Math" panose="02040503050406030204" pitchFamily="18" charset="0"/>
                            <a:ea typeface="Cambria Math" charset="0"/>
                            <a:cs typeface="Cambria Math" charset="0"/>
                            <a:sym typeface="Proxima Nova"/>
                          </a:rPr>
                        </m:ctrlPr>
                      </m:dPr>
                      <m:e>
                        <m:r>
                          <a:rPr lang="en-CA" sz="1200" b="0" i="1" smtClean="0">
                            <a:solidFill>
                              <a:schemeClr val="bg1"/>
                            </a:solidFill>
                            <a:latin typeface="Cambria Math" charset="0"/>
                            <a:ea typeface="Cambria Math" charset="0"/>
                            <a:cs typeface="Cambria Math" charset="0"/>
                            <a:sym typeface="Proxima Nova"/>
                          </a:rPr>
                          <m:t>4</m:t>
                        </m:r>
                      </m:e>
                    </m:d>
                    <m:r>
                      <a:rPr lang="en-CA" sz="1200" i="1">
                        <a:solidFill>
                          <a:schemeClr val="bg1"/>
                        </a:solidFill>
                        <a:latin typeface="Cambria Math" charset="0"/>
                        <a:ea typeface="Cambria Math" charset="0"/>
                        <a:cs typeface="Cambria Math" charset="0"/>
                        <a:sym typeface="Proxima Nova"/>
                      </a:rPr>
                      <m:t>=</m:t>
                    </m:r>
                    <m:r>
                      <a:rPr lang="en-US" sz="1200" i="1">
                        <a:solidFill>
                          <a:schemeClr val="bg1"/>
                        </a:solidFill>
                        <a:latin typeface="Cambria Math" charset="0"/>
                        <a:ea typeface="Cambria Math" charset="0"/>
                        <a:cs typeface="Cambria Math" charset="0"/>
                        <a:sym typeface="Proxima Nova"/>
                      </a:rPr>
                      <m:t>ℙ</m:t>
                    </m:r>
                    <m:d>
                      <m:dPr>
                        <m:ctrlPr>
                          <a:rPr lang="en-CA" sz="1200" i="1">
                            <a:solidFill>
                              <a:schemeClr val="bg1"/>
                            </a:solidFill>
                            <a:latin typeface="Cambria Math" panose="02040503050406030204" pitchFamily="18" charset="0"/>
                            <a:ea typeface="Cambria Math" charset="0"/>
                            <a:cs typeface="Cambria Math" charset="0"/>
                            <a:sym typeface="Proxima Nova"/>
                          </a:rPr>
                        </m:ctrlPr>
                      </m:dPr>
                      <m:e>
                        <m:r>
                          <a:rPr lang="en-CA" sz="1200" b="0" i="1" smtClean="0">
                            <a:solidFill>
                              <a:schemeClr val="bg1"/>
                            </a:solidFill>
                            <a:latin typeface="Cambria Math" charset="0"/>
                            <a:ea typeface="Cambria Math" charset="0"/>
                            <a:cs typeface="Cambria Math" charset="0"/>
                            <a:sym typeface="Proxima Nova"/>
                          </a:rPr>
                          <m:t>5</m:t>
                        </m:r>
                      </m:e>
                    </m:d>
                    <m:r>
                      <a:rPr lang="en-CA" sz="1200" i="1">
                        <a:solidFill>
                          <a:schemeClr val="bg1"/>
                        </a:solidFill>
                        <a:latin typeface="Cambria Math" charset="0"/>
                        <a:ea typeface="Cambria Math" charset="0"/>
                        <a:cs typeface="Cambria Math" charset="0"/>
                        <a:sym typeface="Proxima Nova"/>
                      </a:rPr>
                      <m:t>=</m:t>
                    </m:r>
                    <m:r>
                      <a:rPr lang="en-US" sz="1200" i="1">
                        <a:solidFill>
                          <a:schemeClr val="bg1"/>
                        </a:solidFill>
                        <a:latin typeface="Cambria Math" charset="0"/>
                        <a:ea typeface="Cambria Math" charset="0"/>
                        <a:cs typeface="Cambria Math" charset="0"/>
                        <a:sym typeface="Proxima Nova"/>
                      </a:rPr>
                      <m:t>ℙ</m:t>
                    </m:r>
                    <m:d>
                      <m:dPr>
                        <m:ctrlPr>
                          <a:rPr lang="en-CA" sz="1200" i="1">
                            <a:solidFill>
                              <a:schemeClr val="bg1"/>
                            </a:solidFill>
                            <a:latin typeface="Cambria Math" panose="02040503050406030204" pitchFamily="18" charset="0"/>
                            <a:ea typeface="Cambria Math" charset="0"/>
                            <a:cs typeface="Cambria Math" charset="0"/>
                            <a:sym typeface="Proxima Nova"/>
                          </a:rPr>
                        </m:ctrlPr>
                      </m:dPr>
                      <m:e>
                        <m:r>
                          <a:rPr lang="en-CA" sz="1200" b="0" i="1" smtClean="0">
                            <a:solidFill>
                              <a:schemeClr val="bg1"/>
                            </a:solidFill>
                            <a:latin typeface="Cambria Math" charset="0"/>
                            <a:ea typeface="Cambria Math" charset="0"/>
                            <a:cs typeface="Cambria Math" charset="0"/>
                            <a:sym typeface="Proxima Nova"/>
                          </a:rPr>
                          <m:t>6</m:t>
                        </m:r>
                      </m:e>
                    </m:d>
                    <m:r>
                      <a:rPr lang="en-CA" sz="1200" i="1">
                        <a:solidFill>
                          <a:schemeClr val="bg1"/>
                        </a:solidFill>
                        <a:latin typeface="Cambria Math" charset="0"/>
                        <a:ea typeface="Cambria Math" charset="0"/>
                        <a:cs typeface="Cambria Math" charset="0"/>
                        <a:sym typeface="Proxima Nova"/>
                      </a:rPr>
                      <m:t>=</m:t>
                    </m:r>
                    <m:f>
                      <m:fPr>
                        <m:ctrlPr>
                          <a:rPr lang="en-CA" sz="1200" b="0" i="1" smtClean="0">
                            <a:solidFill>
                              <a:schemeClr val="bg1"/>
                            </a:solidFill>
                            <a:latin typeface="Cambria Math" panose="02040503050406030204" pitchFamily="18" charset="0"/>
                            <a:ea typeface="Cambria Math" charset="0"/>
                            <a:cs typeface="Cambria Math" charset="0"/>
                            <a:sym typeface="Proxima Nova"/>
                          </a:rPr>
                        </m:ctrlPr>
                      </m:fPr>
                      <m:num>
                        <m:r>
                          <a:rPr lang="en-CA" sz="1200" b="0" i="1" smtClean="0">
                            <a:solidFill>
                              <a:schemeClr val="bg1"/>
                            </a:solidFill>
                            <a:latin typeface="Cambria Math" charset="0"/>
                            <a:ea typeface="Cambria Math" charset="0"/>
                            <a:cs typeface="Cambria Math" charset="0"/>
                            <a:sym typeface="Proxima Nova"/>
                          </a:rPr>
                          <m:t>1</m:t>
                        </m:r>
                      </m:num>
                      <m:den>
                        <m:r>
                          <a:rPr lang="en-CA" sz="1200" b="0" i="1" smtClean="0">
                            <a:solidFill>
                              <a:schemeClr val="bg1"/>
                            </a:solidFill>
                            <a:latin typeface="Cambria Math" charset="0"/>
                            <a:ea typeface="Cambria Math" charset="0"/>
                            <a:cs typeface="Cambria Math" charset="0"/>
                            <a:sym typeface="Proxima Nova"/>
                          </a:rPr>
                          <m:t>6</m:t>
                        </m:r>
                      </m:den>
                    </m:f>
                  </m:oMath>
                </a14:m>
                <a:r>
                  <a:rPr lang="en-US" sz="1200" dirty="0"/>
                  <a:t> . </a:t>
                </a:r>
              </a:p>
            </p:txBody>
          </p:sp>
        </mc:Choice>
        <mc:Fallback xmlns="">
          <p:sp>
            <p:nvSpPr>
              <p:cNvPr id="3" name="TextBox 2"/>
              <p:cNvSpPr txBox="1">
                <a:spLocks noRot="1" noChangeAspect="1" noMove="1" noResize="1" noEditPoints="1" noAdjustHandles="1" noChangeArrowheads="1" noChangeShapeType="1" noTextEdit="1"/>
              </p:cNvSpPr>
              <p:nvPr/>
            </p:nvSpPr>
            <p:spPr>
              <a:xfrm>
                <a:off x="587141" y="3474720"/>
                <a:ext cx="7925633" cy="1092928"/>
              </a:xfrm>
              <a:prstGeom prst="rect">
                <a:avLst/>
              </a:prstGeom>
              <a:blipFill rotWithShape="0">
                <a:blip r:embed="rId4"/>
                <a:stretch>
                  <a:fillRect t="-559" r="-385"/>
                </a:stretch>
              </a:blipFill>
            </p:spPr>
            <p:txBody>
              <a:bodyPr/>
              <a:lstStyle/>
              <a:p>
                <a:r>
                  <a:rPr lang="en-US">
                    <a:noFill/>
                  </a:rPr>
                  <a:t> </a:t>
                </a:r>
              </a:p>
            </p:txBody>
          </p:sp>
        </mc:Fallback>
      </mc:AlternateContent>
      <p:sp>
        <p:nvSpPr>
          <p:cNvPr id="16" name="Oval 15"/>
          <p:cNvSpPr/>
          <p:nvPr/>
        </p:nvSpPr>
        <p:spPr>
          <a:xfrm>
            <a:off x="654519" y="3517793"/>
            <a:ext cx="163629" cy="201732"/>
          </a:xfrm>
          <a:prstGeom prst="ellipse">
            <a:avLst/>
          </a:prstGeom>
          <a:solidFill>
            <a:srgbClr val="3A9E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7" name="Oval 16"/>
          <p:cNvSpPr/>
          <p:nvPr/>
        </p:nvSpPr>
        <p:spPr>
          <a:xfrm>
            <a:off x="654519" y="4079826"/>
            <a:ext cx="163629" cy="201732"/>
          </a:xfrm>
          <a:prstGeom prst="ellipse">
            <a:avLst/>
          </a:prstGeom>
          <a:solidFill>
            <a:srgbClr val="3A9E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Tree>
    <p:extLst>
      <p:ext uri="{BB962C8B-B14F-4D97-AF65-F5344CB8AC3E}">
        <p14:creationId xmlns:p14="http://schemas.microsoft.com/office/powerpoint/2010/main" val="1591898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
        <p:cNvGrpSpPr/>
        <p:nvPr/>
      </p:nvGrpSpPr>
      <p:grpSpPr>
        <a:xfrm>
          <a:off x="0" y="0"/>
          <a:ext cx="0" cy="0"/>
          <a:chOff x="0" y="0"/>
          <a:chExt cx="0" cy="0"/>
        </a:xfrm>
      </p:grpSpPr>
      <p:cxnSp>
        <p:nvCxnSpPr>
          <p:cNvPr id="85" name="Shape 85"/>
          <p:cNvCxnSpPr/>
          <p:nvPr/>
        </p:nvCxnSpPr>
        <p:spPr>
          <a:xfrm>
            <a:off x="354000" y="949400"/>
            <a:ext cx="8436000" cy="0"/>
          </a:xfrm>
          <a:prstGeom prst="straightConnector1">
            <a:avLst/>
          </a:prstGeom>
          <a:noFill/>
          <a:ln w="19050" cap="flat" cmpd="sng">
            <a:solidFill>
              <a:srgbClr val="3A9ED9"/>
            </a:solidFill>
            <a:prstDash val="solid"/>
            <a:round/>
            <a:headEnd type="none" w="lg" len="lg"/>
            <a:tailEnd type="none" w="lg" len="lg"/>
          </a:ln>
        </p:spPr>
      </p:cxnSp>
      <p:sp>
        <p:nvSpPr>
          <p:cNvPr id="86" name="Shape 86"/>
          <p:cNvSpPr txBox="1">
            <a:spLocks noGrp="1"/>
          </p:cNvSpPr>
          <p:nvPr>
            <p:ph type="title"/>
          </p:nvPr>
        </p:nvSpPr>
        <p:spPr>
          <a:xfrm>
            <a:off x="311700" y="216425"/>
            <a:ext cx="6606600" cy="572700"/>
          </a:xfrm>
          <a:prstGeom prst="rect">
            <a:avLst/>
          </a:prstGeom>
        </p:spPr>
        <p:txBody>
          <a:bodyPr lIns="91425" tIns="91425" rIns="91425" bIns="91425" anchor="t" anchorCtr="0">
            <a:noAutofit/>
          </a:bodyPr>
          <a:lstStyle/>
          <a:p>
            <a:pPr lvl="0" rtl="0">
              <a:spcBef>
                <a:spcPts val="0"/>
              </a:spcBef>
              <a:buNone/>
            </a:pPr>
            <a:r>
              <a:rPr lang="en-CA" b="1" dirty="0">
                <a:solidFill>
                  <a:srgbClr val="3A9ED9"/>
                </a:solidFill>
                <a:latin typeface="+mj-lt"/>
                <a:ea typeface="Proxima Nova"/>
                <a:cs typeface="Proxima Nova"/>
                <a:sym typeface="Proxima Nova"/>
              </a:rPr>
              <a:t>Problem 2</a:t>
            </a:r>
            <a:endParaRPr lang="en" b="1" dirty="0">
              <a:solidFill>
                <a:srgbClr val="3A9ED9"/>
              </a:solidFill>
              <a:latin typeface="+mj-lt"/>
              <a:ea typeface="Proxima Nova"/>
              <a:cs typeface="Proxima Nova"/>
              <a:sym typeface="Proxima Nova"/>
            </a:endParaRPr>
          </a:p>
        </p:txBody>
      </p:sp>
      <p:pic>
        <p:nvPicPr>
          <p:cNvPr id="87" name="Shape 87" descr="metis-mini.png"/>
          <p:cNvPicPr preferRelativeResize="0"/>
          <p:nvPr/>
        </p:nvPicPr>
        <p:blipFill>
          <a:blip r:embed="rId3">
            <a:alphaModFix amt="25000"/>
          </a:blip>
          <a:stretch>
            <a:fillRect/>
          </a:stretch>
        </p:blipFill>
        <p:spPr>
          <a:xfrm>
            <a:off x="8512774" y="304799"/>
            <a:ext cx="326424" cy="384999"/>
          </a:xfrm>
          <a:prstGeom prst="rect">
            <a:avLst/>
          </a:prstGeom>
          <a:noFill/>
          <a:ln>
            <a:noFill/>
          </a:ln>
        </p:spPr>
      </p:pic>
      <p:sp>
        <p:nvSpPr>
          <p:cNvPr id="27" name="Shape 84"/>
          <p:cNvSpPr txBox="1">
            <a:spLocks noGrp="1"/>
          </p:cNvSpPr>
          <p:nvPr>
            <p:ph type="body" idx="1"/>
          </p:nvPr>
        </p:nvSpPr>
        <p:spPr>
          <a:xfrm>
            <a:off x="500557" y="2838569"/>
            <a:ext cx="8520600" cy="1271647"/>
          </a:xfrm>
          <a:prstGeom prst="rect">
            <a:avLst/>
          </a:prstGeom>
        </p:spPr>
        <p:txBody>
          <a:bodyPr lIns="91425" tIns="91425" rIns="91425" bIns="91425" anchor="t" anchorCtr="0">
            <a:noAutofit/>
          </a:bodyPr>
          <a:lstStyle/>
          <a:p>
            <a:pPr marL="76200">
              <a:spcAft>
                <a:spcPts val="0"/>
              </a:spcAft>
              <a:buClr>
                <a:srgbClr val="434343"/>
              </a:buClr>
            </a:pPr>
            <a:endParaRPr lang="en-US" sz="2000" dirty="0">
              <a:solidFill>
                <a:schemeClr val="bg1"/>
              </a:solidFill>
              <a:ea typeface="Proxima Nova"/>
              <a:cs typeface="Proxima Nova"/>
              <a:sym typeface="Proxima Nova"/>
            </a:endParaRPr>
          </a:p>
          <a:p>
            <a:pPr marL="76200">
              <a:spcAft>
                <a:spcPts val="0"/>
              </a:spcAft>
              <a:buClr>
                <a:srgbClr val="434343"/>
              </a:buClr>
            </a:pPr>
            <a:endParaRPr lang="en-US" sz="2400" dirty="0">
              <a:solidFill>
                <a:schemeClr val="bg1"/>
              </a:solidFill>
              <a:ea typeface="Proxima Nova"/>
              <a:cs typeface="Proxima Nova"/>
              <a:sym typeface="Proxima Nova"/>
            </a:endParaRPr>
          </a:p>
        </p:txBody>
      </p:sp>
      <p:grpSp>
        <p:nvGrpSpPr>
          <p:cNvPr id="15" name="Group 14"/>
          <p:cNvGrpSpPr/>
          <p:nvPr/>
        </p:nvGrpSpPr>
        <p:grpSpPr>
          <a:xfrm>
            <a:off x="496813" y="1159844"/>
            <a:ext cx="8114097" cy="2488131"/>
            <a:chOff x="1270535" y="3099335"/>
            <a:chExt cx="7122694" cy="1600270"/>
          </a:xfrm>
          <a:solidFill>
            <a:schemeClr val="tx1">
              <a:lumMod val="95000"/>
            </a:schemeClr>
          </a:solidFill>
        </p:grpSpPr>
        <p:sp>
          <p:nvSpPr>
            <p:cNvPr id="16" name="Rounded Rectangle 15"/>
            <p:cNvSpPr/>
            <p:nvPr/>
          </p:nvSpPr>
          <p:spPr>
            <a:xfrm>
              <a:off x="1270535" y="3099335"/>
              <a:ext cx="7122694" cy="1600270"/>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212121"/>
                </a:solidFill>
                <a:effectLst/>
                <a:uLnTx/>
                <a:uFillTx/>
                <a:latin typeface="Arial"/>
                <a:ea typeface="+mn-ea"/>
                <a:cs typeface="+mn-cs"/>
                <a:sym typeface="Arial"/>
              </a:endParaRPr>
            </a:p>
          </p:txBody>
        </p:sp>
        <p:sp>
          <p:nvSpPr>
            <p:cNvPr id="17" name="Round Same Side Corner Rectangle 16"/>
            <p:cNvSpPr/>
            <p:nvPr/>
          </p:nvSpPr>
          <p:spPr>
            <a:xfrm>
              <a:off x="1270535" y="3099335"/>
              <a:ext cx="7122694" cy="262665"/>
            </a:xfrm>
            <a:prstGeom prst="round2Same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Arial"/>
                  <a:ea typeface="+mn-ea"/>
                  <a:cs typeface="+mn-cs"/>
                  <a:sym typeface="Arial"/>
                </a:rPr>
                <a:t>Problem 2:</a:t>
              </a:r>
            </a:p>
          </p:txBody>
        </p:sp>
      </p:grpSp>
      <p:sp>
        <p:nvSpPr>
          <p:cNvPr id="3" name="TextBox 2"/>
          <p:cNvSpPr txBox="1"/>
          <p:nvPr/>
        </p:nvSpPr>
        <p:spPr>
          <a:xfrm>
            <a:off x="496813" y="1597788"/>
            <a:ext cx="7837190"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 roulette wheel has 37 numbers. 18 numbers are red, 18 numbers are black and 1 number is green.</a:t>
            </a:r>
            <a:endParaRPr kumimoji="0" lang="en-US" sz="18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What is the probability of getting a red number?</a:t>
            </a:r>
          </a:p>
          <a:p>
            <a:pPr marL="342900" lvl="0" indent="-342900">
              <a:buFont typeface="+mj-lt"/>
              <a:buAutoNum type="arabicPeriod"/>
            </a:pPr>
            <a:r>
              <a:rPr lang="en-US" sz="1800" dirty="0"/>
              <a:t>What is the probability of getting a black number?</a:t>
            </a:r>
          </a:p>
          <a:p>
            <a:pPr marL="342900" lvl="0" indent="-342900">
              <a:buFont typeface="+mj-lt"/>
              <a:buAutoNum type="arabicPeriod"/>
            </a:pPr>
            <a:r>
              <a:rPr lang="en-US" sz="1800" dirty="0"/>
              <a:t>What is the probability of getting a green number?</a:t>
            </a:r>
            <a:endParaRPr kumimoji="0" lang="en-US" sz="18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cs typeface="Arial"/>
              <a:sym typeface="Arial"/>
            </a:endParaRPr>
          </a:p>
        </p:txBody>
      </p:sp>
      <p:pic>
        <p:nvPicPr>
          <p:cNvPr id="1026" name="Picture 2" descr="Image result for roulette wheel">
            <a:extLst>
              <a:ext uri="{FF2B5EF4-FFF2-40B4-BE49-F238E27FC236}">
                <a16:creationId xmlns:a16="http://schemas.microsoft.com/office/drawing/2014/main" id="{B1F870A0-3736-474A-907D-CEC85A3D37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4714" y="2258964"/>
            <a:ext cx="2199289" cy="1159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982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
        <p:cNvGrpSpPr/>
        <p:nvPr/>
      </p:nvGrpSpPr>
      <p:grpSpPr>
        <a:xfrm>
          <a:off x="0" y="0"/>
          <a:ext cx="0" cy="0"/>
          <a:chOff x="0" y="0"/>
          <a:chExt cx="0" cy="0"/>
        </a:xfrm>
      </p:grpSpPr>
      <p:cxnSp>
        <p:nvCxnSpPr>
          <p:cNvPr id="85" name="Shape 85"/>
          <p:cNvCxnSpPr/>
          <p:nvPr/>
        </p:nvCxnSpPr>
        <p:spPr>
          <a:xfrm>
            <a:off x="354000" y="949400"/>
            <a:ext cx="8436000" cy="0"/>
          </a:xfrm>
          <a:prstGeom prst="straightConnector1">
            <a:avLst/>
          </a:prstGeom>
          <a:noFill/>
          <a:ln w="19050" cap="flat" cmpd="sng">
            <a:solidFill>
              <a:srgbClr val="3A9ED9"/>
            </a:solidFill>
            <a:prstDash val="solid"/>
            <a:round/>
            <a:headEnd type="none" w="lg" len="lg"/>
            <a:tailEnd type="none" w="lg" len="lg"/>
          </a:ln>
        </p:spPr>
      </p:cxnSp>
      <p:sp>
        <p:nvSpPr>
          <p:cNvPr id="86" name="Shape 86"/>
          <p:cNvSpPr txBox="1">
            <a:spLocks noGrp="1"/>
          </p:cNvSpPr>
          <p:nvPr>
            <p:ph type="title"/>
          </p:nvPr>
        </p:nvSpPr>
        <p:spPr>
          <a:xfrm>
            <a:off x="311700" y="216425"/>
            <a:ext cx="6606600" cy="572700"/>
          </a:xfrm>
          <a:prstGeom prst="rect">
            <a:avLst/>
          </a:prstGeom>
        </p:spPr>
        <p:txBody>
          <a:bodyPr lIns="91425" tIns="91425" rIns="91425" bIns="91425" anchor="t" anchorCtr="0">
            <a:noAutofit/>
          </a:bodyPr>
          <a:lstStyle/>
          <a:p>
            <a:pPr lvl="0" rtl="0">
              <a:spcBef>
                <a:spcPts val="0"/>
              </a:spcBef>
              <a:buNone/>
            </a:pPr>
            <a:r>
              <a:rPr lang="en-CA" b="1" dirty="0">
                <a:solidFill>
                  <a:srgbClr val="3A9ED9"/>
                </a:solidFill>
                <a:latin typeface="+mj-lt"/>
                <a:ea typeface="Proxima Nova"/>
                <a:cs typeface="Proxima Nova"/>
                <a:sym typeface="Proxima Nova"/>
              </a:rPr>
              <a:t>Problem 2</a:t>
            </a:r>
            <a:endParaRPr lang="en" b="1" dirty="0">
              <a:solidFill>
                <a:srgbClr val="3A9ED9"/>
              </a:solidFill>
              <a:latin typeface="+mj-lt"/>
              <a:ea typeface="Proxima Nova"/>
              <a:cs typeface="Proxima Nova"/>
              <a:sym typeface="Proxima Nova"/>
            </a:endParaRPr>
          </a:p>
        </p:txBody>
      </p:sp>
      <p:pic>
        <p:nvPicPr>
          <p:cNvPr id="87" name="Shape 87" descr="metis-mini.png"/>
          <p:cNvPicPr preferRelativeResize="0"/>
          <p:nvPr/>
        </p:nvPicPr>
        <p:blipFill>
          <a:blip r:embed="rId3">
            <a:alphaModFix amt="25000"/>
          </a:blip>
          <a:stretch>
            <a:fillRect/>
          </a:stretch>
        </p:blipFill>
        <p:spPr>
          <a:xfrm>
            <a:off x="8512774" y="304799"/>
            <a:ext cx="326424" cy="384999"/>
          </a:xfrm>
          <a:prstGeom prst="rect">
            <a:avLst/>
          </a:prstGeom>
          <a:noFill/>
          <a:ln>
            <a:noFill/>
          </a:ln>
        </p:spPr>
      </p:pic>
      <p:sp>
        <p:nvSpPr>
          <p:cNvPr id="27" name="Shape 84"/>
          <p:cNvSpPr txBox="1">
            <a:spLocks noGrp="1"/>
          </p:cNvSpPr>
          <p:nvPr>
            <p:ph type="body" idx="1"/>
          </p:nvPr>
        </p:nvSpPr>
        <p:spPr>
          <a:xfrm>
            <a:off x="500557" y="2838569"/>
            <a:ext cx="8520600" cy="1271647"/>
          </a:xfrm>
          <a:prstGeom prst="rect">
            <a:avLst/>
          </a:prstGeom>
        </p:spPr>
        <p:txBody>
          <a:bodyPr lIns="91425" tIns="91425" rIns="91425" bIns="91425" anchor="t" anchorCtr="0">
            <a:noAutofit/>
          </a:bodyPr>
          <a:lstStyle/>
          <a:p>
            <a:pPr marL="76200">
              <a:spcAft>
                <a:spcPts val="0"/>
              </a:spcAft>
              <a:buClr>
                <a:srgbClr val="434343"/>
              </a:buClr>
            </a:pPr>
            <a:endParaRPr lang="en-US" sz="2000" dirty="0">
              <a:solidFill>
                <a:schemeClr val="bg1"/>
              </a:solidFill>
              <a:ea typeface="Proxima Nova"/>
              <a:cs typeface="Proxima Nova"/>
              <a:sym typeface="Proxima Nova"/>
            </a:endParaRPr>
          </a:p>
          <a:p>
            <a:pPr marL="76200">
              <a:spcAft>
                <a:spcPts val="0"/>
              </a:spcAft>
              <a:buClr>
                <a:srgbClr val="434343"/>
              </a:buClr>
            </a:pPr>
            <a:endParaRPr lang="en-US" sz="2400" dirty="0">
              <a:solidFill>
                <a:schemeClr val="bg1"/>
              </a:solidFill>
              <a:ea typeface="Proxima Nova"/>
              <a:cs typeface="Proxima Nova"/>
              <a:sym typeface="Proxima Nova"/>
            </a:endParaRPr>
          </a:p>
        </p:txBody>
      </p:sp>
      <p:grpSp>
        <p:nvGrpSpPr>
          <p:cNvPr id="20" name="Group 19"/>
          <p:cNvGrpSpPr/>
          <p:nvPr/>
        </p:nvGrpSpPr>
        <p:grpSpPr>
          <a:xfrm>
            <a:off x="398677" y="1484037"/>
            <a:ext cx="8114097" cy="1921311"/>
            <a:chOff x="1270535" y="3099335"/>
            <a:chExt cx="7122694" cy="1600270"/>
          </a:xfrm>
          <a:solidFill>
            <a:schemeClr val="tx1">
              <a:lumMod val="95000"/>
            </a:schemeClr>
          </a:solidFill>
        </p:grpSpPr>
        <p:sp>
          <p:nvSpPr>
            <p:cNvPr id="21" name="Rounded Rectangle 20"/>
            <p:cNvSpPr/>
            <p:nvPr/>
          </p:nvSpPr>
          <p:spPr>
            <a:xfrm>
              <a:off x="1270535" y="3099335"/>
              <a:ext cx="7122694" cy="1600270"/>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212121"/>
                </a:solidFill>
                <a:effectLst/>
                <a:uLnTx/>
                <a:uFillTx/>
                <a:latin typeface="Arial"/>
                <a:ea typeface="+mn-ea"/>
                <a:cs typeface="+mn-cs"/>
                <a:sym typeface="Arial"/>
              </a:endParaRPr>
            </a:p>
          </p:txBody>
        </p:sp>
        <p:sp>
          <p:nvSpPr>
            <p:cNvPr id="24" name="Round Same Side Corner Rectangle 23"/>
            <p:cNvSpPr/>
            <p:nvPr/>
          </p:nvSpPr>
          <p:spPr>
            <a:xfrm>
              <a:off x="1270535" y="3099335"/>
              <a:ext cx="7122694" cy="388053"/>
            </a:xfrm>
            <a:prstGeom prst="round2Same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Arial"/>
                  <a:ea typeface="+mn-ea"/>
                  <a:cs typeface="+mn-cs"/>
                  <a:sym typeface="Arial"/>
                </a:rPr>
                <a:t>Solution 2:</a:t>
              </a:r>
            </a:p>
          </p:txBody>
        </p:sp>
      </p:grpSp>
      <mc:AlternateContent xmlns:mc="http://schemas.openxmlformats.org/markup-compatibility/2006" xmlns:a14="http://schemas.microsoft.com/office/drawing/2010/main">
        <mc:Choice Requires="a14">
          <p:sp>
            <p:nvSpPr>
              <p:cNvPr id="25" name="TextBox 24"/>
              <p:cNvSpPr txBox="1"/>
              <p:nvPr/>
            </p:nvSpPr>
            <p:spPr>
              <a:xfrm>
                <a:off x="500557" y="1996990"/>
                <a:ext cx="7837190" cy="1598771"/>
              </a:xfrm>
              <a:prstGeom prst="rect">
                <a:avLst/>
              </a:prstGeom>
              <a:noFill/>
            </p:spPr>
            <p:txBody>
              <a:bodyPr wrap="square" rtlCol="0">
                <a:spAutoFit/>
              </a:bodyPr>
              <a:lstStyle/>
              <a:p>
                <a:pPr lvl="0"/>
                <a14:m>
                  <m:oMathPara xmlns:m="http://schemas.openxmlformats.org/officeDocument/2006/math">
                    <m:oMathParaPr>
                      <m:jc m:val="centerGroup"/>
                    </m:oMathParaPr>
                    <m:oMath xmlns:m="http://schemas.openxmlformats.org/officeDocument/2006/math">
                      <m:r>
                        <a:rPr lang="en-US" sz="1600" i="1" smtClean="0">
                          <a:solidFill>
                            <a:schemeClr val="bg1"/>
                          </a:solidFill>
                          <a:latin typeface="Cambria Math" charset="0"/>
                          <a:ea typeface="Cambria Math" charset="0"/>
                          <a:cs typeface="Cambria Math" charset="0"/>
                          <a:sym typeface="Proxima Nova"/>
                        </a:rPr>
                        <m:t>ℙ</m:t>
                      </m:r>
                      <m:d>
                        <m:dPr>
                          <m:ctrlPr>
                            <a:rPr lang="en-CA" sz="1600" i="1">
                              <a:solidFill>
                                <a:schemeClr val="bg1"/>
                              </a:solidFill>
                              <a:latin typeface="Cambria Math" panose="02040503050406030204" pitchFamily="18" charset="0"/>
                              <a:ea typeface="Cambria Math" charset="0"/>
                              <a:cs typeface="Cambria Math" charset="0"/>
                              <a:sym typeface="Proxima Nova"/>
                            </a:rPr>
                          </m:ctrlPr>
                        </m:dPr>
                        <m:e>
                          <m:r>
                            <a:rPr lang="en-CA" sz="1600" i="1">
                              <a:solidFill>
                                <a:schemeClr val="bg1"/>
                              </a:solidFill>
                              <a:latin typeface="Cambria Math" charset="0"/>
                              <a:ea typeface="Cambria Math" charset="0"/>
                              <a:cs typeface="Cambria Math" charset="0"/>
                              <a:sym typeface="Proxima Nova"/>
                            </a:rPr>
                            <m:t>𝐸</m:t>
                          </m:r>
                        </m:e>
                      </m:d>
                      <m:r>
                        <a:rPr lang="en-CA" sz="1600" i="1">
                          <a:solidFill>
                            <a:schemeClr val="bg1"/>
                          </a:solidFill>
                          <a:latin typeface="Cambria Math" charset="0"/>
                          <a:ea typeface="Cambria Math" charset="0"/>
                          <a:cs typeface="Cambria Math" charset="0"/>
                          <a:sym typeface="Proxima Nova"/>
                        </a:rPr>
                        <m:t>= </m:t>
                      </m:r>
                      <m:f>
                        <m:fPr>
                          <m:ctrlPr>
                            <a:rPr lang="en-CA" sz="1600" i="1">
                              <a:solidFill>
                                <a:schemeClr val="bg1"/>
                              </a:solidFill>
                              <a:latin typeface="Cambria Math" panose="02040503050406030204" pitchFamily="18" charset="0"/>
                              <a:ea typeface="Cambria Math" charset="0"/>
                              <a:cs typeface="Cambria Math" charset="0"/>
                              <a:sym typeface="Proxima Nova"/>
                            </a:rPr>
                          </m:ctrlPr>
                        </m:fPr>
                        <m:num>
                          <m:r>
                            <a:rPr lang="en-CA" sz="1600" i="1">
                              <a:solidFill>
                                <a:schemeClr val="bg1"/>
                              </a:solidFill>
                              <a:latin typeface="Cambria Math" charset="0"/>
                              <a:ea typeface="Cambria Math" charset="0"/>
                              <a:cs typeface="Cambria Math" charset="0"/>
                              <a:sym typeface="Proxima Nova"/>
                            </a:rPr>
                            <m:t>𝒩</m:t>
                          </m:r>
                          <m:d>
                            <m:dPr>
                              <m:ctrlPr>
                                <a:rPr lang="en-CA" sz="1600" i="1">
                                  <a:solidFill>
                                    <a:schemeClr val="bg1"/>
                                  </a:solidFill>
                                  <a:latin typeface="Cambria Math" panose="02040503050406030204" pitchFamily="18" charset="0"/>
                                  <a:ea typeface="Cambria Math" charset="0"/>
                                  <a:cs typeface="Cambria Math" charset="0"/>
                                  <a:sym typeface="Proxima Nova"/>
                                </a:rPr>
                              </m:ctrlPr>
                            </m:dPr>
                            <m:e>
                              <m:r>
                                <a:rPr lang="en-CA" sz="1600" i="1">
                                  <a:solidFill>
                                    <a:schemeClr val="bg1"/>
                                  </a:solidFill>
                                  <a:latin typeface="Cambria Math" charset="0"/>
                                  <a:ea typeface="Cambria Math" charset="0"/>
                                  <a:cs typeface="Cambria Math" charset="0"/>
                                  <a:sym typeface="Proxima Nova"/>
                                </a:rPr>
                                <m:t>𝐸</m:t>
                              </m:r>
                            </m:e>
                          </m:d>
                        </m:num>
                        <m:den>
                          <m:r>
                            <a:rPr lang="en-CA" sz="1600" i="1">
                              <a:solidFill>
                                <a:schemeClr val="bg1"/>
                              </a:solidFill>
                              <a:latin typeface="Cambria Math" charset="0"/>
                              <a:ea typeface="Cambria Math" charset="0"/>
                              <a:cs typeface="Cambria Math" charset="0"/>
                              <a:sym typeface="Proxima Nova"/>
                            </a:rPr>
                            <m:t>𝒩</m:t>
                          </m:r>
                          <m:r>
                            <a:rPr lang="en-CA" sz="1600" i="1">
                              <a:solidFill>
                                <a:schemeClr val="bg1"/>
                              </a:solidFill>
                              <a:latin typeface="Cambria Math" charset="0"/>
                              <a:ea typeface="Cambria Math" charset="0"/>
                              <a:cs typeface="Cambria Math" charset="0"/>
                              <a:sym typeface="Proxima Nova"/>
                            </a:rPr>
                            <m:t>(</m:t>
                          </m:r>
                          <m:r>
                            <a:rPr lang="en-CA" sz="1600" i="1">
                              <a:solidFill>
                                <a:schemeClr val="bg1"/>
                              </a:solidFill>
                              <a:latin typeface="Cambria Math" charset="0"/>
                              <a:ea typeface="Cambria Math" charset="0"/>
                              <a:cs typeface="Cambria Math" charset="0"/>
                              <a:sym typeface="Proxima Nova"/>
                            </a:rPr>
                            <m:t>𝑆</m:t>
                          </m:r>
                          <m:r>
                            <a:rPr lang="en-CA" sz="1600" i="1">
                              <a:solidFill>
                                <a:schemeClr val="bg1"/>
                              </a:solidFill>
                              <a:latin typeface="Cambria Math" charset="0"/>
                              <a:ea typeface="Cambria Math" charset="0"/>
                              <a:cs typeface="Cambria Math" charset="0"/>
                              <a:sym typeface="Proxima Nova"/>
                            </a:rPr>
                            <m:t>)</m:t>
                          </m:r>
                        </m:den>
                      </m:f>
                      <m:r>
                        <a:rPr lang="en-CA" sz="1600" i="1">
                          <a:solidFill>
                            <a:schemeClr val="bg1"/>
                          </a:solidFill>
                          <a:latin typeface="Cambria Math" charset="0"/>
                          <a:ea typeface="Cambria Math" charset="0"/>
                          <a:cs typeface="Cambria Math" charset="0"/>
                          <a:sym typeface="Proxima Nova"/>
                        </a:rPr>
                        <m:t>= </m:t>
                      </m:r>
                      <m:f>
                        <m:fPr>
                          <m:ctrlPr>
                            <a:rPr lang="en-CA" sz="1600" i="1">
                              <a:solidFill>
                                <a:schemeClr val="bg1"/>
                              </a:solidFill>
                              <a:latin typeface="Cambria Math" panose="02040503050406030204" pitchFamily="18" charset="0"/>
                              <a:ea typeface="Cambria Math" charset="0"/>
                              <a:cs typeface="Cambria Math" charset="0"/>
                              <a:sym typeface="Proxima Nova"/>
                            </a:rPr>
                          </m:ctrlPr>
                        </m:fPr>
                        <m:num>
                          <m:r>
                            <a:rPr lang="en-CA" sz="1600" i="1">
                              <a:solidFill>
                                <a:schemeClr val="bg1"/>
                              </a:solidFill>
                              <a:latin typeface="Cambria Math" charset="0"/>
                              <a:ea typeface="Cambria Math" charset="0"/>
                              <a:cs typeface="Cambria Math" charset="0"/>
                              <a:sym typeface="Proxima Nova"/>
                            </a:rPr>
                            <m:t># </m:t>
                          </m:r>
                          <m:r>
                            <a:rPr lang="en-CA" sz="1600" i="1">
                              <a:solidFill>
                                <a:schemeClr val="bg1"/>
                              </a:solidFill>
                              <a:latin typeface="Cambria Math" charset="0"/>
                              <a:ea typeface="Cambria Math" charset="0"/>
                              <a:cs typeface="Cambria Math" charset="0"/>
                              <a:sym typeface="Proxima Nova"/>
                            </a:rPr>
                            <m:t>𝑜𝑓</m:t>
                          </m:r>
                          <m:r>
                            <a:rPr lang="en-CA" sz="1600" i="1">
                              <a:solidFill>
                                <a:schemeClr val="bg1"/>
                              </a:solidFill>
                              <a:latin typeface="Cambria Math" charset="0"/>
                              <a:ea typeface="Cambria Math" charset="0"/>
                              <a:cs typeface="Cambria Math" charset="0"/>
                              <a:sym typeface="Proxima Nova"/>
                            </a:rPr>
                            <m:t> </m:t>
                          </m:r>
                          <m:r>
                            <a:rPr lang="en-CA" sz="1600" i="1">
                              <a:solidFill>
                                <a:schemeClr val="bg1"/>
                              </a:solidFill>
                              <a:latin typeface="Cambria Math" charset="0"/>
                              <a:ea typeface="Cambria Math" charset="0"/>
                              <a:cs typeface="Cambria Math" charset="0"/>
                              <a:sym typeface="Proxima Nova"/>
                            </a:rPr>
                            <m:t>𝑓𝑎𝑣𝑜𝑟𝑎𝑏𝑙𝑒</m:t>
                          </m:r>
                          <m:r>
                            <a:rPr lang="en-CA" sz="1600" i="1">
                              <a:solidFill>
                                <a:schemeClr val="bg1"/>
                              </a:solidFill>
                              <a:latin typeface="Cambria Math" charset="0"/>
                              <a:ea typeface="Cambria Math" charset="0"/>
                              <a:cs typeface="Cambria Math" charset="0"/>
                              <a:sym typeface="Proxima Nova"/>
                            </a:rPr>
                            <m:t> </m:t>
                          </m:r>
                          <m:r>
                            <a:rPr lang="en-CA" sz="1600" i="1">
                              <a:solidFill>
                                <a:schemeClr val="bg1"/>
                              </a:solidFill>
                              <a:latin typeface="Cambria Math" charset="0"/>
                              <a:ea typeface="Cambria Math" charset="0"/>
                              <a:cs typeface="Cambria Math" charset="0"/>
                              <a:sym typeface="Proxima Nova"/>
                            </a:rPr>
                            <m:t>𝑜𝑢𝑡𝑐𝑜𝑚𝑒𝑠</m:t>
                          </m:r>
                        </m:num>
                        <m:den>
                          <m:r>
                            <a:rPr lang="en-CA" sz="1600" i="1">
                              <a:solidFill>
                                <a:schemeClr val="bg1"/>
                              </a:solidFill>
                              <a:latin typeface="Cambria Math" charset="0"/>
                              <a:ea typeface="Cambria Math" charset="0"/>
                              <a:cs typeface="Cambria Math" charset="0"/>
                              <a:sym typeface="Proxima Nova"/>
                            </a:rPr>
                            <m:t># </m:t>
                          </m:r>
                          <m:r>
                            <a:rPr lang="en-CA" sz="1600" i="1">
                              <a:solidFill>
                                <a:schemeClr val="bg1"/>
                              </a:solidFill>
                              <a:latin typeface="Cambria Math" charset="0"/>
                              <a:ea typeface="Cambria Math" charset="0"/>
                              <a:cs typeface="Cambria Math" charset="0"/>
                              <a:sym typeface="Proxima Nova"/>
                            </a:rPr>
                            <m:t>𝑡𝑜𝑡𝑎𝑙</m:t>
                          </m:r>
                          <m:r>
                            <a:rPr lang="en-CA" sz="1600" i="1">
                              <a:solidFill>
                                <a:schemeClr val="bg1"/>
                              </a:solidFill>
                              <a:latin typeface="Cambria Math" charset="0"/>
                              <a:ea typeface="Cambria Math" charset="0"/>
                              <a:cs typeface="Cambria Math" charset="0"/>
                              <a:sym typeface="Proxima Nova"/>
                            </a:rPr>
                            <m:t> </m:t>
                          </m:r>
                          <m:r>
                            <a:rPr lang="en-CA" sz="1600" i="1">
                              <a:solidFill>
                                <a:schemeClr val="bg1"/>
                              </a:solidFill>
                              <a:latin typeface="Cambria Math" charset="0"/>
                              <a:ea typeface="Cambria Math" charset="0"/>
                              <a:cs typeface="Cambria Math" charset="0"/>
                              <a:sym typeface="Proxima Nova"/>
                            </a:rPr>
                            <m:t>𝑝𝑜𝑠𝑠𝑖𝑏𝑙𝑒</m:t>
                          </m:r>
                          <m:r>
                            <a:rPr lang="en-CA" sz="1600" i="1">
                              <a:solidFill>
                                <a:schemeClr val="bg1"/>
                              </a:solidFill>
                              <a:latin typeface="Cambria Math" charset="0"/>
                              <a:ea typeface="Cambria Math" charset="0"/>
                              <a:cs typeface="Cambria Math" charset="0"/>
                              <a:sym typeface="Proxima Nova"/>
                            </a:rPr>
                            <m:t> </m:t>
                          </m:r>
                          <m:r>
                            <a:rPr lang="en-CA" sz="1600" i="1">
                              <a:solidFill>
                                <a:schemeClr val="bg1"/>
                              </a:solidFill>
                              <a:latin typeface="Cambria Math" charset="0"/>
                              <a:ea typeface="Cambria Math" charset="0"/>
                              <a:cs typeface="Cambria Math" charset="0"/>
                              <a:sym typeface="Proxima Nova"/>
                            </a:rPr>
                            <m:t>𝑜𝑢𝑡𝑐𝑜𝑚𝑒𝑠</m:t>
                          </m:r>
                        </m:den>
                      </m:f>
                    </m:oMath>
                  </m:oMathPara>
                </a14:m>
                <a:endParaRPr kumimoji="0" lang="en-US" sz="1600" b="0" i="0" u="none" strike="noStrike" kern="0" cap="none" spc="0" normalizeH="0" baseline="0" noProof="0" dirty="0">
                  <a:ln>
                    <a:noFill/>
                  </a:ln>
                  <a:solidFill>
                    <a:srgbClr val="000000"/>
                  </a:solidFill>
                  <a:effectLst/>
                  <a:uLnTx/>
                  <a:uFillTx/>
                  <a:latin typeface="Arial"/>
                  <a:cs typeface="Arial"/>
                  <a:sym typeface="Arial"/>
                </a:endParaRPr>
              </a:p>
              <a:p>
                <a:pPr marL="342900" lvl="0" indent="-342900">
                  <a:buFont typeface="+mj-lt"/>
                  <a:buAutoNum type="arabicPeriod"/>
                </a:pPr>
                <a14:m>
                  <m:oMath xmlns:m="http://schemas.openxmlformats.org/officeDocument/2006/math">
                    <m:r>
                      <a:rPr lang="en-US" sz="1600" i="1">
                        <a:solidFill>
                          <a:schemeClr val="bg1"/>
                        </a:solidFill>
                        <a:latin typeface="Cambria Math" charset="0"/>
                        <a:ea typeface="Cambria Math" charset="0"/>
                        <a:cs typeface="Cambria Math" charset="0"/>
                        <a:sym typeface="Proxima Nova"/>
                      </a:rPr>
                      <m:t>ℙ</m:t>
                    </m:r>
                    <m:d>
                      <m:dPr>
                        <m:ctrlPr>
                          <a:rPr lang="en-CA" sz="1600" i="1">
                            <a:solidFill>
                              <a:schemeClr val="bg1"/>
                            </a:solidFill>
                            <a:latin typeface="Cambria Math" panose="02040503050406030204" pitchFamily="18" charset="0"/>
                            <a:ea typeface="Cambria Math" charset="0"/>
                            <a:cs typeface="Cambria Math" charset="0"/>
                            <a:sym typeface="Proxima Nova"/>
                          </a:rPr>
                        </m:ctrlPr>
                      </m:dPr>
                      <m:e>
                        <m:r>
                          <a:rPr lang="en-US" sz="1600" b="0" i="1" smtClean="0">
                            <a:solidFill>
                              <a:schemeClr val="bg1"/>
                            </a:solidFill>
                            <a:latin typeface="Cambria Math" panose="02040503050406030204" pitchFamily="18" charset="0"/>
                            <a:ea typeface="Cambria Math" charset="0"/>
                            <a:cs typeface="Cambria Math" charset="0"/>
                            <a:sym typeface="Proxima Nova"/>
                          </a:rPr>
                          <m:t>𝑅𝑒𝑑</m:t>
                        </m:r>
                      </m:e>
                    </m:d>
                    <m:r>
                      <a:rPr lang="en-US" sz="1600" b="0" i="1" smtClean="0">
                        <a:solidFill>
                          <a:schemeClr val="bg1"/>
                        </a:solidFill>
                        <a:latin typeface="Cambria Math" panose="02040503050406030204" pitchFamily="18" charset="0"/>
                        <a:ea typeface="Cambria Math" charset="0"/>
                        <a:cs typeface="Cambria Math" charset="0"/>
                        <a:sym typeface="Proxima Nova"/>
                      </a:rPr>
                      <m:t>=</m:t>
                    </m:r>
                    <m:f>
                      <m:fPr>
                        <m:type m:val="lin"/>
                        <m:ctrlPr>
                          <a:rPr lang="en-US" sz="1600" b="0" i="1" smtClean="0">
                            <a:solidFill>
                              <a:schemeClr val="bg1"/>
                            </a:solidFill>
                            <a:latin typeface="Cambria Math" panose="02040503050406030204" pitchFamily="18" charset="0"/>
                            <a:ea typeface="Cambria Math" charset="0"/>
                            <a:sym typeface="Proxima Nova"/>
                          </a:rPr>
                        </m:ctrlPr>
                      </m:fPr>
                      <m:num>
                        <m:r>
                          <a:rPr lang="en-US" sz="1600" b="0" i="1" smtClean="0">
                            <a:solidFill>
                              <a:schemeClr val="bg1"/>
                            </a:solidFill>
                            <a:latin typeface="Cambria Math" panose="02040503050406030204" pitchFamily="18" charset="0"/>
                            <a:ea typeface="Cambria Math" charset="0"/>
                            <a:sym typeface="Proxima Nova"/>
                          </a:rPr>
                          <m:t>18</m:t>
                        </m:r>
                      </m:num>
                      <m:den>
                        <m:r>
                          <a:rPr lang="en-US" sz="1600" b="0" i="1" smtClean="0">
                            <a:solidFill>
                              <a:schemeClr val="bg1"/>
                            </a:solidFill>
                            <a:latin typeface="Cambria Math" panose="02040503050406030204" pitchFamily="18" charset="0"/>
                            <a:ea typeface="Cambria Math" charset="0"/>
                            <a:sym typeface="Proxima Nova"/>
                          </a:rPr>
                          <m:t>37</m:t>
                        </m:r>
                      </m:den>
                    </m:f>
                    <m:r>
                      <a:rPr lang="en-US" sz="1600" b="0" i="1" smtClean="0">
                        <a:solidFill>
                          <a:schemeClr val="bg1"/>
                        </a:solidFill>
                        <a:latin typeface="Cambria Math" panose="02040503050406030204" pitchFamily="18" charset="0"/>
                        <a:ea typeface="Cambria Math" charset="0"/>
                        <a:sym typeface="Proxima Nova"/>
                      </a:rPr>
                      <m:t>=0.486</m:t>
                    </m:r>
                  </m:oMath>
                </a14:m>
                <a:endParaRPr kumimoji="0" lang="en-US" sz="1600" b="0" i="0" u="none" strike="noStrike" kern="0" cap="none" spc="0" normalizeH="0" baseline="0" noProof="0" dirty="0">
                  <a:ln>
                    <a:noFill/>
                  </a:ln>
                  <a:solidFill>
                    <a:srgbClr val="000000"/>
                  </a:solidFill>
                  <a:effectLst/>
                  <a:uLnTx/>
                  <a:uFillTx/>
                  <a:latin typeface="Arial"/>
                  <a:cs typeface="Arial"/>
                  <a:sym typeface="Arial"/>
                </a:endParaRPr>
              </a:p>
              <a:p>
                <a:pPr marL="342900" indent="-342900">
                  <a:buFont typeface="+mj-lt"/>
                  <a:buAutoNum type="arabicPeriod"/>
                </a:pPr>
                <a14:m>
                  <m:oMath xmlns:m="http://schemas.openxmlformats.org/officeDocument/2006/math">
                    <m:r>
                      <a:rPr lang="en-US" sz="1600" i="1">
                        <a:solidFill>
                          <a:schemeClr val="bg1"/>
                        </a:solidFill>
                        <a:latin typeface="Cambria Math" charset="0"/>
                        <a:ea typeface="Cambria Math" charset="0"/>
                        <a:cs typeface="Cambria Math" charset="0"/>
                        <a:sym typeface="Proxima Nova"/>
                      </a:rPr>
                      <m:t>ℙ</m:t>
                    </m:r>
                    <m:d>
                      <m:dPr>
                        <m:ctrlPr>
                          <a:rPr lang="en-CA" sz="1600" i="1">
                            <a:solidFill>
                              <a:schemeClr val="bg1"/>
                            </a:solidFill>
                            <a:latin typeface="Cambria Math" panose="02040503050406030204" pitchFamily="18" charset="0"/>
                            <a:ea typeface="Cambria Math" charset="0"/>
                            <a:cs typeface="Cambria Math" charset="0"/>
                            <a:sym typeface="Proxima Nova"/>
                          </a:rPr>
                        </m:ctrlPr>
                      </m:dPr>
                      <m:e>
                        <m:r>
                          <a:rPr lang="en-US" sz="1600" b="0" i="1" smtClean="0">
                            <a:solidFill>
                              <a:schemeClr val="bg1"/>
                            </a:solidFill>
                            <a:latin typeface="Cambria Math" panose="02040503050406030204" pitchFamily="18" charset="0"/>
                            <a:ea typeface="Cambria Math" charset="0"/>
                            <a:cs typeface="Cambria Math" charset="0"/>
                            <a:sym typeface="Proxima Nova"/>
                          </a:rPr>
                          <m:t>𝐵𝑙𝑎𝑐𝑘</m:t>
                        </m:r>
                      </m:e>
                    </m:d>
                    <m:r>
                      <a:rPr lang="en-US" sz="1600" i="1">
                        <a:solidFill>
                          <a:schemeClr val="bg1"/>
                        </a:solidFill>
                        <a:latin typeface="Cambria Math" panose="02040503050406030204" pitchFamily="18" charset="0"/>
                        <a:ea typeface="Cambria Math" charset="0"/>
                        <a:cs typeface="Cambria Math" charset="0"/>
                        <a:sym typeface="Proxima Nova"/>
                      </a:rPr>
                      <m:t>=</m:t>
                    </m:r>
                    <m:f>
                      <m:fPr>
                        <m:type m:val="lin"/>
                        <m:ctrlPr>
                          <a:rPr lang="en-US" sz="1600" i="1">
                            <a:solidFill>
                              <a:schemeClr val="bg1"/>
                            </a:solidFill>
                            <a:latin typeface="Cambria Math" panose="02040503050406030204" pitchFamily="18" charset="0"/>
                            <a:ea typeface="Cambria Math" charset="0"/>
                            <a:sym typeface="Proxima Nova"/>
                          </a:rPr>
                        </m:ctrlPr>
                      </m:fPr>
                      <m:num>
                        <m:r>
                          <a:rPr lang="en-US" sz="1600" i="1">
                            <a:solidFill>
                              <a:schemeClr val="bg1"/>
                            </a:solidFill>
                            <a:latin typeface="Cambria Math" panose="02040503050406030204" pitchFamily="18" charset="0"/>
                            <a:ea typeface="Cambria Math" charset="0"/>
                            <a:sym typeface="Proxima Nova"/>
                          </a:rPr>
                          <m:t>18</m:t>
                        </m:r>
                      </m:num>
                      <m:den>
                        <m:r>
                          <a:rPr lang="en-US" sz="1600" i="1">
                            <a:solidFill>
                              <a:schemeClr val="bg1"/>
                            </a:solidFill>
                            <a:latin typeface="Cambria Math" panose="02040503050406030204" pitchFamily="18" charset="0"/>
                            <a:ea typeface="Cambria Math" charset="0"/>
                            <a:sym typeface="Proxima Nova"/>
                          </a:rPr>
                          <m:t>37</m:t>
                        </m:r>
                      </m:den>
                    </m:f>
                    <m:r>
                      <a:rPr lang="en-US" sz="1600" i="1">
                        <a:solidFill>
                          <a:schemeClr val="bg1"/>
                        </a:solidFill>
                        <a:latin typeface="Cambria Math" panose="02040503050406030204" pitchFamily="18" charset="0"/>
                        <a:ea typeface="Cambria Math" charset="0"/>
                        <a:sym typeface="Proxima Nova"/>
                      </a:rPr>
                      <m:t>=0.48</m:t>
                    </m:r>
                    <m:r>
                      <a:rPr lang="en-US" sz="1600" b="0" i="1" smtClean="0">
                        <a:solidFill>
                          <a:schemeClr val="bg1"/>
                        </a:solidFill>
                        <a:latin typeface="Cambria Math" panose="02040503050406030204" pitchFamily="18" charset="0"/>
                        <a:ea typeface="Cambria Math" charset="0"/>
                        <a:sym typeface="Proxima Nova"/>
                      </a:rPr>
                      <m:t>6</m:t>
                    </m:r>
                  </m:oMath>
                </a14:m>
                <a:endParaRPr lang="en-US" sz="1600" dirty="0"/>
              </a:p>
              <a:p>
                <a:pPr marL="342900" indent="-342900">
                  <a:buFont typeface="+mj-lt"/>
                  <a:buAutoNum type="arabicPeriod"/>
                </a:pPr>
                <a14:m>
                  <m:oMath xmlns:m="http://schemas.openxmlformats.org/officeDocument/2006/math">
                    <m:r>
                      <a:rPr lang="en-US" sz="1600" i="1">
                        <a:solidFill>
                          <a:schemeClr val="bg1"/>
                        </a:solidFill>
                        <a:latin typeface="Cambria Math" charset="0"/>
                        <a:ea typeface="Cambria Math" charset="0"/>
                        <a:cs typeface="Cambria Math" charset="0"/>
                        <a:sym typeface="Proxima Nova"/>
                      </a:rPr>
                      <m:t>ℙ</m:t>
                    </m:r>
                    <m:d>
                      <m:dPr>
                        <m:ctrlPr>
                          <a:rPr lang="en-CA" sz="1600" i="1">
                            <a:solidFill>
                              <a:schemeClr val="bg1"/>
                            </a:solidFill>
                            <a:latin typeface="Cambria Math" panose="02040503050406030204" pitchFamily="18" charset="0"/>
                            <a:ea typeface="Cambria Math" charset="0"/>
                            <a:cs typeface="Cambria Math" charset="0"/>
                            <a:sym typeface="Proxima Nova"/>
                          </a:rPr>
                        </m:ctrlPr>
                      </m:dPr>
                      <m:e>
                        <m:r>
                          <a:rPr lang="en-US" sz="1600" b="0" i="1" smtClean="0">
                            <a:solidFill>
                              <a:schemeClr val="bg1"/>
                            </a:solidFill>
                            <a:latin typeface="Cambria Math" panose="02040503050406030204" pitchFamily="18" charset="0"/>
                            <a:ea typeface="Cambria Math" charset="0"/>
                            <a:cs typeface="Cambria Math" charset="0"/>
                            <a:sym typeface="Proxima Nova"/>
                          </a:rPr>
                          <m:t>𝐺𝑟𝑒𝑒𝑛</m:t>
                        </m:r>
                      </m:e>
                    </m:d>
                    <m:r>
                      <a:rPr lang="en-US" sz="1600" i="1">
                        <a:solidFill>
                          <a:schemeClr val="bg1"/>
                        </a:solidFill>
                        <a:latin typeface="Cambria Math" panose="02040503050406030204" pitchFamily="18" charset="0"/>
                        <a:ea typeface="Cambria Math" charset="0"/>
                        <a:cs typeface="Cambria Math" charset="0"/>
                        <a:sym typeface="Proxima Nova"/>
                      </a:rPr>
                      <m:t>=</m:t>
                    </m:r>
                    <m:f>
                      <m:fPr>
                        <m:type m:val="lin"/>
                        <m:ctrlPr>
                          <a:rPr lang="en-US" sz="1600" i="1">
                            <a:solidFill>
                              <a:schemeClr val="bg1"/>
                            </a:solidFill>
                            <a:latin typeface="Cambria Math" panose="02040503050406030204" pitchFamily="18" charset="0"/>
                            <a:ea typeface="Cambria Math" charset="0"/>
                            <a:sym typeface="Proxima Nova"/>
                          </a:rPr>
                        </m:ctrlPr>
                      </m:fPr>
                      <m:num>
                        <m:r>
                          <a:rPr lang="en-US" sz="1600" i="1">
                            <a:solidFill>
                              <a:schemeClr val="bg1"/>
                            </a:solidFill>
                            <a:latin typeface="Cambria Math" panose="02040503050406030204" pitchFamily="18" charset="0"/>
                            <a:ea typeface="Cambria Math" charset="0"/>
                            <a:sym typeface="Proxima Nova"/>
                          </a:rPr>
                          <m:t>1</m:t>
                        </m:r>
                      </m:num>
                      <m:den>
                        <m:r>
                          <a:rPr lang="en-US" sz="1600" i="1">
                            <a:solidFill>
                              <a:schemeClr val="bg1"/>
                            </a:solidFill>
                            <a:latin typeface="Cambria Math" panose="02040503050406030204" pitchFamily="18" charset="0"/>
                            <a:ea typeface="Cambria Math" charset="0"/>
                            <a:sym typeface="Proxima Nova"/>
                          </a:rPr>
                          <m:t>37</m:t>
                        </m:r>
                      </m:den>
                    </m:f>
                    <m:r>
                      <a:rPr lang="en-US" sz="1600" i="1">
                        <a:solidFill>
                          <a:schemeClr val="bg1"/>
                        </a:solidFill>
                        <a:latin typeface="Cambria Math" panose="02040503050406030204" pitchFamily="18" charset="0"/>
                        <a:ea typeface="Cambria Math" charset="0"/>
                        <a:sym typeface="Proxima Nova"/>
                      </a:rPr>
                      <m:t>=0.</m:t>
                    </m:r>
                    <m:r>
                      <a:rPr lang="en-US" sz="1600" b="0" i="1" smtClean="0">
                        <a:solidFill>
                          <a:schemeClr val="bg1"/>
                        </a:solidFill>
                        <a:latin typeface="Cambria Math" panose="02040503050406030204" pitchFamily="18" charset="0"/>
                        <a:ea typeface="Cambria Math" charset="0"/>
                        <a:sym typeface="Proxima Nova"/>
                      </a:rPr>
                      <m:t>027</m:t>
                    </m:r>
                  </m:oMath>
                </a14:m>
                <a:endParaRPr lang="en-US" sz="1600" dirty="0"/>
              </a:p>
              <a:p>
                <a:pPr marL="342900" lvl="0" indent="-342900">
                  <a:buFont typeface="+mj-lt"/>
                  <a:buAutoNum type="arabicPeriod"/>
                </a:pPr>
                <a:endParaRPr kumimoji="0" lang="en-US" sz="1600" b="0" i="0" u="none" strike="noStrike" kern="0" cap="none" spc="0" normalizeH="0" baseline="0" noProof="0" dirty="0">
                  <a:ln>
                    <a:noFill/>
                  </a:ln>
                  <a:solidFill>
                    <a:srgbClr val="000000"/>
                  </a:solidFill>
                  <a:effectLst/>
                  <a:uLnTx/>
                  <a:uFillTx/>
                  <a:latin typeface="Arial"/>
                  <a:cs typeface="Arial"/>
                  <a:sym typeface="Aria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500557" y="1996990"/>
                <a:ext cx="7837190" cy="1598771"/>
              </a:xfrm>
              <a:prstGeom prst="rect">
                <a:avLst/>
              </a:prstGeom>
              <a:blipFill>
                <a:blip r:embed="rId4"/>
                <a:stretch>
                  <a:fillRect l="-311" b="-19466"/>
                </a:stretch>
              </a:blipFill>
            </p:spPr>
            <p:txBody>
              <a:bodyPr/>
              <a:lstStyle/>
              <a:p>
                <a:r>
                  <a:rPr lang="en-US">
                    <a:noFill/>
                  </a:rPr>
                  <a:t> </a:t>
                </a:r>
              </a:p>
            </p:txBody>
          </p:sp>
        </mc:Fallback>
      </mc:AlternateContent>
    </p:spTree>
    <p:extLst>
      <p:ext uri="{BB962C8B-B14F-4D97-AF65-F5344CB8AC3E}">
        <p14:creationId xmlns:p14="http://schemas.microsoft.com/office/powerpoint/2010/main" val="1496373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A9ED9"/>
        </a:solidFill>
        <a:effectLst/>
      </p:bgPr>
    </p:bg>
    <p:spTree>
      <p:nvGrpSpPr>
        <p:cNvPr id="1" name="Shape 273"/>
        <p:cNvGrpSpPr/>
        <p:nvPr/>
      </p:nvGrpSpPr>
      <p:grpSpPr>
        <a:xfrm>
          <a:off x="0" y="0"/>
          <a:ext cx="0" cy="0"/>
          <a:chOff x="0" y="0"/>
          <a:chExt cx="0" cy="0"/>
        </a:xfrm>
      </p:grpSpPr>
      <p:pic>
        <p:nvPicPr>
          <p:cNvPr id="274" name="Shape 274" descr="METIS-BLACK.png"/>
          <p:cNvPicPr preferRelativeResize="0"/>
          <p:nvPr/>
        </p:nvPicPr>
        <p:blipFill>
          <a:blip r:embed="rId3">
            <a:alphaModFix amt="5000"/>
          </a:blip>
          <a:stretch>
            <a:fillRect/>
          </a:stretch>
        </p:blipFill>
        <p:spPr>
          <a:xfrm>
            <a:off x="2539559" y="0"/>
            <a:ext cx="4064880" cy="5143500"/>
          </a:xfrm>
          <a:prstGeom prst="rect">
            <a:avLst/>
          </a:prstGeom>
          <a:noFill/>
          <a:ln>
            <a:noFill/>
          </a:ln>
        </p:spPr>
      </p:pic>
      <p:sp>
        <p:nvSpPr>
          <p:cNvPr id="275" name="Shape 275"/>
          <p:cNvSpPr txBox="1">
            <a:spLocks noGrp="1"/>
          </p:cNvSpPr>
          <p:nvPr>
            <p:ph type="title"/>
          </p:nvPr>
        </p:nvSpPr>
        <p:spPr>
          <a:xfrm>
            <a:off x="311700" y="1984125"/>
            <a:ext cx="8520600" cy="1229700"/>
          </a:xfrm>
          <a:prstGeom prst="rect">
            <a:avLst/>
          </a:prstGeom>
        </p:spPr>
        <p:txBody>
          <a:bodyPr lIns="91425" tIns="91425" rIns="91425" bIns="91425" anchor="t" anchorCtr="0">
            <a:noAutofit/>
          </a:bodyPr>
          <a:lstStyle/>
          <a:p>
            <a:pPr lvl="0" algn="ctr">
              <a:spcBef>
                <a:spcPts val="0"/>
              </a:spcBef>
              <a:buNone/>
            </a:pPr>
            <a:r>
              <a:rPr lang="en" sz="6000" b="1" dirty="0">
                <a:latin typeface="+mj-lt"/>
                <a:ea typeface="Proxima Nova"/>
                <a:cs typeface="Proxima Nova"/>
                <a:sym typeface="Proxima Nova"/>
              </a:rPr>
              <a:t>QUESTIONS?</a:t>
            </a:r>
          </a:p>
        </p:txBody>
      </p:sp>
      <p:cxnSp>
        <p:nvCxnSpPr>
          <p:cNvPr id="276" name="Shape 276"/>
          <p:cNvCxnSpPr/>
          <p:nvPr/>
        </p:nvCxnSpPr>
        <p:spPr>
          <a:xfrm>
            <a:off x="1213950" y="3619650"/>
            <a:ext cx="6716100" cy="0"/>
          </a:xfrm>
          <a:prstGeom prst="straightConnector1">
            <a:avLst/>
          </a:prstGeom>
          <a:noFill/>
          <a:ln w="19050" cap="flat" cmpd="sng">
            <a:solidFill>
              <a:srgbClr val="FFFFFF"/>
            </a:solidFill>
            <a:prstDash val="solid"/>
            <a:round/>
            <a:headEnd type="none" w="lg" len="lg"/>
            <a:tailEnd type="none" w="lg" len="lg"/>
          </a:ln>
        </p:spPr>
      </p:cxnSp>
      <p:cxnSp>
        <p:nvCxnSpPr>
          <p:cNvPr id="277" name="Shape 277"/>
          <p:cNvCxnSpPr/>
          <p:nvPr/>
        </p:nvCxnSpPr>
        <p:spPr>
          <a:xfrm>
            <a:off x="1213950" y="1454600"/>
            <a:ext cx="6716100" cy="0"/>
          </a:xfrm>
          <a:prstGeom prst="straightConnector1">
            <a:avLst/>
          </a:prstGeom>
          <a:noFill/>
          <a:ln w="19050" cap="flat" cmpd="sng">
            <a:solidFill>
              <a:srgbClr val="FFFFFF"/>
            </a:solidFill>
            <a:prstDash val="solid"/>
            <a:round/>
            <a:headEnd type="none" w="lg" len="lg"/>
            <a:tailEnd type="none" w="lg" len="lg"/>
          </a:ln>
        </p:spPr>
      </p:cxnSp>
    </p:spTree>
    <p:extLst>
      <p:ext uri="{BB962C8B-B14F-4D97-AF65-F5344CB8AC3E}">
        <p14:creationId xmlns:p14="http://schemas.microsoft.com/office/powerpoint/2010/main" val="211119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35F83"/>
        </a:solidFill>
        <a:effectLst/>
      </p:bgPr>
    </p:bg>
    <p:spTree>
      <p:nvGrpSpPr>
        <p:cNvPr id="1" name="Shape 61"/>
        <p:cNvGrpSpPr/>
        <p:nvPr/>
      </p:nvGrpSpPr>
      <p:grpSpPr>
        <a:xfrm>
          <a:off x="0" y="0"/>
          <a:ext cx="0" cy="0"/>
          <a:chOff x="0" y="0"/>
          <a:chExt cx="0" cy="0"/>
        </a:xfrm>
      </p:grpSpPr>
      <p:pic>
        <p:nvPicPr>
          <p:cNvPr id="62" name="Shape 62" descr="METIS-BLACK.png"/>
          <p:cNvPicPr preferRelativeResize="0"/>
          <p:nvPr/>
        </p:nvPicPr>
        <p:blipFill>
          <a:blip r:embed="rId3">
            <a:alphaModFix amt="8000"/>
          </a:blip>
          <a:stretch>
            <a:fillRect/>
          </a:stretch>
        </p:blipFill>
        <p:spPr>
          <a:xfrm>
            <a:off x="2539559" y="0"/>
            <a:ext cx="4064880" cy="5143500"/>
          </a:xfrm>
          <a:prstGeom prst="rect">
            <a:avLst/>
          </a:prstGeom>
          <a:noFill/>
          <a:ln>
            <a:noFill/>
          </a:ln>
        </p:spPr>
      </p:pic>
      <p:sp>
        <p:nvSpPr>
          <p:cNvPr id="63" name="Shape 63"/>
          <p:cNvSpPr txBox="1">
            <a:spLocks noGrp="1"/>
          </p:cNvSpPr>
          <p:nvPr>
            <p:ph type="title"/>
          </p:nvPr>
        </p:nvSpPr>
        <p:spPr>
          <a:xfrm>
            <a:off x="311700" y="1831725"/>
            <a:ext cx="8520600" cy="1229700"/>
          </a:xfrm>
          <a:prstGeom prst="rect">
            <a:avLst/>
          </a:prstGeom>
        </p:spPr>
        <p:txBody>
          <a:bodyPr lIns="91425" tIns="91425" rIns="91425" bIns="91425" anchor="t" anchorCtr="0">
            <a:noAutofit/>
          </a:bodyPr>
          <a:lstStyle/>
          <a:p>
            <a:pPr lvl="0" algn="ctr" rtl="0">
              <a:spcBef>
                <a:spcPts val="0"/>
              </a:spcBef>
              <a:buNone/>
            </a:pPr>
            <a:r>
              <a:rPr lang="en-US" sz="6000" b="1" dirty="0">
                <a:solidFill>
                  <a:srgbClr val="3A9ED9"/>
                </a:solidFill>
                <a:latin typeface="+mj-lt"/>
                <a:ea typeface="Proxima Nova"/>
                <a:cs typeface="Proxima Nova"/>
                <a:sym typeface="Proxima Nova"/>
              </a:rPr>
              <a:t>Introduction</a:t>
            </a:r>
            <a:endParaRPr lang="en" sz="6000" b="1" dirty="0">
              <a:solidFill>
                <a:srgbClr val="3A9ED9"/>
              </a:solidFill>
              <a:latin typeface="+mj-lt"/>
              <a:ea typeface="Proxima Nova"/>
              <a:cs typeface="Proxima Nova"/>
              <a:sym typeface="Proxima Nova"/>
            </a:endParaRPr>
          </a:p>
        </p:txBody>
      </p:sp>
      <p:cxnSp>
        <p:nvCxnSpPr>
          <p:cNvPr id="64" name="Shape 64"/>
          <p:cNvCxnSpPr/>
          <p:nvPr/>
        </p:nvCxnSpPr>
        <p:spPr>
          <a:xfrm>
            <a:off x="1213950" y="3467250"/>
            <a:ext cx="6716100" cy="0"/>
          </a:xfrm>
          <a:prstGeom prst="straightConnector1">
            <a:avLst/>
          </a:prstGeom>
          <a:noFill/>
          <a:ln w="19050" cap="flat" cmpd="sng">
            <a:solidFill>
              <a:srgbClr val="FFFFFF"/>
            </a:solidFill>
            <a:prstDash val="solid"/>
            <a:round/>
            <a:headEnd type="none" w="lg" len="lg"/>
            <a:tailEnd type="none" w="lg" len="lg"/>
          </a:ln>
        </p:spPr>
      </p:cxnSp>
      <p:cxnSp>
        <p:nvCxnSpPr>
          <p:cNvPr id="65" name="Shape 65"/>
          <p:cNvCxnSpPr/>
          <p:nvPr/>
        </p:nvCxnSpPr>
        <p:spPr>
          <a:xfrm>
            <a:off x="1213950" y="1454600"/>
            <a:ext cx="6716100" cy="0"/>
          </a:xfrm>
          <a:prstGeom prst="straightConnector1">
            <a:avLst/>
          </a:prstGeom>
          <a:noFill/>
          <a:ln w="19050" cap="flat" cmpd="sng">
            <a:solidFill>
              <a:srgbClr val="FFFFFF"/>
            </a:solidFill>
            <a:prstDash val="solid"/>
            <a:round/>
            <a:headEnd type="none" w="lg" len="lg"/>
            <a:tailEnd type="none" w="lg" len="lg"/>
          </a:ln>
        </p:spPr>
      </p:cxnSp>
      <p:pic>
        <p:nvPicPr>
          <p:cNvPr id="66" name="Shape 66" descr="metis-text.png"/>
          <p:cNvPicPr preferRelativeResize="0"/>
          <p:nvPr/>
        </p:nvPicPr>
        <p:blipFill>
          <a:blip r:embed="rId4">
            <a:alphaModFix/>
          </a:blip>
          <a:stretch>
            <a:fillRect/>
          </a:stretch>
        </p:blipFill>
        <p:spPr>
          <a:xfrm>
            <a:off x="4170962" y="4072650"/>
            <a:ext cx="802075" cy="161225"/>
          </a:xfrm>
          <a:prstGeom prst="rect">
            <a:avLst/>
          </a:prstGeom>
          <a:noFill/>
          <a:ln>
            <a:noFill/>
          </a:ln>
        </p:spPr>
      </p:pic>
    </p:spTree>
    <p:extLst>
      <p:ext uri="{BB962C8B-B14F-4D97-AF65-F5344CB8AC3E}">
        <p14:creationId xmlns:p14="http://schemas.microsoft.com/office/powerpoint/2010/main" val="860985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
        <p:cNvGrpSpPr/>
        <p:nvPr/>
      </p:nvGrpSpPr>
      <p:grpSpPr>
        <a:xfrm>
          <a:off x="0" y="0"/>
          <a:ext cx="0" cy="0"/>
          <a:chOff x="0" y="0"/>
          <a:chExt cx="0" cy="0"/>
        </a:xfrm>
      </p:grpSpPr>
      <p:cxnSp>
        <p:nvCxnSpPr>
          <p:cNvPr id="85" name="Shape 85"/>
          <p:cNvCxnSpPr/>
          <p:nvPr/>
        </p:nvCxnSpPr>
        <p:spPr>
          <a:xfrm>
            <a:off x="354000" y="949400"/>
            <a:ext cx="8436000" cy="0"/>
          </a:xfrm>
          <a:prstGeom prst="straightConnector1">
            <a:avLst/>
          </a:prstGeom>
          <a:noFill/>
          <a:ln w="19050" cap="flat" cmpd="sng">
            <a:solidFill>
              <a:srgbClr val="3A9ED9"/>
            </a:solidFill>
            <a:prstDash val="solid"/>
            <a:round/>
            <a:headEnd type="none" w="lg" len="lg"/>
            <a:tailEnd type="none" w="lg" len="lg"/>
          </a:ln>
        </p:spPr>
      </p:cxnSp>
      <p:sp>
        <p:nvSpPr>
          <p:cNvPr id="86" name="Shape 86"/>
          <p:cNvSpPr txBox="1">
            <a:spLocks noGrp="1"/>
          </p:cNvSpPr>
          <p:nvPr>
            <p:ph type="title"/>
          </p:nvPr>
        </p:nvSpPr>
        <p:spPr>
          <a:xfrm>
            <a:off x="311700" y="216425"/>
            <a:ext cx="6606600" cy="572700"/>
          </a:xfrm>
          <a:prstGeom prst="rect">
            <a:avLst/>
          </a:prstGeom>
        </p:spPr>
        <p:txBody>
          <a:bodyPr lIns="91425" tIns="91425" rIns="91425" bIns="91425" anchor="t" anchorCtr="0">
            <a:noAutofit/>
          </a:bodyPr>
          <a:lstStyle/>
          <a:p>
            <a:pPr lvl="0" rtl="0">
              <a:spcBef>
                <a:spcPts val="0"/>
              </a:spcBef>
              <a:buNone/>
            </a:pPr>
            <a:r>
              <a:rPr lang="en-CA" b="1" dirty="0">
                <a:solidFill>
                  <a:srgbClr val="3A9ED9"/>
                </a:solidFill>
                <a:latin typeface="+mj-lt"/>
                <a:ea typeface="Proxima Nova"/>
                <a:cs typeface="Proxima Nova"/>
                <a:sym typeface="Proxima Nova"/>
              </a:rPr>
              <a:t>Lecture Overview:</a:t>
            </a:r>
            <a:endParaRPr lang="en" b="1" dirty="0">
              <a:solidFill>
                <a:srgbClr val="3A9ED9"/>
              </a:solidFill>
              <a:latin typeface="+mj-lt"/>
              <a:ea typeface="Proxima Nova"/>
              <a:cs typeface="Proxima Nova"/>
              <a:sym typeface="Proxima Nova"/>
            </a:endParaRPr>
          </a:p>
        </p:txBody>
      </p:sp>
      <p:pic>
        <p:nvPicPr>
          <p:cNvPr id="87" name="Shape 87" descr="metis-mini.png"/>
          <p:cNvPicPr preferRelativeResize="0"/>
          <p:nvPr/>
        </p:nvPicPr>
        <p:blipFill>
          <a:blip r:embed="rId3">
            <a:alphaModFix amt="25000"/>
          </a:blip>
          <a:stretch>
            <a:fillRect/>
          </a:stretch>
        </p:blipFill>
        <p:spPr>
          <a:xfrm>
            <a:off x="8512774" y="304799"/>
            <a:ext cx="326424" cy="384999"/>
          </a:xfrm>
          <a:prstGeom prst="rect">
            <a:avLst/>
          </a:prstGeom>
          <a:noFill/>
          <a:ln>
            <a:noFill/>
          </a:ln>
        </p:spPr>
      </p:pic>
      <p:sp>
        <p:nvSpPr>
          <p:cNvPr id="9" name="Shape 84"/>
          <p:cNvSpPr txBox="1">
            <a:spLocks noGrp="1"/>
          </p:cNvSpPr>
          <p:nvPr>
            <p:ph type="body" idx="1"/>
          </p:nvPr>
        </p:nvSpPr>
        <p:spPr>
          <a:xfrm>
            <a:off x="318598" y="1109676"/>
            <a:ext cx="8520600" cy="3589929"/>
          </a:xfrm>
          <a:prstGeom prst="rect">
            <a:avLst/>
          </a:prstGeom>
        </p:spPr>
        <p:txBody>
          <a:bodyPr lIns="91425" tIns="91425" rIns="91425" bIns="91425" anchor="t" anchorCtr="0">
            <a:noAutofit/>
          </a:bodyPr>
          <a:lstStyle/>
          <a:p>
            <a:pPr marL="76200">
              <a:spcAft>
                <a:spcPts val="0"/>
              </a:spcAft>
              <a:buClr>
                <a:srgbClr val="434343"/>
              </a:buClr>
            </a:pPr>
            <a:r>
              <a:rPr lang="en-US" sz="2000" dirty="0">
                <a:solidFill>
                  <a:srgbClr val="434343"/>
                </a:solidFill>
                <a:ea typeface="Proxima Nova"/>
                <a:cs typeface="Proxima Nova"/>
                <a:sym typeface="Proxima Nova"/>
              </a:rPr>
              <a:t>Goals of the lecture:</a:t>
            </a:r>
          </a:p>
          <a:p>
            <a:pPr marL="533400" indent="-457200">
              <a:spcAft>
                <a:spcPts val="0"/>
              </a:spcAft>
              <a:buClr>
                <a:srgbClr val="434343"/>
              </a:buClr>
              <a:buFont typeface="+mj-lt"/>
              <a:buAutoNum type="arabicPeriod"/>
            </a:pPr>
            <a:r>
              <a:rPr lang="en-US" sz="2000" dirty="0">
                <a:solidFill>
                  <a:schemeClr val="bg1"/>
                </a:solidFill>
                <a:ea typeface="Proxima Nova"/>
                <a:cs typeface="Proxima Nova"/>
                <a:sym typeface="Proxima Nova"/>
              </a:rPr>
              <a:t>Develop your probabilistic intuition to solve real-world problems  </a:t>
            </a:r>
          </a:p>
        </p:txBody>
      </p:sp>
    </p:spTree>
    <p:extLst>
      <p:ext uri="{BB962C8B-B14F-4D97-AF65-F5344CB8AC3E}">
        <p14:creationId xmlns:p14="http://schemas.microsoft.com/office/powerpoint/2010/main" val="125236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35F83"/>
        </a:solidFill>
        <a:effectLst/>
      </p:bgPr>
    </p:bg>
    <p:spTree>
      <p:nvGrpSpPr>
        <p:cNvPr id="1" name="Shape 61"/>
        <p:cNvGrpSpPr/>
        <p:nvPr/>
      </p:nvGrpSpPr>
      <p:grpSpPr>
        <a:xfrm>
          <a:off x="0" y="0"/>
          <a:ext cx="0" cy="0"/>
          <a:chOff x="0" y="0"/>
          <a:chExt cx="0" cy="0"/>
        </a:xfrm>
      </p:grpSpPr>
      <p:pic>
        <p:nvPicPr>
          <p:cNvPr id="62" name="Shape 62" descr="METIS-BLACK.png"/>
          <p:cNvPicPr preferRelativeResize="0"/>
          <p:nvPr/>
        </p:nvPicPr>
        <p:blipFill>
          <a:blip r:embed="rId3">
            <a:alphaModFix amt="8000"/>
          </a:blip>
          <a:stretch>
            <a:fillRect/>
          </a:stretch>
        </p:blipFill>
        <p:spPr>
          <a:xfrm>
            <a:off x="2539559" y="0"/>
            <a:ext cx="4064880" cy="5143500"/>
          </a:xfrm>
          <a:prstGeom prst="rect">
            <a:avLst/>
          </a:prstGeom>
          <a:noFill/>
          <a:ln>
            <a:noFill/>
          </a:ln>
        </p:spPr>
      </p:pic>
      <p:sp>
        <p:nvSpPr>
          <p:cNvPr id="63" name="Shape 63"/>
          <p:cNvSpPr txBox="1">
            <a:spLocks noGrp="1"/>
          </p:cNvSpPr>
          <p:nvPr>
            <p:ph type="title"/>
          </p:nvPr>
        </p:nvSpPr>
        <p:spPr>
          <a:xfrm>
            <a:off x="311700" y="1831725"/>
            <a:ext cx="8520600" cy="1229700"/>
          </a:xfrm>
          <a:prstGeom prst="rect">
            <a:avLst/>
          </a:prstGeom>
        </p:spPr>
        <p:txBody>
          <a:bodyPr lIns="91425" tIns="91425" rIns="91425" bIns="91425" anchor="t" anchorCtr="0">
            <a:noAutofit/>
          </a:bodyPr>
          <a:lstStyle/>
          <a:p>
            <a:pPr lvl="0" algn="ctr" rtl="0">
              <a:spcBef>
                <a:spcPts val="0"/>
              </a:spcBef>
              <a:buNone/>
            </a:pPr>
            <a:r>
              <a:rPr lang="en-US" sz="6000" b="1" dirty="0">
                <a:solidFill>
                  <a:srgbClr val="3A9ED9"/>
                </a:solidFill>
                <a:latin typeface="+mj-lt"/>
                <a:ea typeface="Proxima Nova"/>
                <a:cs typeface="Proxima Nova"/>
                <a:sym typeface="Proxima Nova"/>
              </a:rPr>
              <a:t>Probabilistic Intuition</a:t>
            </a:r>
            <a:endParaRPr lang="en" sz="6000" b="1" dirty="0">
              <a:solidFill>
                <a:srgbClr val="3A9ED9"/>
              </a:solidFill>
              <a:latin typeface="+mj-lt"/>
              <a:ea typeface="Proxima Nova"/>
              <a:cs typeface="Proxima Nova"/>
              <a:sym typeface="Proxima Nova"/>
            </a:endParaRPr>
          </a:p>
        </p:txBody>
      </p:sp>
      <p:cxnSp>
        <p:nvCxnSpPr>
          <p:cNvPr id="64" name="Shape 64"/>
          <p:cNvCxnSpPr/>
          <p:nvPr/>
        </p:nvCxnSpPr>
        <p:spPr>
          <a:xfrm>
            <a:off x="1213950" y="3467250"/>
            <a:ext cx="6716100" cy="0"/>
          </a:xfrm>
          <a:prstGeom prst="straightConnector1">
            <a:avLst/>
          </a:prstGeom>
          <a:noFill/>
          <a:ln w="19050" cap="flat" cmpd="sng">
            <a:solidFill>
              <a:srgbClr val="FFFFFF"/>
            </a:solidFill>
            <a:prstDash val="solid"/>
            <a:round/>
            <a:headEnd type="none" w="lg" len="lg"/>
            <a:tailEnd type="none" w="lg" len="lg"/>
          </a:ln>
        </p:spPr>
      </p:cxnSp>
      <p:cxnSp>
        <p:nvCxnSpPr>
          <p:cNvPr id="65" name="Shape 65"/>
          <p:cNvCxnSpPr/>
          <p:nvPr/>
        </p:nvCxnSpPr>
        <p:spPr>
          <a:xfrm>
            <a:off x="1213950" y="1454600"/>
            <a:ext cx="6716100" cy="0"/>
          </a:xfrm>
          <a:prstGeom prst="straightConnector1">
            <a:avLst/>
          </a:prstGeom>
          <a:noFill/>
          <a:ln w="19050" cap="flat" cmpd="sng">
            <a:solidFill>
              <a:srgbClr val="FFFFFF"/>
            </a:solidFill>
            <a:prstDash val="solid"/>
            <a:round/>
            <a:headEnd type="none" w="lg" len="lg"/>
            <a:tailEnd type="none" w="lg" len="lg"/>
          </a:ln>
        </p:spPr>
      </p:cxnSp>
      <p:pic>
        <p:nvPicPr>
          <p:cNvPr id="66" name="Shape 66" descr="metis-text.png"/>
          <p:cNvPicPr preferRelativeResize="0"/>
          <p:nvPr/>
        </p:nvPicPr>
        <p:blipFill>
          <a:blip r:embed="rId4">
            <a:alphaModFix/>
          </a:blip>
          <a:stretch>
            <a:fillRect/>
          </a:stretch>
        </p:blipFill>
        <p:spPr>
          <a:xfrm>
            <a:off x="4170962" y="4072650"/>
            <a:ext cx="802075" cy="161225"/>
          </a:xfrm>
          <a:prstGeom prst="rect">
            <a:avLst/>
          </a:prstGeom>
          <a:noFill/>
          <a:ln>
            <a:noFill/>
          </a:ln>
        </p:spPr>
      </p:pic>
    </p:spTree>
    <p:extLst>
      <p:ext uri="{BB962C8B-B14F-4D97-AF65-F5344CB8AC3E}">
        <p14:creationId xmlns:p14="http://schemas.microsoft.com/office/powerpoint/2010/main" val="874617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
        <p:cNvGrpSpPr/>
        <p:nvPr/>
      </p:nvGrpSpPr>
      <p:grpSpPr>
        <a:xfrm>
          <a:off x="0" y="0"/>
          <a:ext cx="0" cy="0"/>
          <a:chOff x="0" y="0"/>
          <a:chExt cx="0" cy="0"/>
        </a:xfrm>
      </p:grpSpPr>
      <p:cxnSp>
        <p:nvCxnSpPr>
          <p:cNvPr id="85" name="Shape 85"/>
          <p:cNvCxnSpPr/>
          <p:nvPr/>
        </p:nvCxnSpPr>
        <p:spPr>
          <a:xfrm>
            <a:off x="354000" y="949400"/>
            <a:ext cx="8436000" cy="0"/>
          </a:xfrm>
          <a:prstGeom prst="straightConnector1">
            <a:avLst/>
          </a:prstGeom>
          <a:noFill/>
          <a:ln w="19050" cap="flat" cmpd="sng">
            <a:solidFill>
              <a:srgbClr val="3A9ED9"/>
            </a:solidFill>
            <a:prstDash val="solid"/>
            <a:round/>
            <a:headEnd type="none" w="lg" len="lg"/>
            <a:tailEnd type="none" w="lg" len="lg"/>
          </a:ln>
        </p:spPr>
      </p:cxnSp>
      <p:sp>
        <p:nvSpPr>
          <p:cNvPr id="86" name="Shape 86"/>
          <p:cNvSpPr txBox="1">
            <a:spLocks noGrp="1"/>
          </p:cNvSpPr>
          <p:nvPr>
            <p:ph type="title"/>
          </p:nvPr>
        </p:nvSpPr>
        <p:spPr>
          <a:xfrm>
            <a:off x="311700" y="216425"/>
            <a:ext cx="6606600" cy="572700"/>
          </a:xfrm>
          <a:prstGeom prst="rect">
            <a:avLst/>
          </a:prstGeom>
        </p:spPr>
        <p:txBody>
          <a:bodyPr lIns="91425" tIns="91425" rIns="91425" bIns="91425" anchor="t" anchorCtr="0">
            <a:noAutofit/>
          </a:bodyPr>
          <a:lstStyle/>
          <a:p>
            <a:pPr lvl="0" rtl="0">
              <a:spcBef>
                <a:spcPts val="0"/>
              </a:spcBef>
              <a:buNone/>
            </a:pPr>
            <a:r>
              <a:rPr lang="en-CA" b="1" dirty="0">
                <a:solidFill>
                  <a:srgbClr val="3A9ED9"/>
                </a:solidFill>
                <a:latin typeface="+mj-lt"/>
                <a:ea typeface="Proxima Nova"/>
                <a:cs typeface="Proxima Nova"/>
                <a:sym typeface="Proxima Nova"/>
              </a:rPr>
              <a:t>Probability</a:t>
            </a:r>
            <a:endParaRPr lang="en" b="1" dirty="0">
              <a:solidFill>
                <a:srgbClr val="3A9ED9"/>
              </a:solidFill>
              <a:latin typeface="+mj-lt"/>
              <a:ea typeface="Proxima Nova"/>
              <a:cs typeface="Proxima Nova"/>
              <a:sym typeface="Proxima Nova"/>
            </a:endParaRPr>
          </a:p>
        </p:txBody>
      </p:sp>
      <p:pic>
        <p:nvPicPr>
          <p:cNvPr id="87" name="Shape 87" descr="metis-mini.png"/>
          <p:cNvPicPr preferRelativeResize="0"/>
          <p:nvPr/>
        </p:nvPicPr>
        <p:blipFill>
          <a:blip r:embed="rId3">
            <a:alphaModFix amt="25000"/>
          </a:blip>
          <a:stretch>
            <a:fillRect/>
          </a:stretch>
        </p:blipFill>
        <p:spPr>
          <a:xfrm>
            <a:off x="8512774" y="304799"/>
            <a:ext cx="326424" cy="384999"/>
          </a:xfrm>
          <a:prstGeom prst="rect">
            <a:avLst/>
          </a:prstGeom>
          <a:noFill/>
          <a:ln>
            <a:noFill/>
          </a:ln>
        </p:spPr>
      </p:pic>
      <p:sp>
        <p:nvSpPr>
          <p:cNvPr id="14" name="Shape 84"/>
          <p:cNvSpPr txBox="1">
            <a:spLocks noGrp="1"/>
          </p:cNvSpPr>
          <p:nvPr>
            <p:ph type="body" idx="1"/>
          </p:nvPr>
        </p:nvSpPr>
        <p:spPr>
          <a:xfrm>
            <a:off x="318598" y="1109676"/>
            <a:ext cx="8520600" cy="3589929"/>
          </a:xfrm>
          <a:prstGeom prst="rect">
            <a:avLst/>
          </a:prstGeom>
        </p:spPr>
        <p:txBody>
          <a:bodyPr lIns="91425" tIns="91425" rIns="91425" bIns="91425" anchor="t" anchorCtr="0">
            <a:noAutofit/>
          </a:bodyPr>
          <a:lstStyle/>
          <a:p>
            <a:pPr marL="76200">
              <a:spcAft>
                <a:spcPts val="0"/>
              </a:spcAft>
              <a:buClr>
                <a:srgbClr val="434343"/>
              </a:buClr>
            </a:pPr>
            <a:endParaRPr lang="en-US" sz="2400" dirty="0">
              <a:solidFill>
                <a:schemeClr val="bg1"/>
              </a:solidFill>
              <a:ea typeface="Proxima Nova"/>
              <a:cs typeface="Proxima Nova"/>
              <a:sym typeface="Proxima Nova"/>
            </a:endParaRPr>
          </a:p>
        </p:txBody>
      </p:sp>
      <p:grpSp>
        <p:nvGrpSpPr>
          <p:cNvPr id="7" name="Group 6"/>
          <p:cNvGrpSpPr/>
          <p:nvPr/>
        </p:nvGrpSpPr>
        <p:grpSpPr>
          <a:xfrm>
            <a:off x="521848" y="2005126"/>
            <a:ext cx="8114098" cy="1168272"/>
            <a:chOff x="521848" y="1927623"/>
            <a:chExt cx="8114098" cy="615325"/>
          </a:xfrm>
        </p:grpSpPr>
        <p:sp>
          <p:nvSpPr>
            <p:cNvPr id="4" name="Rounded Rectangle 3"/>
            <p:cNvSpPr/>
            <p:nvPr/>
          </p:nvSpPr>
          <p:spPr>
            <a:xfrm>
              <a:off x="521849" y="1967562"/>
              <a:ext cx="8114097" cy="575386"/>
            </a:xfrm>
            <a:prstGeom prst="round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212121"/>
                </a:solidFill>
                <a:effectLst/>
                <a:uLnTx/>
                <a:uFillTx/>
                <a:latin typeface="Arial"/>
                <a:ea typeface="+mn-ea"/>
                <a:cs typeface="+mn-cs"/>
                <a:sym typeface="Arial"/>
              </a:endParaRPr>
            </a:p>
          </p:txBody>
        </p:sp>
        <p:sp>
          <p:nvSpPr>
            <p:cNvPr id="23" name="Round Same Side Corner Rectangle 22"/>
            <p:cNvSpPr/>
            <p:nvPr/>
          </p:nvSpPr>
          <p:spPr>
            <a:xfrm>
              <a:off x="521848" y="1927623"/>
              <a:ext cx="8114097" cy="181478"/>
            </a:xfrm>
            <a:prstGeom prst="round2SameRect">
              <a:avLst/>
            </a:prstGeom>
            <a:solidFill>
              <a:srgbClr val="3A9E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Arial"/>
                  <a:ea typeface="+mn-ea"/>
                  <a:cs typeface="+mn-cs"/>
                  <a:sym typeface="Arial"/>
                </a:rPr>
                <a:t>Definition:</a:t>
              </a:r>
            </a:p>
          </p:txBody>
        </p:sp>
      </p:grpSp>
      <p:sp>
        <p:nvSpPr>
          <p:cNvPr id="2" name="TextBox 1"/>
          <p:cNvSpPr txBox="1"/>
          <p:nvPr/>
        </p:nvSpPr>
        <p:spPr>
          <a:xfrm>
            <a:off x="521848" y="2529840"/>
            <a:ext cx="786788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rial"/>
                <a:cs typeface="Arial"/>
                <a:sym typeface="Arial"/>
              </a:rPr>
              <a:t>Probability </a:t>
            </a:r>
            <a:r>
              <a:rPr kumimoji="0" lang="en-US" sz="1600" b="0" i="0" u="none" strike="noStrike" kern="0" cap="none" spc="0" normalizeH="0" baseline="0" noProof="0" dirty="0">
                <a:ln>
                  <a:noFill/>
                </a:ln>
                <a:solidFill>
                  <a:srgbClr val="000000"/>
                </a:solidFill>
                <a:effectLst/>
                <a:uLnTx/>
                <a:uFillTx/>
                <a:latin typeface="Arial"/>
                <a:cs typeface="Arial"/>
                <a:sym typeface="Arial"/>
              </a:rPr>
              <a:t>is the study of theoretical possibilities and their likelihood of occurring</a:t>
            </a:r>
          </a:p>
        </p:txBody>
      </p:sp>
    </p:spTree>
    <p:extLst>
      <p:ext uri="{BB962C8B-B14F-4D97-AF65-F5344CB8AC3E}">
        <p14:creationId xmlns:p14="http://schemas.microsoft.com/office/powerpoint/2010/main" val="3856650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
        <p:cNvGrpSpPr/>
        <p:nvPr/>
      </p:nvGrpSpPr>
      <p:grpSpPr>
        <a:xfrm>
          <a:off x="0" y="0"/>
          <a:ext cx="0" cy="0"/>
          <a:chOff x="0" y="0"/>
          <a:chExt cx="0" cy="0"/>
        </a:xfrm>
      </p:grpSpPr>
      <p:cxnSp>
        <p:nvCxnSpPr>
          <p:cNvPr id="85" name="Shape 85"/>
          <p:cNvCxnSpPr/>
          <p:nvPr/>
        </p:nvCxnSpPr>
        <p:spPr>
          <a:xfrm>
            <a:off x="354000" y="949400"/>
            <a:ext cx="8436000" cy="0"/>
          </a:xfrm>
          <a:prstGeom prst="straightConnector1">
            <a:avLst/>
          </a:prstGeom>
          <a:noFill/>
          <a:ln w="19050" cap="flat" cmpd="sng">
            <a:solidFill>
              <a:srgbClr val="3A9ED9"/>
            </a:solidFill>
            <a:prstDash val="solid"/>
            <a:round/>
            <a:headEnd type="none" w="lg" len="lg"/>
            <a:tailEnd type="none" w="lg" len="lg"/>
          </a:ln>
        </p:spPr>
      </p:cxnSp>
      <p:sp>
        <p:nvSpPr>
          <p:cNvPr id="86" name="Shape 86"/>
          <p:cNvSpPr txBox="1">
            <a:spLocks noGrp="1"/>
          </p:cNvSpPr>
          <p:nvPr>
            <p:ph type="title"/>
          </p:nvPr>
        </p:nvSpPr>
        <p:spPr>
          <a:xfrm>
            <a:off x="311700" y="216425"/>
            <a:ext cx="6606600" cy="572700"/>
          </a:xfrm>
          <a:prstGeom prst="rect">
            <a:avLst/>
          </a:prstGeom>
        </p:spPr>
        <p:txBody>
          <a:bodyPr lIns="91425" tIns="91425" rIns="91425" bIns="91425" anchor="t" anchorCtr="0">
            <a:noAutofit/>
          </a:bodyPr>
          <a:lstStyle/>
          <a:p>
            <a:pPr lvl="0" rtl="0">
              <a:spcBef>
                <a:spcPts val="0"/>
              </a:spcBef>
              <a:buNone/>
            </a:pPr>
            <a:r>
              <a:rPr lang="en-CA" b="1" dirty="0">
                <a:solidFill>
                  <a:srgbClr val="3A9ED9"/>
                </a:solidFill>
                <a:latin typeface="+mj-lt"/>
                <a:ea typeface="Proxima Nova"/>
                <a:cs typeface="Proxima Nova"/>
                <a:sym typeface="Proxima Nova"/>
              </a:rPr>
              <a:t>Testing your Probabilistic Intuition</a:t>
            </a:r>
            <a:endParaRPr lang="en" b="1" dirty="0">
              <a:solidFill>
                <a:srgbClr val="3A9ED9"/>
              </a:solidFill>
              <a:latin typeface="+mj-lt"/>
              <a:ea typeface="Proxima Nova"/>
              <a:cs typeface="Proxima Nova"/>
              <a:sym typeface="Proxima Nova"/>
            </a:endParaRPr>
          </a:p>
        </p:txBody>
      </p:sp>
      <p:pic>
        <p:nvPicPr>
          <p:cNvPr id="87" name="Shape 87" descr="metis-mini.png"/>
          <p:cNvPicPr preferRelativeResize="0"/>
          <p:nvPr/>
        </p:nvPicPr>
        <p:blipFill>
          <a:blip r:embed="rId3">
            <a:alphaModFix amt="25000"/>
          </a:blip>
          <a:stretch>
            <a:fillRect/>
          </a:stretch>
        </p:blipFill>
        <p:spPr>
          <a:xfrm>
            <a:off x="8512774" y="304799"/>
            <a:ext cx="326424" cy="384999"/>
          </a:xfrm>
          <a:prstGeom prst="rect">
            <a:avLst/>
          </a:prstGeom>
          <a:noFill/>
          <a:ln>
            <a:noFill/>
          </a:ln>
        </p:spPr>
      </p:pic>
      <p:sp>
        <p:nvSpPr>
          <p:cNvPr id="14" name="Shape 84"/>
          <p:cNvSpPr txBox="1">
            <a:spLocks noGrp="1"/>
          </p:cNvSpPr>
          <p:nvPr>
            <p:ph type="body" idx="1"/>
          </p:nvPr>
        </p:nvSpPr>
        <p:spPr>
          <a:xfrm>
            <a:off x="311700" y="949400"/>
            <a:ext cx="8630170" cy="4194100"/>
          </a:xfrm>
          <a:prstGeom prst="rect">
            <a:avLst/>
          </a:prstGeom>
        </p:spPr>
        <p:txBody>
          <a:bodyPr lIns="91425" tIns="91425" rIns="91425" bIns="91425" anchor="t" anchorCtr="0">
            <a:noAutofit/>
          </a:bodyPr>
          <a:lstStyle/>
          <a:p>
            <a:pPr marL="76200">
              <a:spcAft>
                <a:spcPts val="0"/>
              </a:spcAft>
              <a:buClr>
                <a:srgbClr val="434343"/>
              </a:buClr>
            </a:pPr>
            <a:r>
              <a:rPr lang="en-US" sz="2000" dirty="0">
                <a:solidFill>
                  <a:srgbClr val="434343"/>
                </a:solidFill>
                <a:ea typeface="Proxima Nova"/>
                <a:cs typeface="Proxima Nova"/>
                <a:sym typeface="Proxima Nova"/>
              </a:rPr>
              <a:t>Before we begin, let us test your intuition by discussing your perceived outcomes for a series of phenomena:</a:t>
            </a:r>
          </a:p>
          <a:p>
            <a:pPr marL="76200" lvl="0">
              <a:spcAft>
                <a:spcPts val="0"/>
              </a:spcAft>
              <a:buClr>
                <a:srgbClr val="434343"/>
              </a:buClr>
            </a:pPr>
            <a:endParaRPr lang="en-US" sz="2000" dirty="0">
              <a:solidFill>
                <a:schemeClr val="bg1"/>
              </a:solidFill>
              <a:ea typeface="Proxima Nova"/>
              <a:cs typeface="Proxima Nova"/>
              <a:sym typeface="Proxima Nova"/>
            </a:endParaRPr>
          </a:p>
        </p:txBody>
      </p:sp>
      <p:sp>
        <p:nvSpPr>
          <p:cNvPr id="16" name="Rounded Rectangle 15"/>
          <p:cNvSpPr/>
          <p:nvPr/>
        </p:nvSpPr>
        <p:spPr>
          <a:xfrm>
            <a:off x="398677" y="1885327"/>
            <a:ext cx="8440521" cy="2777889"/>
          </a:xfrm>
          <a:prstGeom prst="round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212121"/>
              </a:solidFill>
              <a:effectLst/>
              <a:uLnTx/>
              <a:uFillTx/>
              <a:latin typeface="Arial"/>
              <a:ea typeface="+mn-ea"/>
              <a:cs typeface="+mn-cs"/>
              <a:sym typeface="Arial"/>
            </a:endParaRPr>
          </a:p>
        </p:txBody>
      </p:sp>
      <p:sp>
        <p:nvSpPr>
          <p:cNvPr id="19" name="Round Same Side Corner Rectangle 18"/>
          <p:cNvSpPr/>
          <p:nvPr/>
        </p:nvSpPr>
        <p:spPr>
          <a:xfrm>
            <a:off x="398677" y="1885327"/>
            <a:ext cx="8440521" cy="424282"/>
          </a:xfrm>
          <a:prstGeom prst="round2Same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Arial"/>
                <a:ea typeface="+mn-ea"/>
                <a:cs typeface="+mn-cs"/>
                <a:sym typeface="Arial"/>
              </a:rPr>
              <a:t>Example 1:</a:t>
            </a:r>
          </a:p>
        </p:txBody>
      </p:sp>
      <p:sp>
        <p:nvSpPr>
          <p:cNvPr id="2" name="Rectangle 1"/>
          <p:cNvSpPr/>
          <p:nvPr/>
        </p:nvSpPr>
        <p:spPr>
          <a:xfrm>
            <a:off x="398677" y="2378855"/>
            <a:ext cx="8312186" cy="1938992"/>
          </a:xfrm>
          <a:prstGeom prst="rect">
            <a:avLst/>
          </a:prstGeom>
        </p:spPr>
        <p:txBody>
          <a:bodyPr wrap="square">
            <a:spAutoFit/>
          </a:bodyPr>
          <a:lstStyle/>
          <a:p>
            <a:pPr marL="533400" marR="0" lvl="0" indent="-457200" algn="l" defTabSz="914400" rtl="0" eaLnBrk="1" fontAlgn="auto" latinLnBrk="0" hangingPunct="1">
              <a:lnSpc>
                <a:spcPct val="100000"/>
              </a:lnSpc>
              <a:spcBef>
                <a:spcPts val="0"/>
              </a:spcBef>
              <a:spcAft>
                <a:spcPts val="0"/>
              </a:spcAft>
              <a:buClr>
                <a:srgbClr val="434343"/>
              </a:buClr>
              <a:buSzTx/>
              <a:buFont typeface="+mj-lt"/>
              <a:buAutoNum type="arabicPeriod"/>
              <a:tabLst/>
              <a:defRPr/>
            </a:pPr>
            <a:r>
              <a:rPr kumimoji="0" lang="en-US" sz="2000" b="0" i="0" u="none" strike="noStrike" kern="0" cap="none" spc="0" normalizeH="0" baseline="0" noProof="0" dirty="0">
                <a:ln>
                  <a:noFill/>
                </a:ln>
                <a:solidFill>
                  <a:srgbClr val="212121"/>
                </a:solidFill>
                <a:effectLst/>
                <a:uLnTx/>
                <a:uFillTx/>
                <a:latin typeface="Arial"/>
                <a:ea typeface="Proxima Nova"/>
                <a:cs typeface="Proxima Nova"/>
                <a:sym typeface="Proxima Nova"/>
              </a:rPr>
              <a:t>What is the probability of flipping heads with a fair coin?</a:t>
            </a:r>
          </a:p>
          <a:p>
            <a:pPr marL="533400" marR="0" lvl="0" indent="-457200" algn="l" defTabSz="914400" rtl="0" eaLnBrk="1" fontAlgn="auto" latinLnBrk="0" hangingPunct="1">
              <a:lnSpc>
                <a:spcPct val="100000"/>
              </a:lnSpc>
              <a:spcBef>
                <a:spcPts val="0"/>
              </a:spcBef>
              <a:spcAft>
                <a:spcPts val="0"/>
              </a:spcAft>
              <a:buClr>
                <a:srgbClr val="434343"/>
              </a:buClr>
              <a:buSzTx/>
              <a:buFont typeface="+mj-lt"/>
              <a:buAutoNum type="arabicPeriod"/>
              <a:tabLst/>
              <a:defRPr/>
            </a:pPr>
            <a:endParaRPr kumimoji="0" lang="en-US" sz="2000" b="0" i="0" u="none" strike="noStrike" kern="0" cap="none" spc="0" normalizeH="0" baseline="0" noProof="0" dirty="0">
              <a:ln>
                <a:noFill/>
              </a:ln>
              <a:solidFill>
                <a:srgbClr val="212121"/>
              </a:solidFill>
              <a:effectLst/>
              <a:uLnTx/>
              <a:uFillTx/>
              <a:latin typeface="Arial"/>
              <a:ea typeface="Proxima Nova"/>
              <a:cs typeface="Proxima Nova"/>
              <a:sym typeface="Proxima Nova"/>
            </a:endParaRPr>
          </a:p>
          <a:p>
            <a:pPr marL="533400" marR="0" lvl="0" indent="-457200" algn="l" defTabSz="914400" rtl="0" eaLnBrk="1" fontAlgn="auto" latinLnBrk="0" hangingPunct="1">
              <a:lnSpc>
                <a:spcPct val="100000"/>
              </a:lnSpc>
              <a:spcBef>
                <a:spcPts val="0"/>
              </a:spcBef>
              <a:spcAft>
                <a:spcPts val="0"/>
              </a:spcAft>
              <a:buClr>
                <a:srgbClr val="434343"/>
              </a:buClr>
              <a:buSzTx/>
              <a:buFont typeface="+mj-lt"/>
              <a:buAutoNum type="arabicPeriod"/>
              <a:tabLst/>
              <a:defRPr/>
            </a:pPr>
            <a:r>
              <a:rPr kumimoji="0" lang="en-US" sz="2000" b="0" i="0" u="none" strike="noStrike" kern="0" cap="none" spc="0" normalizeH="0" baseline="0" noProof="0" dirty="0">
                <a:ln>
                  <a:noFill/>
                </a:ln>
                <a:solidFill>
                  <a:srgbClr val="212121"/>
                </a:solidFill>
                <a:effectLst/>
                <a:uLnTx/>
                <a:uFillTx/>
                <a:latin typeface="Arial"/>
                <a:ea typeface="Proxima Nova"/>
                <a:cs typeface="Proxima Nova"/>
                <a:sym typeface="Proxima Nova"/>
              </a:rPr>
              <a:t>What is the probability of getting a 1 or 2 with a fair die?</a:t>
            </a:r>
          </a:p>
          <a:p>
            <a:pPr marL="76200" marR="0" lvl="0" indent="0" algn="l" defTabSz="914400" rtl="0" eaLnBrk="1" fontAlgn="auto" latinLnBrk="0" hangingPunct="1">
              <a:lnSpc>
                <a:spcPct val="100000"/>
              </a:lnSpc>
              <a:spcBef>
                <a:spcPts val="0"/>
              </a:spcBef>
              <a:spcAft>
                <a:spcPts val="0"/>
              </a:spcAft>
              <a:buClr>
                <a:srgbClr val="434343"/>
              </a:buClr>
              <a:buSzTx/>
              <a:buFontTx/>
              <a:buNone/>
              <a:tabLst/>
              <a:defRPr/>
            </a:pPr>
            <a:r>
              <a:rPr kumimoji="0" lang="en-US" sz="2000" b="0" i="0" u="none" strike="noStrike" kern="0" cap="none" spc="0" normalizeH="0" baseline="0" noProof="0" dirty="0">
                <a:ln>
                  <a:noFill/>
                </a:ln>
                <a:solidFill>
                  <a:srgbClr val="212121"/>
                </a:solidFill>
                <a:effectLst/>
                <a:uLnTx/>
                <a:uFillTx/>
                <a:latin typeface="Arial"/>
                <a:ea typeface="Proxima Nova"/>
                <a:cs typeface="Proxima Nova"/>
                <a:sym typeface="Proxima Nova"/>
              </a:rPr>
              <a:t> </a:t>
            </a:r>
          </a:p>
          <a:p>
            <a:pPr marL="533400" marR="0" lvl="0" indent="-457200" algn="l" defTabSz="914400" rtl="0" eaLnBrk="1" fontAlgn="auto" latinLnBrk="0" hangingPunct="1">
              <a:lnSpc>
                <a:spcPct val="100000"/>
              </a:lnSpc>
              <a:spcBef>
                <a:spcPts val="0"/>
              </a:spcBef>
              <a:spcAft>
                <a:spcPts val="0"/>
              </a:spcAft>
              <a:buClr>
                <a:srgbClr val="434343"/>
              </a:buClr>
              <a:buSzTx/>
              <a:buFont typeface="+mj-lt"/>
              <a:buAutoNum type="arabicPeriod"/>
              <a:tabLst/>
              <a:defRPr/>
            </a:pPr>
            <a:r>
              <a:rPr kumimoji="0" lang="en-US" sz="2000" b="0" i="0" u="none" strike="noStrike" kern="0" cap="none" spc="0" normalizeH="0" baseline="0" noProof="0" dirty="0">
                <a:ln>
                  <a:noFill/>
                </a:ln>
                <a:solidFill>
                  <a:srgbClr val="212121"/>
                </a:solidFill>
                <a:effectLst/>
                <a:uLnTx/>
                <a:uFillTx/>
                <a:latin typeface="Arial"/>
                <a:ea typeface="Proxima Nova"/>
                <a:cs typeface="Proxima Nova"/>
                <a:sym typeface="Proxima Nova"/>
              </a:rPr>
              <a:t>What is the probability of getting a Heart card from a 52 deck of cards?</a:t>
            </a:r>
          </a:p>
        </p:txBody>
      </p:sp>
      <p:sp>
        <p:nvSpPr>
          <p:cNvPr id="3" name="Oval 2"/>
          <p:cNvSpPr/>
          <p:nvPr/>
        </p:nvSpPr>
        <p:spPr>
          <a:xfrm>
            <a:off x="539013" y="2479449"/>
            <a:ext cx="250257" cy="271150"/>
          </a:xfrm>
          <a:prstGeom prst="ellipse">
            <a:avLst/>
          </a:prstGeom>
          <a:solidFill>
            <a:srgbClr val="3A9E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212121"/>
                </a:solidFill>
                <a:effectLst/>
                <a:uLnTx/>
                <a:uFillTx/>
                <a:latin typeface="Arial"/>
                <a:ea typeface="+mn-ea"/>
                <a:cs typeface="+mn-cs"/>
                <a:sym typeface="Arial"/>
              </a:rPr>
              <a:t>1</a:t>
            </a:r>
          </a:p>
        </p:txBody>
      </p:sp>
      <p:sp>
        <p:nvSpPr>
          <p:cNvPr id="13" name="Oval 12"/>
          <p:cNvSpPr/>
          <p:nvPr/>
        </p:nvSpPr>
        <p:spPr>
          <a:xfrm>
            <a:off x="539012" y="3067835"/>
            <a:ext cx="250257" cy="271150"/>
          </a:xfrm>
          <a:prstGeom prst="ellipse">
            <a:avLst/>
          </a:prstGeom>
          <a:solidFill>
            <a:srgbClr val="3A9E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212121"/>
                </a:solidFill>
                <a:effectLst/>
                <a:uLnTx/>
                <a:uFillTx/>
                <a:latin typeface="Arial"/>
                <a:ea typeface="+mn-ea"/>
                <a:cs typeface="+mn-cs"/>
                <a:sym typeface="Arial"/>
              </a:rPr>
              <a:t>2</a:t>
            </a:r>
          </a:p>
        </p:txBody>
      </p:sp>
      <p:sp>
        <p:nvSpPr>
          <p:cNvPr id="15" name="Oval 14"/>
          <p:cNvSpPr/>
          <p:nvPr/>
        </p:nvSpPr>
        <p:spPr>
          <a:xfrm>
            <a:off x="539011" y="3656221"/>
            <a:ext cx="250257" cy="271150"/>
          </a:xfrm>
          <a:prstGeom prst="ellipse">
            <a:avLst/>
          </a:prstGeom>
          <a:solidFill>
            <a:srgbClr val="3A9E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212121"/>
                </a:solidFill>
                <a:effectLst/>
                <a:uLnTx/>
                <a:uFillTx/>
                <a:latin typeface="Arial"/>
                <a:ea typeface="+mn-ea"/>
                <a:cs typeface="+mn-cs"/>
                <a:sym typeface="Arial"/>
              </a:rPr>
              <a:t>3</a:t>
            </a:r>
          </a:p>
        </p:txBody>
      </p:sp>
    </p:spTree>
    <p:extLst>
      <p:ext uri="{BB962C8B-B14F-4D97-AF65-F5344CB8AC3E}">
        <p14:creationId xmlns:p14="http://schemas.microsoft.com/office/powerpoint/2010/main" val="2236558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
        <p:cNvGrpSpPr/>
        <p:nvPr/>
      </p:nvGrpSpPr>
      <p:grpSpPr>
        <a:xfrm>
          <a:off x="0" y="0"/>
          <a:ext cx="0" cy="0"/>
          <a:chOff x="0" y="0"/>
          <a:chExt cx="0" cy="0"/>
        </a:xfrm>
      </p:grpSpPr>
      <p:cxnSp>
        <p:nvCxnSpPr>
          <p:cNvPr id="85" name="Shape 85"/>
          <p:cNvCxnSpPr/>
          <p:nvPr/>
        </p:nvCxnSpPr>
        <p:spPr>
          <a:xfrm>
            <a:off x="354000" y="949400"/>
            <a:ext cx="8436000" cy="0"/>
          </a:xfrm>
          <a:prstGeom prst="straightConnector1">
            <a:avLst/>
          </a:prstGeom>
          <a:noFill/>
          <a:ln w="19050" cap="flat" cmpd="sng">
            <a:solidFill>
              <a:srgbClr val="3A9ED9"/>
            </a:solidFill>
            <a:prstDash val="solid"/>
            <a:round/>
            <a:headEnd type="none" w="lg" len="lg"/>
            <a:tailEnd type="none" w="lg" len="lg"/>
          </a:ln>
        </p:spPr>
      </p:cxnSp>
      <p:sp>
        <p:nvSpPr>
          <p:cNvPr id="86" name="Shape 86"/>
          <p:cNvSpPr txBox="1">
            <a:spLocks noGrp="1"/>
          </p:cNvSpPr>
          <p:nvPr>
            <p:ph type="title"/>
          </p:nvPr>
        </p:nvSpPr>
        <p:spPr>
          <a:xfrm>
            <a:off x="311700" y="216425"/>
            <a:ext cx="6606600" cy="572700"/>
          </a:xfrm>
          <a:prstGeom prst="rect">
            <a:avLst/>
          </a:prstGeom>
        </p:spPr>
        <p:txBody>
          <a:bodyPr lIns="91425" tIns="91425" rIns="91425" bIns="91425" anchor="t" anchorCtr="0">
            <a:noAutofit/>
          </a:bodyPr>
          <a:lstStyle/>
          <a:p>
            <a:pPr lvl="0" rtl="0">
              <a:spcBef>
                <a:spcPts val="0"/>
              </a:spcBef>
              <a:buNone/>
            </a:pPr>
            <a:r>
              <a:rPr lang="en-CA" b="1" dirty="0">
                <a:solidFill>
                  <a:srgbClr val="3A9ED9"/>
                </a:solidFill>
                <a:latin typeface="+mj-lt"/>
                <a:ea typeface="Proxima Nova"/>
                <a:cs typeface="Proxima Nova"/>
                <a:sym typeface="Proxima Nova"/>
              </a:rPr>
              <a:t>Testing your Probabilistic Intuition</a:t>
            </a:r>
            <a:endParaRPr lang="en" b="1" dirty="0">
              <a:solidFill>
                <a:srgbClr val="3A9ED9"/>
              </a:solidFill>
              <a:latin typeface="+mj-lt"/>
              <a:ea typeface="Proxima Nova"/>
              <a:cs typeface="Proxima Nova"/>
              <a:sym typeface="Proxima Nova"/>
            </a:endParaRPr>
          </a:p>
        </p:txBody>
      </p:sp>
      <p:pic>
        <p:nvPicPr>
          <p:cNvPr id="87" name="Shape 87" descr="metis-mini.png"/>
          <p:cNvPicPr preferRelativeResize="0"/>
          <p:nvPr/>
        </p:nvPicPr>
        <p:blipFill>
          <a:blip r:embed="rId3">
            <a:alphaModFix amt="25000"/>
          </a:blip>
          <a:stretch>
            <a:fillRect/>
          </a:stretch>
        </p:blipFill>
        <p:spPr>
          <a:xfrm>
            <a:off x="8512774" y="304799"/>
            <a:ext cx="326424" cy="384999"/>
          </a:xfrm>
          <a:prstGeom prst="rect">
            <a:avLst/>
          </a:prstGeom>
          <a:noFill/>
          <a:ln>
            <a:noFill/>
          </a:ln>
        </p:spPr>
      </p:pic>
      <p:sp>
        <p:nvSpPr>
          <p:cNvPr id="14" name="Shape 84"/>
          <p:cNvSpPr txBox="1">
            <a:spLocks noGrp="1"/>
          </p:cNvSpPr>
          <p:nvPr>
            <p:ph type="body" idx="1"/>
          </p:nvPr>
        </p:nvSpPr>
        <p:spPr>
          <a:xfrm>
            <a:off x="311700" y="949400"/>
            <a:ext cx="8630170" cy="4194100"/>
          </a:xfrm>
          <a:prstGeom prst="rect">
            <a:avLst/>
          </a:prstGeom>
        </p:spPr>
        <p:txBody>
          <a:bodyPr lIns="91425" tIns="91425" rIns="91425" bIns="91425" anchor="t" anchorCtr="0">
            <a:noAutofit/>
          </a:bodyPr>
          <a:lstStyle/>
          <a:p>
            <a:pPr marL="76200">
              <a:spcAft>
                <a:spcPts val="0"/>
              </a:spcAft>
              <a:buClr>
                <a:srgbClr val="434343"/>
              </a:buClr>
            </a:pPr>
            <a:r>
              <a:rPr lang="en-US" sz="2000" dirty="0">
                <a:solidFill>
                  <a:srgbClr val="434343"/>
                </a:solidFill>
                <a:ea typeface="Proxima Nova"/>
                <a:cs typeface="Proxima Nova"/>
                <a:sym typeface="Proxima Nova"/>
              </a:rPr>
              <a:t>Before we begin, let us test your intuition by discussing your perceived outcomes for a series of phenomena:</a:t>
            </a:r>
          </a:p>
          <a:p>
            <a:pPr marL="76200" lvl="0">
              <a:spcAft>
                <a:spcPts val="0"/>
              </a:spcAft>
              <a:buClr>
                <a:srgbClr val="434343"/>
              </a:buClr>
            </a:pPr>
            <a:endParaRPr lang="en-US" sz="2000" dirty="0">
              <a:solidFill>
                <a:schemeClr val="bg1"/>
              </a:solidFill>
              <a:ea typeface="Proxima Nova"/>
              <a:cs typeface="Proxima Nova"/>
              <a:sym typeface="Proxima Nova"/>
            </a:endParaRPr>
          </a:p>
        </p:txBody>
      </p:sp>
      <p:sp>
        <p:nvSpPr>
          <p:cNvPr id="16" name="Rounded Rectangle 15"/>
          <p:cNvSpPr/>
          <p:nvPr/>
        </p:nvSpPr>
        <p:spPr>
          <a:xfrm>
            <a:off x="398677" y="1885327"/>
            <a:ext cx="8440521" cy="2777889"/>
          </a:xfrm>
          <a:prstGeom prst="round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212121"/>
              </a:solidFill>
              <a:effectLst/>
              <a:uLnTx/>
              <a:uFillTx/>
              <a:latin typeface="Arial"/>
              <a:ea typeface="+mn-ea"/>
              <a:cs typeface="+mn-cs"/>
              <a:sym typeface="Arial"/>
            </a:endParaRPr>
          </a:p>
        </p:txBody>
      </p:sp>
      <p:sp>
        <p:nvSpPr>
          <p:cNvPr id="19" name="Round Same Side Corner Rectangle 18"/>
          <p:cNvSpPr/>
          <p:nvPr/>
        </p:nvSpPr>
        <p:spPr>
          <a:xfrm>
            <a:off x="398677" y="1885327"/>
            <a:ext cx="8440521" cy="424282"/>
          </a:xfrm>
          <a:prstGeom prst="round2Same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Arial"/>
                <a:ea typeface="+mn-ea"/>
                <a:cs typeface="+mn-cs"/>
                <a:sym typeface="Arial"/>
              </a:rPr>
              <a:t>Example 1:</a:t>
            </a:r>
          </a:p>
        </p:txBody>
      </p:sp>
      <p:sp>
        <p:nvSpPr>
          <p:cNvPr id="2" name="Rectangle 1"/>
          <p:cNvSpPr/>
          <p:nvPr/>
        </p:nvSpPr>
        <p:spPr>
          <a:xfrm>
            <a:off x="398677" y="2378855"/>
            <a:ext cx="8312186" cy="2246769"/>
          </a:xfrm>
          <a:prstGeom prst="rect">
            <a:avLst/>
          </a:prstGeom>
        </p:spPr>
        <p:txBody>
          <a:bodyPr wrap="square">
            <a:spAutoFit/>
          </a:bodyPr>
          <a:lstStyle/>
          <a:p>
            <a:pPr marL="533400" marR="0" lvl="0" indent="-457200" algn="l" defTabSz="914400" rtl="0" eaLnBrk="1" fontAlgn="auto" latinLnBrk="0" hangingPunct="1">
              <a:lnSpc>
                <a:spcPct val="100000"/>
              </a:lnSpc>
              <a:spcBef>
                <a:spcPts val="0"/>
              </a:spcBef>
              <a:spcAft>
                <a:spcPts val="0"/>
              </a:spcAft>
              <a:buClr>
                <a:srgbClr val="434343"/>
              </a:buClr>
              <a:buSzTx/>
              <a:buFont typeface="+mj-lt"/>
              <a:buAutoNum type="arabicPeriod"/>
              <a:tabLst/>
              <a:defRPr/>
            </a:pPr>
            <a:r>
              <a:rPr kumimoji="0" lang="en-US" sz="2000" b="0" i="0" u="none" strike="noStrike" kern="0" cap="none" spc="0" normalizeH="0" baseline="0" noProof="0" dirty="0">
                <a:ln>
                  <a:noFill/>
                </a:ln>
                <a:solidFill>
                  <a:srgbClr val="212121"/>
                </a:solidFill>
                <a:effectLst/>
                <a:uLnTx/>
                <a:uFillTx/>
                <a:latin typeface="Arial"/>
                <a:ea typeface="Proxima Nova"/>
                <a:cs typeface="Proxima Nova"/>
                <a:sym typeface="Proxima Nova"/>
              </a:rPr>
              <a:t>What is the probability of flipping heads with a fair coin?</a:t>
            </a:r>
          </a:p>
          <a:p>
            <a:pPr marL="76200" lvl="2">
              <a:buClr>
                <a:srgbClr val="434343"/>
              </a:buClr>
            </a:pPr>
            <a:r>
              <a:rPr kumimoji="0" lang="en-US" sz="2000" b="0" i="0" u="none" strike="noStrike" kern="0" cap="none" spc="0" normalizeH="0" baseline="0" noProof="0" dirty="0">
                <a:ln>
                  <a:noFill/>
                </a:ln>
                <a:solidFill>
                  <a:srgbClr val="212121"/>
                </a:solidFill>
                <a:effectLst/>
                <a:uLnTx/>
                <a:uFillTx/>
                <a:latin typeface="Arial"/>
                <a:ea typeface="Proxima Nova"/>
                <a:cs typeface="Proxima Nova"/>
                <a:sym typeface="Proxima Nova"/>
              </a:rPr>
              <a:t>	0.5</a:t>
            </a:r>
          </a:p>
          <a:p>
            <a:pPr marL="533400" marR="0" lvl="0" indent="-457200" algn="l" defTabSz="914400" rtl="0" eaLnBrk="1" fontAlgn="auto" latinLnBrk="0" hangingPunct="1">
              <a:lnSpc>
                <a:spcPct val="100000"/>
              </a:lnSpc>
              <a:spcBef>
                <a:spcPts val="0"/>
              </a:spcBef>
              <a:spcAft>
                <a:spcPts val="0"/>
              </a:spcAft>
              <a:buClr>
                <a:srgbClr val="434343"/>
              </a:buClr>
              <a:buSzTx/>
              <a:buFont typeface="+mj-lt"/>
              <a:buAutoNum type="arabicPeriod"/>
              <a:tabLst/>
              <a:defRPr/>
            </a:pPr>
            <a:r>
              <a:rPr kumimoji="0" lang="en-US" sz="2000" b="0" i="0" u="none" strike="noStrike" kern="0" cap="none" spc="0" normalizeH="0" baseline="0" noProof="0" dirty="0">
                <a:ln>
                  <a:noFill/>
                </a:ln>
                <a:solidFill>
                  <a:srgbClr val="212121"/>
                </a:solidFill>
                <a:effectLst/>
                <a:uLnTx/>
                <a:uFillTx/>
                <a:latin typeface="Arial"/>
                <a:ea typeface="Proxima Nova"/>
                <a:cs typeface="Proxima Nova"/>
                <a:sym typeface="Proxima Nova"/>
              </a:rPr>
              <a:t>What is the probability of getting a 1 or 2 with a fair die?</a:t>
            </a:r>
          </a:p>
          <a:p>
            <a:pPr marL="76200" marR="0" lvl="0" indent="0" algn="l" defTabSz="914400" rtl="0" eaLnBrk="1" fontAlgn="auto" latinLnBrk="0" hangingPunct="1">
              <a:lnSpc>
                <a:spcPct val="100000"/>
              </a:lnSpc>
              <a:spcBef>
                <a:spcPts val="0"/>
              </a:spcBef>
              <a:spcAft>
                <a:spcPts val="0"/>
              </a:spcAft>
              <a:buClr>
                <a:srgbClr val="434343"/>
              </a:buClr>
              <a:buSzTx/>
              <a:buFontTx/>
              <a:buNone/>
              <a:tabLst/>
              <a:defRPr/>
            </a:pPr>
            <a:r>
              <a:rPr kumimoji="0" lang="en-US" sz="2000" b="0" i="0" u="none" strike="noStrike" kern="0" cap="none" spc="0" normalizeH="0" baseline="0" noProof="0" dirty="0">
                <a:ln>
                  <a:noFill/>
                </a:ln>
                <a:solidFill>
                  <a:srgbClr val="212121"/>
                </a:solidFill>
                <a:effectLst/>
                <a:uLnTx/>
                <a:uFillTx/>
                <a:latin typeface="Arial"/>
                <a:ea typeface="Proxima Nova"/>
                <a:cs typeface="Proxima Nova"/>
                <a:sym typeface="Proxima Nova"/>
              </a:rPr>
              <a:t> 	2/6 = 1/3 = 0.33</a:t>
            </a:r>
          </a:p>
          <a:p>
            <a:pPr marL="533400" marR="0" lvl="0" indent="-457200" algn="l" defTabSz="914400" rtl="0" eaLnBrk="1" fontAlgn="auto" latinLnBrk="0" hangingPunct="1">
              <a:lnSpc>
                <a:spcPct val="100000"/>
              </a:lnSpc>
              <a:spcBef>
                <a:spcPts val="0"/>
              </a:spcBef>
              <a:spcAft>
                <a:spcPts val="0"/>
              </a:spcAft>
              <a:buClr>
                <a:srgbClr val="434343"/>
              </a:buClr>
              <a:buSzTx/>
              <a:buFont typeface="+mj-lt"/>
              <a:buAutoNum type="arabicPeriod"/>
              <a:tabLst/>
              <a:defRPr/>
            </a:pPr>
            <a:r>
              <a:rPr kumimoji="0" lang="en-US" sz="2000" b="0" i="0" u="none" strike="noStrike" kern="0" cap="none" spc="0" normalizeH="0" baseline="0" noProof="0" dirty="0">
                <a:ln>
                  <a:noFill/>
                </a:ln>
                <a:solidFill>
                  <a:srgbClr val="212121"/>
                </a:solidFill>
                <a:effectLst/>
                <a:uLnTx/>
                <a:uFillTx/>
                <a:latin typeface="Arial"/>
                <a:ea typeface="Proxima Nova"/>
                <a:cs typeface="Proxima Nova"/>
                <a:sym typeface="Proxima Nova"/>
              </a:rPr>
              <a:t>What is the probability of getting a Heart card from a 52 deck of cards?</a:t>
            </a:r>
          </a:p>
          <a:p>
            <a:pPr marL="76200" marR="0" lvl="0" algn="l" defTabSz="914400" rtl="0" eaLnBrk="1" fontAlgn="auto" latinLnBrk="0" hangingPunct="1">
              <a:lnSpc>
                <a:spcPct val="100000"/>
              </a:lnSpc>
              <a:spcBef>
                <a:spcPts val="0"/>
              </a:spcBef>
              <a:spcAft>
                <a:spcPts val="0"/>
              </a:spcAft>
              <a:buClr>
                <a:srgbClr val="434343"/>
              </a:buClr>
              <a:buSzTx/>
              <a:tabLst/>
              <a:defRPr/>
            </a:pPr>
            <a:r>
              <a:rPr lang="en-US" sz="2000" dirty="0">
                <a:solidFill>
                  <a:srgbClr val="212121"/>
                </a:solidFill>
                <a:ea typeface="Proxima Nova"/>
                <a:cs typeface="Proxima Nova"/>
                <a:sym typeface="Proxima Nova"/>
              </a:rPr>
              <a:t>	13/52 = 1/4 = 0.25</a:t>
            </a:r>
            <a:endParaRPr kumimoji="0" lang="en-US" sz="2000" b="0" i="0" u="none" strike="noStrike" kern="0" cap="none" spc="0" normalizeH="0" baseline="0" noProof="0" dirty="0">
              <a:ln>
                <a:noFill/>
              </a:ln>
              <a:solidFill>
                <a:srgbClr val="212121"/>
              </a:solidFill>
              <a:effectLst/>
              <a:uLnTx/>
              <a:uFillTx/>
              <a:latin typeface="Arial"/>
              <a:ea typeface="Proxima Nova"/>
              <a:cs typeface="Proxima Nova"/>
              <a:sym typeface="Proxima Nova"/>
            </a:endParaRPr>
          </a:p>
        </p:txBody>
      </p:sp>
      <p:sp>
        <p:nvSpPr>
          <p:cNvPr id="3" name="Oval 2"/>
          <p:cNvSpPr/>
          <p:nvPr/>
        </p:nvSpPr>
        <p:spPr>
          <a:xfrm>
            <a:off x="539013" y="2479449"/>
            <a:ext cx="250257" cy="271150"/>
          </a:xfrm>
          <a:prstGeom prst="ellipse">
            <a:avLst/>
          </a:prstGeom>
          <a:solidFill>
            <a:srgbClr val="3A9E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212121"/>
                </a:solidFill>
                <a:effectLst/>
                <a:uLnTx/>
                <a:uFillTx/>
                <a:latin typeface="Arial"/>
                <a:ea typeface="+mn-ea"/>
                <a:cs typeface="+mn-cs"/>
                <a:sym typeface="Arial"/>
              </a:rPr>
              <a:t>1</a:t>
            </a:r>
          </a:p>
        </p:txBody>
      </p:sp>
      <p:sp>
        <p:nvSpPr>
          <p:cNvPr id="13" name="Oval 12"/>
          <p:cNvSpPr/>
          <p:nvPr/>
        </p:nvSpPr>
        <p:spPr>
          <a:xfrm>
            <a:off x="539012" y="3067835"/>
            <a:ext cx="250257" cy="271150"/>
          </a:xfrm>
          <a:prstGeom prst="ellipse">
            <a:avLst/>
          </a:prstGeom>
          <a:solidFill>
            <a:srgbClr val="3A9E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212121"/>
                </a:solidFill>
                <a:effectLst/>
                <a:uLnTx/>
                <a:uFillTx/>
                <a:latin typeface="Arial"/>
                <a:ea typeface="+mn-ea"/>
                <a:cs typeface="+mn-cs"/>
                <a:sym typeface="Arial"/>
              </a:rPr>
              <a:t>2</a:t>
            </a:r>
          </a:p>
        </p:txBody>
      </p:sp>
      <p:sp>
        <p:nvSpPr>
          <p:cNvPr id="15" name="Oval 14"/>
          <p:cNvSpPr/>
          <p:nvPr/>
        </p:nvSpPr>
        <p:spPr>
          <a:xfrm>
            <a:off x="539011" y="3656221"/>
            <a:ext cx="250257" cy="271150"/>
          </a:xfrm>
          <a:prstGeom prst="ellipse">
            <a:avLst/>
          </a:prstGeom>
          <a:solidFill>
            <a:srgbClr val="3A9E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212121"/>
                </a:solidFill>
                <a:effectLst/>
                <a:uLnTx/>
                <a:uFillTx/>
                <a:latin typeface="Arial"/>
                <a:ea typeface="+mn-ea"/>
                <a:cs typeface="+mn-cs"/>
                <a:sym typeface="Arial"/>
              </a:rPr>
              <a:t>3</a:t>
            </a:r>
          </a:p>
        </p:txBody>
      </p:sp>
    </p:spTree>
    <p:extLst>
      <p:ext uri="{BB962C8B-B14F-4D97-AF65-F5344CB8AC3E}">
        <p14:creationId xmlns:p14="http://schemas.microsoft.com/office/powerpoint/2010/main" val="2522093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35F83"/>
        </a:solidFill>
        <a:effectLst/>
      </p:bgPr>
    </p:bg>
    <p:spTree>
      <p:nvGrpSpPr>
        <p:cNvPr id="1" name="Shape 61"/>
        <p:cNvGrpSpPr/>
        <p:nvPr/>
      </p:nvGrpSpPr>
      <p:grpSpPr>
        <a:xfrm>
          <a:off x="0" y="0"/>
          <a:ext cx="0" cy="0"/>
          <a:chOff x="0" y="0"/>
          <a:chExt cx="0" cy="0"/>
        </a:xfrm>
      </p:grpSpPr>
      <p:pic>
        <p:nvPicPr>
          <p:cNvPr id="62" name="Shape 62" descr="METIS-BLACK.png"/>
          <p:cNvPicPr preferRelativeResize="0"/>
          <p:nvPr/>
        </p:nvPicPr>
        <p:blipFill>
          <a:blip r:embed="rId3">
            <a:alphaModFix amt="8000"/>
          </a:blip>
          <a:stretch>
            <a:fillRect/>
          </a:stretch>
        </p:blipFill>
        <p:spPr>
          <a:xfrm>
            <a:off x="2539559" y="0"/>
            <a:ext cx="4064880" cy="5143500"/>
          </a:xfrm>
          <a:prstGeom prst="rect">
            <a:avLst/>
          </a:prstGeom>
          <a:noFill/>
          <a:ln>
            <a:noFill/>
          </a:ln>
        </p:spPr>
      </p:pic>
      <p:sp>
        <p:nvSpPr>
          <p:cNvPr id="63" name="Shape 63"/>
          <p:cNvSpPr txBox="1">
            <a:spLocks noGrp="1"/>
          </p:cNvSpPr>
          <p:nvPr>
            <p:ph type="title"/>
          </p:nvPr>
        </p:nvSpPr>
        <p:spPr>
          <a:xfrm>
            <a:off x="311700" y="1831725"/>
            <a:ext cx="8520600" cy="1229700"/>
          </a:xfrm>
          <a:prstGeom prst="rect">
            <a:avLst/>
          </a:prstGeom>
        </p:spPr>
        <p:txBody>
          <a:bodyPr lIns="91425" tIns="91425" rIns="91425" bIns="91425" anchor="t" anchorCtr="0">
            <a:noAutofit/>
          </a:bodyPr>
          <a:lstStyle/>
          <a:p>
            <a:pPr lvl="0" algn="ctr" rtl="0">
              <a:spcBef>
                <a:spcPts val="0"/>
              </a:spcBef>
              <a:buNone/>
            </a:pPr>
            <a:r>
              <a:rPr lang="en-US" sz="6600" b="1" dirty="0">
                <a:solidFill>
                  <a:srgbClr val="3A9ED9"/>
                </a:solidFill>
                <a:latin typeface="+mj-lt"/>
                <a:ea typeface="Proxima Nova"/>
                <a:cs typeface="Proxima Nova"/>
                <a:sym typeface="Proxima Nova"/>
              </a:rPr>
              <a:t>Definitions</a:t>
            </a:r>
            <a:endParaRPr lang="en" sz="6600" b="1" dirty="0">
              <a:solidFill>
                <a:srgbClr val="3A9ED9"/>
              </a:solidFill>
              <a:latin typeface="+mj-lt"/>
              <a:ea typeface="Proxima Nova"/>
              <a:cs typeface="Proxima Nova"/>
              <a:sym typeface="Proxima Nova"/>
            </a:endParaRPr>
          </a:p>
        </p:txBody>
      </p:sp>
      <p:cxnSp>
        <p:nvCxnSpPr>
          <p:cNvPr id="64" name="Shape 64"/>
          <p:cNvCxnSpPr/>
          <p:nvPr/>
        </p:nvCxnSpPr>
        <p:spPr>
          <a:xfrm>
            <a:off x="1213950" y="3467250"/>
            <a:ext cx="6716100" cy="0"/>
          </a:xfrm>
          <a:prstGeom prst="straightConnector1">
            <a:avLst/>
          </a:prstGeom>
          <a:noFill/>
          <a:ln w="19050" cap="flat" cmpd="sng">
            <a:solidFill>
              <a:srgbClr val="FFFFFF"/>
            </a:solidFill>
            <a:prstDash val="solid"/>
            <a:round/>
            <a:headEnd type="none" w="lg" len="lg"/>
            <a:tailEnd type="none" w="lg" len="lg"/>
          </a:ln>
        </p:spPr>
      </p:cxnSp>
      <p:cxnSp>
        <p:nvCxnSpPr>
          <p:cNvPr id="65" name="Shape 65"/>
          <p:cNvCxnSpPr/>
          <p:nvPr/>
        </p:nvCxnSpPr>
        <p:spPr>
          <a:xfrm>
            <a:off x="1213950" y="1454600"/>
            <a:ext cx="6716100" cy="0"/>
          </a:xfrm>
          <a:prstGeom prst="straightConnector1">
            <a:avLst/>
          </a:prstGeom>
          <a:noFill/>
          <a:ln w="19050" cap="flat" cmpd="sng">
            <a:solidFill>
              <a:srgbClr val="FFFFFF"/>
            </a:solidFill>
            <a:prstDash val="solid"/>
            <a:round/>
            <a:headEnd type="none" w="lg" len="lg"/>
            <a:tailEnd type="none" w="lg" len="lg"/>
          </a:ln>
        </p:spPr>
      </p:cxnSp>
      <p:pic>
        <p:nvPicPr>
          <p:cNvPr id="66" name="Shape 66" descr="metis-text.png"/>
          <p:cNvPicPr preferRelativeResize="0"/>
          <p:nvPr/>
        </p:nvPicPr>
        <p:blipFill>
          <a:blip r:embed="rId4">
            <a:alphaModFix/>
          </a:blip>
          <a:stretch>
            <a:fillRect/>
          </a:stretch>
        </p:blipFill>
        <p:spPr>
          <a:xfrm>
            <a:off x="4170962" y="4072650"/>
            <a:ext cx="802075" cy="161225"/>
          </a:xfrm>
          <a:prstGeom prst="rect">
            <a:avLst/>
          </a:prstGeom>
          <a:noFill/>
          <a:ln>
            <a:noFill/>
          </a:ln>
        </p:spPr>
      </p:pic>
    </p:spTree>
    <p:extLst>
      <p:ext uri="{BB962C8B-B14F-4D97-AF65-F5344CB8AC3E}">
        <p14:creationId xmlns:p14="http://schemas.microsoft.com/office/powerpoint/2010/main" val="2033557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
        <p:cNvGrpSpPr/>
        <p:nvPr/>
      </p:nvGrpSpPr>
      <p:grpSpPr>
        <a:xfrm>
          <a:off x="0" y="0"/>
          <a:ext cx="0" cy="0"/>
          <a:chOff x="0" y="0"/>
          <a:chExt cx="0" cy="0"/>
        </a:xfrm>
      </p:grpSpPr>
      <p:cxnSp>
        <p:nvCxnSpPr>
          <p:cNvPr id="85" name="Shape 85"/>
          <p:cNvCxnSpPr/>
          <p:nvPr/>
        </p:nvCxnSpPr>
        <p:spPr>
          <a:xfrm>
            <a:off x="354000" y="949400"/>
            <a:ext cx="8436000" cy="0"/>
          </a:xfrm>
          <a:prstGeom prst="straightConnector1">
            <a:avLst/>
          </a:prstGeom>
          <a:noFill/>
          <a:ln w="19050" cap="flat" cmpd="sng">
            <a:solidFill>
              <a:srgbClr val="3A9ED9"/>
            </a:solidFill>
            <a:prstDash val="solid"/>
            <a:round/>
            <a:headEnd type="none" w="lg" len="lg"/>
            <a:tailEnd type="none" w="lg" len="lg"/>
          </a:ln>
        </p:spPr>
      </p:cxnSp>
      <p:sp>
        <p:nvSpPr>
          <p:cNvPr id="86" name="Shape 86"/>
          <p:cNvSpPr txBox="1">
            <a:spLocks noGrp="1"/>
          </p:cNvSpPr>
          <p:nvPr>
            <p:ph type="title"/>
          </p:nvPr>
        </p:nvSpPr>
        <p:spPr>
          <a:xfrm>
            <a:off x="311700" y="216425"/>
            <a:ext cx="6606600" cy="572700"/>
          </a:xfrm>
          <a:prstGeom prst="rect">
            <a:avLst/>
          </a:prstGeom>
        </p:spPr>
        <p:txBody>
          <a:bodyPr lIns="91425" tIns="91425" rIns="91425" bIns="91425" anchor="t" anchorCtr="0">
            <a:noAutofit/>
          </a:bodyPr>
          <a:lstStyle/>
          <a:p>
            <a:pPr lvl="0" rtl="0">
              <a:spcBef>
                <a:spcPts val="0"/>
              </a:spcBef>
              <a:buNone/>
            </a:pPr>
            <a:r>
              <a:rPr lang="en-CA" b="1" dirty="0">
                <a:solidFill>
                  <a:srgbClr val="3A9ED9"/>
                </a:solidFill>
                <a:latin typeface="+mj-lt"/>
                <a:ea typeface="Proxima Nova"/>
                <a:cs typeface="Proxima Nova"/>
                <a:sym typeface="Proxima Nova"/>
              </a:rPr>
              <a:t>Random Experiment </a:t>
            </a:r>
            <a:endParaRPr lang="en" b="1" dirty="0">
              <a:solidFill>
                <a:srgbClr val="3A9ED9"/>
              </a:solidFill>
              <a:latin typeface="+mj-lt"/>
              <a:ea typeface="Proxima Nova"/>
              <a:cs typeface="Proxima Nova"/>
              <a:sym typeface="Proxima Nova"/>
            </a:endParaRPr>
          </a:p>
        </p:txBody>
      </p:sp>
      <p:pic>
        <p:nvPicPr>
          <p:cNvPr id="87" name="Shape 87" descr="metis-mini.png"/>
          <p:cNvPicPr preferRelativeResize="0"/>
          <p:nvPr/>
        </p:nvPicPr>
        <p:blipFill>
          <a:blip r:embed="rId3">
            <a:alphaModFix amt="25000"/>
          </a:blip>
          <a:stretch>
            <a:fillRect/>
          </a:stretch>
        </p:blipFill>
        <p:spPr>
          <a:xfrm>
            <a:off x="8512774" y="304799"/>
            <a:ext cx="326424" cy="384999"/>
          </a:xfrm>
          <a:prstGeom prst="rect">
            <a:avLst/>
          </a:prstGeom>
          <a:noFill/>
          <a:ln>
            <a:noFill/>
          </a:ln>
        </p:spPr>
      </p:pic>
      <p:grpSp>
        <p:nvGrpSpPr>
          <p:cNvPr id="20" name="Group 19"/>
          <p:cNvGrpSpPr/>
          <p:nvPr/>
        </p:nvGrpSpPr>
        <p:grpSpPr>
          <a:xfrm>
            <a:off x="514951" y="2312770"/>
            <a:ext cx="8114097" cy="1640460"/>
            <a:chOff x="1270535" y="3099335"/>
            <a:chExt cx="7122694" cy="1600270"/>
          </a:xfrm>
          <a:solidFill>
            <a:schemeClr val="tx1">
              <a:lumMod val="95000"/>
            </a:schemeClr>
          </a:solidFill>
        </p:grpSpPr>
        <p:sp>
          <p:nvSpPr>
            <p:cNvPr id="21" name="Rounded Rectangle 20"/>
            <p:cNvSpPr/>
            <p:nvPr/>
          </p:nvSpPr>
          <p:spPr>
            <a:xfrm>
              <a:off x="1270535" y="3099335"/>
              <a:ext cx="7122694" cy="1600270"/>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212121"/>
                </a:solidFill>
                <a:effectLst/>
                <a:uLnTx/>
                <a:uFillTx/>
                <a:latin typeface="Arial"/>
                <a:ea typeface="+mn-ea"/>
                <a:cs typeface="+mn-cs"/>
                <a:sym typeface="Arial"/>
              </a:endParaRPr>
            </a:p>
          </p:txBody>
        </p:sp>
        <p:sp>
          <p:nvSpPr>
            <p:cNvPr id="22" name="Round Same Side Corner Rectangle 21"/>
            <p:cNvSpPr/>
            <p:nvPr/>
          </p:nvSpPr>
          <p:spPr>
            <a:xfrm>
              <a:off x="1270535" y="3099335"/>
              <a:ext cx="7122694" cy="413887"/>
            </a:xfrm>
            <a:prstGeom prst="round2Same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Arial"/>
                  <a:ea typeface="+mn-ea"/>
                  <a:cs typeface="+mn-cs"/>
                  <a:sym typeface="Arial"/>
                </a:rPr>
                <a:t>Example 2:</a:t>
              </a:r>
            </a:p>
          </p:txBody>
        </p:sp>
      </p:grpSp>
      <p:grpSp>
        <p:nvGrpSpPr>
          <p:cNvPr id="7" name="Group 6"/>
          <p:cNvGrpSpPr/>
          <p:nvPr/>
        </p:nvGrpSpPr>
        <p:grpSpPr>
          <a:xfrm>
            <a:off x="521848" y="1098475"/>
            <a:ext cx="8114098" cy="1054019"/>
            <a:chOff x="521848" y="1927623"/>
            <a:chExt cx="8114098" cy="1054019"/>
          </a:xfrm>
        </p:grpSpPr>
        <p:sp>
          <p:nvSpPr>
            <p:cNvPr id="4" name="Rounded Rectangle 3"/>
            <p:cNvSpPr/>
            <p:nvPr/>
          </p:nvSpPr>
          <p:spPr>
            <a:xfrm>
              <a:off x="521849" y="1967562"/>
              <a:ext cx="8114097" cy="1014080"/>
            </a:xfrm>
            <a:prstGeom prst="round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212121"/>
                </a:solidFill>
                <a:effectLst/>
                <a:uLnTx/>
                <a:uFillTx/>
                <a:latin typeface="Arial"/>
                <a:ea typeface="+mn-ea"/>
                <a:cs typeface="+mn-cs"/>
                <a:sym typeface="Arial"/>
              </a:endParaRPr>
            </a:p>
          </p:txBody>
        </p:sp>
        <p:sp>
          <p:nvSpPr>
            <p:cNvPr id="23" name="Round Same Side Corner Rectangle 22"/>
            <p:cNvSpPr/>
            <p:nvPr/>
          </p:nvSpPr>
          <p:spPr>
            <a:xfrm>
              <a:off x="521848" y="1927623"/>
              <a:ext cx="8114097" cy="424282"/>
            </a:xfrm>
            <a:prstGeom prst="round2SameRect">
              <a:avLst/>
            </a:prstGeom>
            <a:solidFill>
              <a:srgbClr val="3A9E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Arial"/>
                  <a:ea typeface="+mn-ea"/>
                  <a:cs typeface="+mn-cs"/>
                  <a:sym typeface="Arial"/>
                </a:rPr>
                <a:t>Definition:</a:t>
              </a:r>
            </a:p>
          </p:txBody>
        </p:sp>
      </p:grpSp>
      <p:sp>
        <p:nvSpPr>
          <p:cNvPr id="2" name="TextBox 1"/>
          <p:cNvSpPr txBox="1"/>
          <p:nvPr/>
        </p:nvSpPr>
        <p:spPr>
          <a:xfrm>
            <a:off x="644893" y="1595918"/>
            <a:ext cx="786788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Arial"/>
                <a:cs typeface="Arial"/>
                <a:sym typeface="Arial"/>
              </a:rPr>
              <a:t>Random Experiment </a:t>
            </a:r>
            <a:r>
              <a:rPr kumimoji="0" lang="en-US" sz="1400" b="0" i="0" u="none" strike="noStrike" kern="0" cap="none" spc="0" normalizeH="0" baseline="0" noProof="0" dirty="0">
                <a:ln>
                  <a:noFill/>
                </a:ln>
                <a:solidFill>
                  <a:srgbClr val="000000"/>
                </a:solidFill>
                <a:effectLst/>
                <a:uLnTx/>
                <a:uFillTx/>
                <a:latin typeface="Arial"/>
                <a:cs typeface="Arial"/>
                <a:sym typeface="Arial"/>
              </a:rPr>
              <a:t>is the process of observing a phenomenon that has an uncertain outcome. Random Experiments are </a:t>
            </a:r>
            <a:r>
              <a:rPr kumimoji="0" lang="en-US" sz="1400" b="0" i="0" u="sng" strike="noStrike" kern="0" cap="none" spc="0" normalizeH="0" baseline="0" noProof="0" dirty="0">
                <a:ln>
                  <a:noFill/>
                </a:ln>
                <a:solidFill>
                  <a:srgbClr val="000000"/>
                </a:solidFill>
                <a:effectLst/>
                <a:uLnTx/>
                <a:uFillTx/>
                <a:latin typeface="Arial"/>
                <a:cs typeface="Arial"/>
                <a:sym typeface="Arial"/>
              </a:rPr>
              <a:t>unpredictable</a:t>
            </a:r>
            <a:r>
              <a:rPr kumimoji="0" lang="en-US" sz="1400" b="0" i="0" u="none" strike="noStrike" kern="0" cap="none" spc="0" normalizeH="0" baseline="0" noProof="0" dirty="0">
                <a:ln>
                  <a:noFill/>
                </a:ln>
                <a:solidFill>
                  <a:srgbClr val="000000"/>
                </a:solidFill>
                <a:effectLst/>
                <a:uLnTx/>
                <a:uFillTx/>
                <a:latin typeface="Arial"/>
                <a:cs typeface="Arial"/>
                <a:sym typeface="Arial"/>
              </a:rPr>
              <a:t> in the short term and </a:t>
            </a:r>
            <a:r>
              <a:rPr kumimoji="0" lang="en-US" sz="1400" b="0" i="0" u="sng" strike="noStrike" kern="0" cap="none" spc="0" normalizeH="0" baseline="0" noProof="0" dirty="0">
                <a:ln>
                  <a:noFill/>
                </a:ln>
                <a:solidFill>
                  <a:srgbClr val="000000"/>
                </a:solidFill>
                <a:effectLst/>
                <a:uLnTx/>
                <a:uFillTx/>
                <a:latin typeface="Arial"/>
                <a:cs typeface="Arial"/>
                <a:sym typeface="Arial"/>
              </a:rPr>
              <a:t>predictable</a:t>
            </a:r>
            <a:r>
              <a:rPr kumimoji="0" lang="en-US" sz="1400" b="0" i="0" u="none" strike="noStrike" kern="0" cap="none" spc="0" normalizeH="0" baseline="0" noProof="0" dirty="0">
                <a:ln>
                  <a:noFill/>
                </a:ln>
                <a:solidFill>
                  <a:srgbClr val="000000"/>
                </a:solidFill>
                <a:effectLst/>
                <a:uLnTx/>
                <a:uFillTx/>
                <a:latin typeface="Arial"/>
                <a:cs typeface="Arial"/>
                <a:sym typeface="Arial"/>
              </a:rPr>
              <a:t> in the long term</a:t>
            </a:r>
          </a:p>
        </p:txBody>
      </p:sp>
      <p:sp>
        <p:nvSpPr>
          <p:cNvPr id="3" name="TextBox 2"/>
          <p:cNvSpPr txBox="1"/>
          <p:nvPr/>
        </p:nvSpPr>
        <p:spPr>
          <a:xfrm>
            <a:off x="644893" y="2808702"/>
            <a:ext cx="7867881" cy="1169551"/>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1" i="0" u="none" strike="noStrike" kern="0" cap="none" spc="0" normalizeH="0" baseline="0" noProof="0" dirty="0">
                <a:ln>
                  <a:noFill/>
                </a:ln>
                <a:solidFill>
                  <a:srgbClr val="000000"/>
                </a:solidFill>
                <a:effectLst/>
                <a:uLnTx/>
                <a:uFillTx/>
                <a:latin typeface="Arial"/>
                <a:cs typeface="Arial"/>
                <a:sym typeface="Arial"/>
              </a:rPr>
              <a:t>Flipping a coin </a:t>
            </a:r>
            <a:r>
              <a:rPr kumimoji="0" lang="en-US" sz="1400" b="0" i="0" u="none" strike="noStrike" kern="0" cap="none" spc="0" normalizeH="0" baseline="0" noProof="0" dirty="0">
                <a:ln>
                  <a:noFill/>
                </a:ln>
                <a:solidFill>
                  <a:srgbClr val="000000"/>
                </a:solidFill>
                <a:effectLst/>
                <a:uLnTx/>
                <a:uFillTx/>
                <a:latin typeface="Arial"/>
                <a:cs typeface="Arial"/>
                <a:sym typeface="Arial"/>
              </a:rPr>
              <a:t>(the outcome is uncertain – we may get heads or tails). In the short term, the experiment is unpredictable (i.e. probability of heads is unknown), but in the long term, the experiment becomes predictable (i.e. probability of heads becomes roughly 0.5 if fair coin)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1" i="0" u="none" strike="noStrike" kern="0" cap="none" spc="0" normalizeH="0" baseline="0" noProof="0" dirty="0">
                <a:ln>
                  <a:noFill/>
                </a:ln>
                <a:solidFill>
                  <a:srgbClr val="000000"/>
                </a:solidFill>
                <a:effectLst/>
                <a:uLnTx/>
                <a:uFillTx/>
                <a:latin typeface="Arial"/>
                <a:cs typeface="Arial"/>
                <a:sym typeface="Arial"/>
              </a:rPr>
              <a:t>Rolling a 6-sided die </a:t>
            </a:r>
            <a:r>
              <a:rPr kumimoji="0" lang="en-US" sz="1400" b="0" i="0" u="none" strike="noStrike" kern="0" cap="none" spc="0" normalizeH="0" baseline="0" noProof="0" dirty="0">
                <a:ln>
                  <a:noFill/>
                </a:ln>
                <a:solidFill>
                  <a:srgbClr val="000000"/>
                </a:solidFill>
                <a:effectLst/>
                <a:uLnTx/>
                <a:uFillTx/>
                <a:latin typeface="Arial"/>
                <a:cs typeface="Arial"/>
                <a:sym typeface="Arial"/>
              </a:rPr>
              <a:t>(the outcome is uncertain – we may get 1,2,3,4,5,6). In the short term, we can’t predict if we get a 1, but in the long term, it converges to 1/6.</a:t>
            </a:r>
          </a:p>
        </p:txBody>
      </p:sp>
      <p:sp>
        <p:nvSpPr>
          <p:cNvPr id="16" name="Oval 15"/>
          <p:cNvSpPr/>
          <p:nvPr/>
        </p:nvSpPr>
        <p:spPr>
          <a:xfrm>
            <a:off x="644893" y="2885780"/>
            <a:ext cx="250257" cy="271150"/>
          </a:xfrm>
          <a:prstGeom prst="ellipse">
            <a:avLst/>
          </a:prstGeom>
          <a:solidFill>
            <a:srgbClr val="3A9E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212121"/>
                </a:solidFill>
                <a:effectLst/>
                <a:uLnTx/>
                <a:uFillTx/>
                <a:latin typeface="Arial"/>
                <a:ea typeface="+mn-ea"/>
                <a:cs typeface="+mn-cs"/>
                <a:sym typeface="Arial"/>
              </a:rPr>
              <a:t>1</a:t>
            </a:r>
          </a:p>
        </p:txBody>
      </p:sp>
      <p:sp>
        <p:nvSpPr>
          <p:cNvPr id="17" name="Oval 16"/>
          <p:cNvSpPr/>
          <p:nvPr/>
        </p:nvSpPr>
        <p:spPr>
          <a:xfrm>
            <a:off x="644893" y="3468837"/>
            <a:ext cx="250257" cy="271150"/>
          </a:xfrm>
          <a:prstGeom prst="ellipse">
            <a:avLst/>
          </a:prstGeom>
          <a:solidFill>
            <a:srgbClr val="3A9E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212121"/>
                </a:solidFill>
                <a:effectLst/>
                <a:uLnTx/>
                <a:uFillTx/>
                <a:latin typeface="Arial"/>
                <a:ea typeface="+mn-ea"/>
                <a:cs typeface="+mn-cs"/>
                <a:sym typeface="Arial"/>
              </a:rPr>
              <a:t>2</a:t>
            </a:r>
          </a:p>
        </p:txBody>
      </p:sp>
    </p:spTree>
    <p:extLst>
      <p:ext uri="{BB962C8B-B14F-4D97-AF65-F5344CB8AC3E}">
        <p14:creationId xmlns:p14="http://schemas.microsoft.com/office/powerpoint/2010/main" val="2776283088"/>
      </p:ext>
    </p:extLst>
  </p:cSld>
  <p:clrMapOvr>
    <a:masterClrMapping/>
  </p:clrMapOvr>
</p:sld>
</file>

<file path=ppt/theme/theme1.xml><?xml version="1.0" encoding="utf-8"?>
<a:theme xmlns:a="http://schemas.openxmlformats.org/drawingml/2006/main"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13170</TotalTime>
  <Words>1150</Words>
  <Application>Microsoft Macintosh PowerPoint</Application>
  <PresentationFormat>On-screen Show (16:9)</PresentationFormat>
  <Paragraphs>126</Paragraphs>
  <Slides>19</Slides>
  <Notes>19</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19</vt:i4>
      </vt:variant>
    </vt:vector>
  </HeadingPairs>
  <TitlesOfParts>
    <vt:vector size="23" baseType="lpstr">
      <vt:lpstr>Arial</vt:lpstr>
      <vt:lpstr>Cambria Math</vt:lpstr>
      <vt:lpstr>simple-dark-2</vt:lpstr>
      <vt:lpstr>1_simple-dark-2</vt:lpstr>
      <vt:lpstr>Lesson 1: Probability Introduction</vt:lpstr>
      <vt:lpstr>Introduction</vt:lpstr>
      <vt:lpstr>Lecture Overview:</vt:lpstr>
      <vt:lpstr>Probabilistic Intuition</vt:lpstr>
      <vt:lpstr>Probability</vt:lpstr>
      <vt:lpstr>Testing your Probabilistic Intuition</vt:lpstr>
      <vt:lpstr>Testing your Probabilistic Intuition</vt:lpstr>
      <vt:lpstr>Definitions</vt:lpstr>
      <vt:lpstr>Random Experiment </vt:lpstr>
      <vt:lpstr>Sample Space </vt:lpstr>
      <vt:lpstr>Random Experiment Outcomes </vt:lpstr>
      <vt:lpstr>Events of a Random Experiment </vt:lpstr>
      <vt:lpstr>Problem 1</vt:lpstr>
      <vt:lpstr>Problem 1</vt:lpstr>
      <vt:lpstr>Probability Measure </vt:lpstr>
      <vt:lpstr>Probability Measure </vt:lpstr>
      <vt:lpstr>Problem 2</vt:lpstr>
      <vt:lpstr>Problem 2</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DECK TITLE</dc:title>
  <cp:lastModifiedBy>Microsoft Office User</cp:lastModifiedBy>
  <cp:revision>365</cp:revision>
  <cp:lastPrinted>2018-05-26T20:03:44Z</cp:lastPrinted>
  <dcterms:modified xsi:type="dcterms:W3CDTF">2019-12-15T17:10:59Z</dcterms:modified>
</cp:coreProperties>
</file>