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5143500" type="screen16x9"/>
  <p:notesSz cx="6858000" cy="9144000"/>
  <p:embeddedFontLs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addb344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addb344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7700" y="0"/>
            <a:ext cx="4416300" cy="51567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20038" y="180025"/>
            <a:ext cx="42519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69462" y="4816563"/>
            <a:ext cx="1034375" cy="31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1" name="Google Shape;21;p3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85038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9" name="Google Shape;29;p4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38" y="2476000"/>
            <a:ext cx="4251900" cy="1988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20038" y="4464250"/>
            <a:ext cx="4251900" cy="34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39" name="Google Shape;39;p5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20038" y="932350"/>
            <a:ext cx="4251900" cy="2525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0038" y="3457450"/>
            <a:ext cx="42519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49" name="Google Shape;49;p6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0" y="93235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59" name="Google Shape;59;p7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67" name="Google Shape;67;p8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20038" y="3669213"/>
            <a:ext cx="4251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38" y="820975"/>
            <a:ext cx="42519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2">
          <p15:clr>
            <a:srgbClr val="FF0000"/>
          </p15:clr>
        </p15:guide>
        <p15:guide id="2" pos="2880">
          <p15:clr>
            <a:srgbClr val="FF0000"/>
          </p15:clr>
        </p15:guide>
        <p15:guide id="3" pos="5558">
          <p15:clr>
            <a:srgbClr val="FF0000"/>
          </p15:clr>
        </p15:guide>
        <p15:guide id="4" orient="horz" pos="113">
          <p15:clr>
            <a:srgbClr val="FF0000"/>
          </p15:clr>
        </p15:guide>
        <p15:guide id="5" orient="horz" pos="3024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 to Probability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conditional probability for dependent events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the probability of drawing an ace from a deck of 52 cards? </a:t>
            </a:r>
            <a:r>
              <a:rPr lang="en" b="1"/>
              <a:t>1/13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don’t replace the drawn card, what’s the probability of drawing a second ace?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</a:t>
            </a:r>
            <a:r>
              <a:rPr lang="en" b="1"/>
              <a:t>P(</a:t>
            </a:r>
            <a:r>
              <a:rPr lang="en" b="1" i="1"/>
              <a:t>B</a:t>
            </a:r>
            <a:r>
              <a:rPr lang="en" b="1"/>
              <a:t>|</a:t>
            </a:r>
            <a:r>
              <a:rPr lang="en" b="1" i="1"/>
              <a:t>A</a:t>
            </a:r>
            <a:r>
              <a:rPr lang="en" b="1"/>
              <a:t>)</a:t>
            </a:r>
            <a:r>
              <a:rPr lang="en"/>
              <a:t> be the </a:t>
            </a:r>
            <a:r>
              <a:rPr lang="en" b="1"/>
              <a:t>conditional probability </a:t>
            </a:r>
            <a:r>
              <a:rPr lang="en"/>
              <a:t>of B happening, given that event </a:t>
            </a:r>
            <a:r>
              <a:rPr lang="en" i="1"/>
              <a:t>A</a:t>
            </a:r>
            <a:r>
              <a:rPr lang="en"/>
              <a:t> has already occurred.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</a:t>
            </a:r>
            <a:r>
              <a:rPr lang="en" i="1"/>
              <a:t>B</a:t>
            </a:r>
            <a:r>
              <a:rPr lang="en"/>
              <a:t>|</a:t>
            </a:r>
            <a:r>
              <a:rPr lang="en" i="1"/>
              <a:t>A</a:t>
            </a:r>
            <a:r>
              <a:rPr lang="en"/>
              <a:t>) = 3/51 = 1/17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Intersection of Dependent Events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What’s the probability of drawing two cards from a deck of 52 cards, and both cards are aces?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Let </a:t>
            </a:r>
            <a:r>
              <a:rPr lang="en" i="1" dirty="0"/>
              <a:t>A</a:t>
            </a:r>
            <a:r>
              <a:rPr lang="en" dirty="0"/>
              <a:t> = drawing an ace from the deck, and </a:t>
            </a:r>
            <a:r>
              <a:rPr lang="en" i="1" dirty="0"/>
              <a:t>B</a:t>
            </a:r>
            <a:r>
              <a:rPr lang="en" dirty="0"/>
              <a:t> = drawing a second ace: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P(A) = 4/52 = 1/13, P(B|A) = 3/51 = 1/17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Then </a:t>
            </a:r>
            <a:r>
              <a:rPr lang="en" b="1" dirty="0"/>
              <a:t>P(</a:t>
            </a:r>
            <a:r>
              <a:rPr lang="en" b="1" i="1" dirty="0"/>
              <a:t>A</a:t>
            </a:r>
            <a:r>
              <a:rPr lang="en" b="1" dirty="0"/>
              <a:t> and </a:t>
            </a:r>
            <a:r>
              <a:rPr lang="en" b="1" i="1" dirty="0"/>
              <a:t>B</a:t>
            </a:r>
            <a:r>
              <a:rPr lang="en" b="1" dirty="0"/>
              <a:t>) = P(</a:t>
            </a:r>
            <a:r>
              <a:rPr lang="en" b="1" i="1" dirty="0"/>
              <a:t>A</a:t>
            </a:r>
            <a:r>
              <a:rPr lang="en" b="1" dirty="0"/>
              <a:t>) * P(</a:t>
            </a:r>
            <a:r>
              <a:rPr lang="en" b="1" i="1" dirty="0"/>
              <a:t>B</a:t>
            </a:r>
            <a:r>
              <a:rPr lang="en" b="1" dirty="0"/>
              <a:t>|</a:t>
            </a:r>
            <a:r>
              <a:rPr lang="en" b="1" i="1" dirty="0"/>
              <a:t>A</a:t>
            </a:r>
            <a:r>
              <a:rPr lang="en" b="1" dirty="0"/>
              <a:t>) </a:t>
            </a:r>
            <a:r>
              <a:rPr lang="en" dirty="0"/>
              <a:t>= 1/221.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Bayes’ Theorem</a:t>
            </a:r>
            <a:endParaRPr dirty="0"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7" name="Google Shape;277;p40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Learn how </a:t>
            </a:r>
            <a:r>
              <a:rPr lang="en" b="1"/>
              <a:t>Bayes’ Theorem</a:t>
            </a:r>
            <a:r>
              <a:rPr lang="en"/>
              <a:t> is derived from conditional probability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use Bayes’ Theorem to calculate probabilities of dependent events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Recall </a:t>
            </a:r>
            <a:r>
              <a:rPr lang="en" b="1" dirty="0"/>
              <a:t>P(</a:t>
            </a:r>
            <a:r>
              <a:rPr lang="en" b="1" i="1" dirty="0"/>
              <a:t>A</a:t>
            </a:r>
            <a:r>
              <a:rPr lang="en" b="1" dirty="0"/>
              <a:t> and </a:t>
            </a:r>
            <a:r>
              <a:rPr lang="en" b="1" i="1" dirty="0"/>
              <a:t>B</a:t>
            </a:r>
            <a:r>
              <a:rPr lang="en" b="1" dirty="0"/>
              <a:t>) = P(</a:t>
            </a:r>
            <a:r>
              <a:rPr lang="en" b="1" i="1" dirty="0"/>
              <a:t>A</a:t>
            </a:r>
            <a:r>
              <a:rPr lang="en" b="1" dirty="0"/>
              <a:t>) * P(</a:t>
            </a:r>
            <a:r>
              <a:rPr lang="en" b="1" i="1" dirty="0"/>
              <a:t>B</a:t>
            </a:r>
            <a:r>
              <a:rPr lang="en" b="1" dirty="0"/>
              <a:t>|</a:t>
            </a:r>
            <a:r>
              <a:rPr lang="en" b="1" i="1" dirty="0"/>
              <a:t>A</a:t>
            </a:r>
            <a:r>
              <a:rPr lang="en" b="1" dirty="0"/>
              <a:t>)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By symmetry, P(</a:t>
            </a:r>
            <a:r>
              <a:rPr lang="en" i="1" dirty="0"/>
              <a:t>B</a:t>
            </a:r>
            <a:r>
              <a:rPr lang="en" dirty="0"/>
              <a:t> and </a:t>
            </a:r>
            <a:r>
              <a:rPr lang="en" i="1" dirty="0"/>
              <a:t>A</a:t>
            </a:r>
            <a:r>
              <a:rPr lang="en" dirty="0"/>
              <a:t>) = P(</a:t>
            </a:r>
            <a:r>
              <a:rPr lang="en" i="1" dirty="0"/>
              <a:t>B</a:t>
            </a:r>
            <a:r>
              <a:rPr lang="en" dirty="0"/>
              <a:t>) * P(</a:t>
            </a:r>
            <a:r>
              <a:rPr lang="en" i="1" dirty="0"/>
              <a:t>A</a:t>
            </a:r>
            <a:r>
              <a:rPr lang="en" dirty="0"/>
              <a:t>|</a:t>
            </a:r>
            <a:r>
              <a:rPr lang="en" i="1" dirty="0"/>
              <a:t>B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Since P(</a:t>
            </a:r>
            <a:r>
              <a:rPr lang="en" i="1" dirty="0"/>
              <a:t>A</a:t>
            </a:r>
            <a:r>
              <a:rPr lang="en" dirty="0"/>
              <a:t> and </a:t>
            </a:r>
            <a:r>
              <a:rPr lang="en" i="1" dirty="0"/>
              <a:t>B</a:t>
            </a:r>
            <a:r>
              <a:rPr lang="en" dirty="0"/>
              <a:t>) = P(</a:t>
            </a:r>
            <a:r>
              <a:rPr lang="en" i="1" dirty="0"/>
              <a:t>B </a:t>
            </a:r>
            <a:r>
              <a:rPr lang="en" dirty="0"/>
              <a:t>and </a:t>
            </a:r>
            <a:r>
              <a:rPr lang="en" i="1" dirty="0"/>
              <a:t>A</a:t>
            </a:r>
            <a:r>
              <a:rPr lang="en" dirty="0"/>
              <a:t>),</a:t>
            </a:r>
            <a:endParaRPr dirty="0"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25" y="3145325"/>
            <a:ext cx="2914525" cy="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3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Intersections of Independent Events</a:t>
            </a:r>
            <a:endParaRPr dirty="0"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Recognize if two events are </a:t>
            </a:r>
            <a:r>
              <a:rPr lang="en" b="1"/>
              <a:t>independent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calculate probability for intersecting independent events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Independent events are not influenced by previous events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16094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result of a coin toss coming up heads is always ½.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result of rolling a one using a six-sided fair die is always ⅙.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Probability for Intersections of Independent Events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are independent, than the probability of both happening simultaneously, i.e. their intersection, is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P(A and B) = P(</a:t>
            </a:r>
            <a:r>
              <a:rPr lang="en" i="1"/>
              <a:t>A</a:t>
            </a:r>
            <a:r>
              <a:rPr lang="en"/>
              <a:t>) * P(</a:t>
            </a:r>
            <a:r>
              <a:rPr lang="en" i="1"/>
              <a:t>B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Exercise: Two Dice Rolls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fair six-sided die: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A</a:t>
            </a:r>
            <a:r>
              <a:rPr lang="en"/>
              <a:t> represent rolling an odd number, i.e. {1, 3, 5}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P(</a:t>
            </a:r>
            <a:r>
              <a:rPr lang="en" sz="1800" i="1"/>
              <a:t>A</a:t>
            </a:r>
            <a:r>
              <a:rPr lang="en" sz="1800"/>
              <a:t>) = 3/6 = 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represent rolling an even number, i.e. {2, 4, 6}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P(</a:t>
            </a:r>
            <a:r>
              <a:rPr lang="en" sz="1800" i="1"/>
              <a:t>B</a:t>
            </a:r>
            <a:r>
              <a:rPr lang="en" sz="1800"/>
              <a:t>) = 3/6 = ½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</a:t>
            </a:r>
            <a:r>
              <a:rPr lang="en" i="1"/>
              <a:t>B</a:t>
            </a:r>
            <a:r>
              <a:rPr lang="en"/>
              <a:t> is independent of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probability of rolling an even number, then rolling an odd number 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</a:t>
            </a:r>
            <a:r>
              <a:rPr lang="en" sz="1800" i="1"/>
              <a:t>A </a:t>
            </a:r>
            <a:r>
              <a:rPr lang="en" sz="1800"/>
              <a:t>and </a:t>
            </a:r>
            <a:r>
              <a:rPr lang="en" sz="1800" i="1"/>
              <a:t>B</a:t>
            </a:r>
            <a:r>
              <a:rPr lang="en" sz="1800"/>
              <a:t>) = P(</a:t>
            </a:r>
            <a:r>
              <a:rPr lang="en" sz="1800" i="1"/>
              <a:t>A</a:t>
            </a:r>
            <a:r>
              <a:rPr lang="en" sz="1800"/>
              <a:t>) * P(</a:t>
            </a:r>
            <a:r>
              <a:rPr lang="en" sz="1800" i="1"/>
              <a:t>B</a:t>
            </a:r>
            <a:r>
              <a:rPr lang="en" sz="1800"/>
              <a:t>) = ¼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3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Dependent Events and Conditional Probability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Recognize if an event is </a:t>
            </a:r>
            <a:r>
              <a:rPr lang="en" b="1"/>
              <a:t>dependent</a:t>
            </a:r>
            <a:r>
              <a:rPr lang="en"/>
              <a:t> on another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Be able to calculate probability of dependent events using </a:t>
            </a:r>
            <a:r>
              <a:rPr lang="en" b="1"/>
              <a:t>conditional probability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Dependent events are influenced by previous events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11700" y="109200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What’s the probability of drawing an ace from a deck of 52 cards?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don’t replace the drawn card, what’s the probability of drawing a second ace?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</a:t>
            </a:r>
            <a:r>
              <a:rPr lang="en" i="1"/>
              <a:t> A </a:t>
            </a:r>
            <a:r>
              <a:rPr lang="en"/>
              <a:t>= draw an ace from the deck, and </a:t>
            </a:r>
            <a:r>
              <a:rPr lang="en" i="1"/>
              <a:t>B</a:t>
            </a:r>
            <a:r>
              <a:rPr lang="en"/>
              <a:t> = draw a second ace: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= 4/52 = </a:t>
            </a:r>
            <a:r>
              <a:rPr lang="en" b="1"/>
              <a:t>1/13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543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Raleway</vt:lpstr>
      <vt:lpstr>Roboto Mono</vt:lpstr>
      <vt:lpstr>Metis Async</vt:lpstr>
      <vt:lpstr>Intro to Probability</vt:lpstr>
      <vt:lpstr>Intersections of Independent Events</vt:lpstr>
      <vt:lpstr>Learning Objectives </vt:lpstr>
      <vt:lpstr>Independent events are not influenced by previous events</vt:lpstr>
      <vt:lpstr>Probability for Intersections of Independent Events</vt:lpstr>
      <vt:lpstr>Probability Exercise: Two Dice Rolls</vt:lpstr>
      <vt:lpstr>Dependent Events and Conditional Probability</vt:lpstr>
      <vt:lpstr>Learning Objectives </vt:lpstr>
      <vt:lpstr>Dependent events are influenced by previous events</vt:lpstr>
      <vt:lpstr>Use conditional probability for dependent events</vt:lpstr>
      <vt:lpstr>Intersection of Dependent Events</vt:lpstr>
      <vt:lpstr>Bayes’ Theorem</vt:lpstr>
      <vt:lpstr>Learning Objectives </vt:lpstr>
      <vt:lpstr>Bayes’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Joan Wang</cp:lastModifiedBy>
  <cp:revision>2</cp:revision>
  <dcterms:modified xsi:type="dcterms:W3CDTF">2021-03-12T16:52:55Z</dcterms:modified>
</cp:coreProperties>
</file>