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0"/>
  </p:notesMasterIdLst>
  <p:sldIdLst>
    <p:sldId id="256" r:id="rId3"/>
    <p:sldId id="469" r:id="rId4"/>
    <p:sldId id="470" r:id="rId5"/>
    <p:sldId id="257" r:id="rId6"/>
    <p:sldId id="362" r:id="rId7"/>
    <p:sldId id="363" r:id="rId8"/>
    <p:sldId id="259" r:id="rId9"/>
    <p:sldId id="364" r:id="rId10"/>
    <p:sldId id="370" r:id="rId11"/>
    <p:sldId id="365" r:id="rId12"/>
    <p:sldId id="366" r:id="rId13"/>
    <p:sldId id="367" r:id="rId14"/>
    <p:sldId id="368" r:id="rId15"/>
    <p:sldId id="369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471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472" r:id="rId38"/>
    <p:sldId id="276" r:id="rId3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Proxima Nova" panose="02000506030000020004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9"/>
  </p:normalViewPr>
  <p:slideViewPr>
    <p:cSldViewPr snapToGrid="0">
      <p:cViewPr varScale="1">
        <p:scale>
          <a:sx n="126" d="100"/>
          <a:sy n="126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0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4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099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84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71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30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604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7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485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09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53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815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70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466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96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247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058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08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131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04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524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028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22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201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2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238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4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9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0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5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6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jp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1: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Line Equation</a:t>
            </a:r>
            <a:endParaRPr lang="en" sz="50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1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(1,3) </a:t>
            </a:r>
          </a:p>
          <a:p>
            <a:pPr marL="457200" lvl="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2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(2,5)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Line Equation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5FC62-4266-42C8-8A7F-C6A656B3ECEE}"/>
                  </a:ext>
                </a:extLst>
              </p:cNvPr>
              <p:cNvSpPr txBox="1"/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5FC62-4266-42C8-8A7F-C6A656B3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30FC8A-F8F3-48C8-987C-D5DF96CA60F8}"/>
                  </a:ext>
                </a:extLst>
              </p:cNvPr>
              <p:cNvSpPr txBox="1"/>
              <p:nvPr/>
            </p:nvSpPr>
            <p:spPr>
              <a:xfrm>
                <a:off x="1232259" y="3792589"/>
                <a:ext cx="2723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=2∙1+1=3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30FC8A-F8F3-48C8-987C-D5DF96CA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59" y="3792589"/>
                <a:ext cx="27232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644CDC1-15E2-4799-83F4-9B51265588BF}"/>
              </a:ext>
            </a:extLst>
          </p:cNvPr>
          <p:cNvSpPr/>
          <p:nvPr/>
        </p:nvSpPr>
        <p:spPr>
          <a:xfrm>
            <a:off x="354000" y="2783247"/>
            <a:ext cx="3965119" cy="102656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DCDD6-B06B-4780-A925-0598B7877D20}"/>
              </a:ext>
            </a:extLst>
          </p:cNvPr>
          <p:cNvSpPr/>
          <p:nvPr/>
        </p:nvSpPr>
        <p:spPr>
          <a:xfrm>
            <a:off x="311700" y="1798467"/>
            <a:ext cx="3965119" cy="60498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2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1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(1,3) </a:t>
            </a:r>
          </a:p>
          <a:p>
            <a:pPr marL="457200" lvl="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2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(2,5)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Line Equation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5FC62-4266-42C8-8A7F-C6A656B3ECEE}"/>
                  </a:ext>
                </a:extLst>
              </p:cNvPr>
              <p:cNvSpPr txBox="1"/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5FC62-4266-42C8-8A7F-C6A656B3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30FC8A-F8F3-48C8-987C-D5DF96CA60F8}"/>
                  </a:ext>
                </a:extLst>
              </p:cNvPr>
              <p:cNvSpPr txBox="1"/>
              <p:nvPr/>
            </p:nvSpPr>
            <p:spPr>
              <a:xfrm>
                <a:off x="1232259" y="3792589"/>
                <a:ext cx="2723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=2∙1+1=3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30FC8A-F8F3-48C8-987C-D5DF96CA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59" y="3792589"/>
                <a:ext cx="27232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379820-3915-475B-81B5-3D2B9E1CA6C7}"/>
                  </a:ext>
                </a:extLst>
              </p:cNvPr>
              <p:cNvSpPr txBox="1"/>
              <p:nvPr/>
            </p:nvSpPr>
            <p:spPr>
              <a:xfrm>
                <a:off x="1227903" y="4206249"/>
                <a:ext cx="27232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=2∙2+1=5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379820-3915-475B-81B5-3D2B9E1CA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03" y="4206249"/>
                <a:ext cx="272324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B1F970E-A841-435F-A349-23B4F0FFAEB6}"/>
              </a:ext>
            </a:extLst>
          </p:cNvPr>
          <p:cNvSpPr/>
          <p:nvPr/>
        </p:nvSpPr>
        <p:spPr>
          <a:xfrm>
            <a:off x="354000" y="2816619"/>
            <a:ext cx="3965119" cy="14068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986AE-17AB-47F0-A7AF-EEAFAF3479BF}"/>
              </a:ext>
            </a:extLst>
          </p:cNvPr>
          <p:cNvSpPr/>
          <p:nvPr/>
        </p:nvSpPr>
        <p:spPr>
          <a:xfrm>
            <a:off x="311700" y="1215848"/>
            <a:ext cx="3965119" cy="60498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“b” a.k.a. intercept: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Point where a line crosses the y-axis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b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11200B-39B7-4069-96C0-685F19F7EDBB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11200B-39B7-4069-96C0-685F19F7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7B945-1544-4345-9C51-6E415A92EA2F}"/>
                  </a:ext>
                </a:extLst>
              </p:cNvPr>
              <p:cNvSpPr txBox="1"/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7B945-1544-4345-9C51-6E415A92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70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“b” a.k.a. intercept: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Point where a line crosses the y-axis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b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11200B-39B7-4069-96C0-685F19F7EDBB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11200B-39B7-4069-96C0-685F19F7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7B945-1544-4345-9C51-6E415A92EA2F}"/>
                  </a:ext>
                </a:extLst>
              </p:cNvPr>
              <p:cNvSpPr txBox="1"/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7B945-1544-4345-9C51-6E415A92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439B7DF-38A0-4367-ACD1-7533DEEE827D}"/>
              </a:ext>
            </a:extLst>
          </p:cNvPr>
          <p:cNvSpPr/>
          <p:nvPr/>
        </p:nvSpPr>
        <p:spPr>
          <a:xfrm>
            <a:off x="6788932" y="1423851"/>
            <a:ext cx="248196" cy="323958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6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“b” a.k.a. intercept: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Point where a line crosses the y-axis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b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11200B-39B7-4069-96C0-685F19F7EDBB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11200B-39B7-4069-96C0-685F19F7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7B945-1544-4345-9C51-6E415A92EA2F}"/>
                  </a:ext>
                </a:extLst>
              </p:cNvPr>
              <p:cNvSpPr txBox="1"/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7B945-1544-4345-9C51-6E415A92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EBE81C4-F3E6-4F5A-B13D-395EA7EE357C}"/>
              </a:ext>
            </a:extLst>
          </p:cNvPr>
          <p:cNvSpPr/>
          <p:nvPr/>
        </p:nvSpPr>
        <p:spPr>
          <a:xfrm>
            <a:off x="6783588" y="3290650"/>
            <a:ext cx="248195" cy="2697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06F426-CC61-40D5-87C6-C273BB7B77A7}"/>
              </a:ext>
            </a:extLst>
          </p:cNvPr>
          <p:cNvCxnSpPr>
            <a:stCxn id="14" idx="2"/>
          </p:cNvCxnSpPr>
          <p:nvPr/>
        </p:nvCxnSpPr>
        <p:spPr>
          <a:xfrm flipH="1">
            <a:off x="5493327" y="3425541"/>
            <a:ext cx="1290261" cy="345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2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CC536-1867-4F24-99B7-8F45E50445AB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CC536-1867-4F24-99B7-8F45E504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FD5412-5B7F-46A7-A47E-E2F2AA2B883A}"/>
                  </a:ext>
                </a:extLst>
              </p:cNvPr>
              <p:cNvSpPr txBox="1"/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FD5412-5B7F-46A7-A47E-E2F2AA2B8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1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7477852" y="87268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892532" y="177278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02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7477852" y="87268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892532" y="177278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4D54F9-6AEA-4664-8809-87E7DB656769}"/>
              </a:ext>
            </a:extLst>
          </p:cNvPr>
          <p:cNvCxnSpPr>
            <a:cxnSpLocks/>
          </p:cNvCxnSpPr>
          <p:nvPr/>
        </p:nvCxnSpPr>
        <p:spPr>
          <a:xfrm>
            <a:off x="7859291" y="1584429"/>
            <a:ext cx="0" cy="92324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0F3370-199A-4132-85B9-DA40BB1E21FC}"/>
              </a:ext>
            </a:extLst>
          </p:cNvPr>
          <p:cNvSpPr txBox="1"/>
          <p:nvPr/>
        </p:nvSpPr>
        <p:spPr>
          <a:xfrm>
            <a:off x="7875043" y="180791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1050" dirty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srgbClr val="FF0000"/>
                </a:solidFill>
              </a:rPr>
              <a:t>–y</a:t>
            </a:r>
            <a:r>
              <a:rPr lang="en-US" sz="105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266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7477852" y="87268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892532" y="177278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4D54F9-6AEA-4664-8809-87E7DB656769}"/>
              </a:ext>
            </a:extLst>
          </p:cNvPr>
          <p:cNvCxnSpPr>
            <a:cxnSpLocks/>
          </p:cNvCxnSpPr>
          <p:nvPr/>
        </p:nvCxnSpPr>
        <p:spPr>
          <a:xfrm>
            <a:off x="7859291" y="1584429"/>
            <a:ext cx="0" cy="92324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0F3370-199A-4132-85B9-DA40BB1E21FC}"/>
              </a:ext>
            </a:extLst>
          </p:cNvPr>
          <p:cNvSpPr txBox="1"/>
          <p:nvPr/>
        </p:nvSpPr>
        <p:spPr>
          <a:xfrm>
            <a:off x="7875043" y="180791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1050" dirty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srgbClr val="FF0000"/>
                </a:solidFill>
              </a:rPr>
              <a:t>–y</a:t>
            </a:r>
            <a:r>
              <a:rPr lang="en-US" sz="105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F7EA02-1F11-47E9-8DBD-4D9D8AE3497D}"/>
              </a:ext>
            </a:extLst>
          </p:cNvPr>
          <p:cNvCxnSpPr>
            <a:cxnSpLocks/>
          </p:cNvCxnSpPr>
          <p:nvPr/>
        </p:nvCxnSpPr>
        <p:spPr>
          <a:xfrm flipH="1">
            <a:off x="7379785" y="2507673"/>
            <a:ext cx="49525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5D87A3-C508-4B8E-BB42-3E7D96A694E8}"/>
              </a:ext>
            </a:extLst>
          </p:cNvPr>
          <p:cNvSpPr txBox="1"/>
          <p:nvPr/>
        </p:nvSpPr>
        <p:spPr>
          <a:xfrm>
            <a:off x="7200053" y="257175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1050" dirty="0">
                <a:solidFill>
                  <a:srgbClr val="00B050"/>
                </a:solidFill>
              </a:rPr>
              <a:t>2 </a:t>
            </a:r>
            <a:r>
              <a:rPr lang="en-US" sz="2400" dirty="0">
                <a:solidFill>
                  <a:srgbClr val="00B050"/>
                </a:solidFill>
              </a:rPr>
              <a:t>–x</a:t>
            </a:r>
            <a:r>
              <a:rPr lang="en-US" sz="105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689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7477852" y="87268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892532" y="177278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FEB06-6904-4EFF-9702-1257A4892946}"/>
                  </a:ext>
                </a:extLst>
              </p:cNvPr>
              <p:cNvSpPr txBox="1"/>
              <p:nvPr/>
            </p:nvSpPr>
            <p:spPr>
              <a:xfrm>
                <a:off x="952998" y="3317393"/>
                <a:ext cx="332898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FEB06-6904-4EFF-9702-1257A4892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98" y="3317393"/>
                <a:ext cx="3328988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C13E293-D409-42CE-8CB7-E7FB6857D3C7}"/>
              </a:ext>
            </a:extLst>
          </p:cNvPr>
          <p:cNvSpPr/>
          <p:nvPr/>
        </p:nvSpPr>
        <p:spPr>
          <a:xfrm>
            <a:off x="354000" y="1226127"/>
            <a:ext cx="3965119" cy="208787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7477852" y="87268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892532" y="177278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FEB06-6904-4EFF-9702-1257A4892946}"/>
                  </a:ext>
                </a:extLst>
              </p:cNvPr>
              <p:cNvSpPr txBox="1"/>
              <p:nvPr/>
            </p:nvSpPr>
            <p:spPr>
              <a:xfrm>
                <a:off x="952998" y="3317393"/>
                <a:ext cx="332898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FEB06-6904-4EFF-9702-1257A4892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98" y="3317393"/>
                <a:ext cx="3328988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92F1-4679-476A-8E14-E57141B0A0A5}"/>
                  </a:ext>
                </a:extLst>
              </p:cNvPr>
              <p:cNvSpPr txBox="1"/>
              <p:nvPr/>
            </p:nvSpPr>
            <p:spPr>
              <a:xfrm>
                <a:off x="1641286" y="4369713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92F1-4679-476A-8E14-E57141B0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86" y="4369713"/>
                <a:ext cx="179959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D89FC9B-365A-4370-B1AF-CC90074AF084}"/>
              </a:ext>
            </a:extLst>
          </p:cNvPr>
          <p:cNvSpPr/>
          <p:nvPr/>
        </p:nvSpPr>
        <p:spPr>
          <a:xfrm>
            <a:off x="354000" y="1226127"/>
            <a:ext cx="3965119" cy="208787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6321173" y="423573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6778232" y="3314004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6466299" y="264848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009240" y="357924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97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6321173" y="423573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6778232" y="3314004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6466299" y="264848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009240" y="357924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7EED33-EF36-4D88-BA7B-E4060AE1C755}"/>
                  </a:ext>
                </a:extLst>
              </p:cNvPr>
              <p:cNvSpPr txBox="1"/>
              <p:nvPr/>
            </p:nvSpPr>
            <p:spPr>
              <a:xfrm>
                <a:off x="952998" y="3317393"/>
                <a:ext cx="3944541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1−(−1)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7EED33-EF36-4D88-BA7B-E4060AE1C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98" y="3317393"/>
                <a:ext cx="3944541" cy="912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A80677C-FC36-438D-BE09-62FCA60BEF9F}"/>
              </a:ext>
            </a:extLst>
          </p:cNvPr>
          <p:cNvSpPr/>
          <p:nvPr/>
        </p:nvSpPr>
        <p:spPr>
          <a:xfrm>
            <a:off x="354000" y="1226127"/>
            <a:ext cx="3965119" cy="208787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6321173" y="423573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6778232" y="3314004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6466299" y="264848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009240" y="357924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7EED33-EF36-4D88-BA7B-E4060AE1C755}"/>
                  </a:ext>
                </a:extLst>
              </p:cNvPr>
              <p:cNvSpPr txBox="1"/>
              <p:nvPr/>
            </p:nvSpPr>
            <p:spPr>
              <a:xfrm>
                <a:off x="952998" y="3317393"/>
                <a:ext cx="3944541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1−(−1)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7EED33-EF36-4D88-BA7B-E4060AE1C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98" y="3317393"/>
                <a:ext cx="3944541" cy="912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D396CF-4984-46CC-AE8A-1171D61ED680}"/>
                  </a:ext>
                </a:extLst>
              </p:cNvPr>
              <p:cNvSpPr txBox="1"/>
              <p:nvPr/>
            </p:nvSpPr>
            <p:spPr>
              <a:xfrm>
                <a:off x="1641286" y="4369713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D396CF-4984-46CC-AE8A-1171D61E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86" y="4369713"/>
                <a:ext cx="179959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C481E55-F1E9-4ADE-9828-A2066BE775BB}"/>
              </a:ext>
            </a:extLst>
          </p:cNvPr>
          <p:cNvSpPr/>
          <p:nvPr/>
        </p:nvSpPr>
        <p:spPr>
          <a:xfrm>
            <a:off x="354000" y="1226127"/>
            <a:ext cx="3965119" cy="208787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B400364-886B-490E-A97E-08622A1E5239}"/>
              </a:ext>
            </a:extLst>
          </p:cNvPr>
          <p:cNvGrpSpPr/>
          <p:nvPr/>
        </p:nvGrpSpPr>
        <p:grpSpPr>
          <a:xfrm>
            <a:off x="311700" y="1159844"/>
            <a:ext cx="4260300" cy="3085107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BCDD7555-ABFB-4B0A-95E9-74E7317DB5AE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 Same Side Corner Rectangle 16">
              <a:extLst>
                <a:ext uri="{FF2B5EF4-FFF2-40B4-BE49-F238E27FC236}">
                  <a16:creationId xmlns:a16="http://schemas.microsoft.com/office/drawing/2014/main" id="{B6E3F8CA-0B85-4693-895A-19F03D0DA8C4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Problem 1: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Calculate the line equation for the following lines. Helper equations:</a:t>
            </a:r>
          </a:p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/>
              <p:nvPr/>
            </p:nvSpPr>
            <p:spPr>
              <a:xfrm>
                <a:off x="1285494" y="3111607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94" y="3111607"/>
                <a:ext cx="2304412" cy="906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/>
              <p:nvPr/>
            </p:nvSpPr>
            <p:spPr>
              <a:xfrm>
                <a:off x="1285494" y="2490902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94" y="2490902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084CB71-8867-884D-985A-7021568D0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1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first extract the intercept:</a:t>
            </a:r>
          </a:p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/>
              <p:nvPr/>
            </p:nvSpPr>
            <p:spPr>
              <a:xfrm>
                <a:off x="522511" y="1968483"/>
                <a:ext cx="3631059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1" y="1968483"/>
                <a:ext cx="3631059" cy="172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084CB71-8867-884D-985A-7021568D0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8759340-9C8F-7943-994E-0C8B570E312B}"/>
              </a:ext>
            </a:extLst>
          </p:cNvPr>
          <p:cNvSpPr/>
          <p:nvPr/>
        </p:nvSpPr>
        <p:spPr>
          <a:xfrm>
            <a:off x="6313638" y="250059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0D9B2-1B28-6A4F-AED7-7799DAFB6DE1}"/>
              </a:ext>
            </a:extLst>
          </p:cNvPr>
          <p:cNvSpPr/>
          <p:nvPr/>
        </p:nvSpPr>
        <p:spPr>
          <a:xfrm>
            <a:off x="6320650" y="28575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E8CFA9-3500-AB41-B9CA-15EBBAF7C28E}"/>
              </a:ext>
            </a:extLst>
          </p:cNvPr>
          <p:cNvSpPr/>
          <p:nvPr/>
        </p:nvSpPr>
        <p:spPr>
          <a:xfrm>
            <a:off x="6299487" y="3564669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extract the slope:</a:t>
            </a:r>
          </a:p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Exercise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/>
              <p:nvPr/>
            </p:nvSpPr>
            <p:spPr>
              <a:xfrm>
                <a:off x="522511" y="1968483"/>
                <a:ext cx="3631059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1" y="1968483"/>
                <a:ext cx="3631059" cy="1723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084CB71-8867-884D-985A-7021568D0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0551619-1AFF-2340-BF7E-6B5CEE4A92E1}"/>
              </a:ext>
            </a:extLst>
          </p:cNvPr>
          <p:cNvSpPr/>
          <p:nvPr/>
        </p:nvSpPr>
        <p:spPr>
          <a:xfrm>
            <a:off x="7262872" y="2530174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CF698F-EC64-FA47-A4A8-BC10765B7B7F}"/>
              </a:ext>
            </a:extLst>
          </p:cNvPr>
          <p:cNvSpPr/>
          <p:nvPr/>
        </p:nvSpPr>
        <p:spPr>
          <a:xfrm>
            <a:off x="6299487" y="3564669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/>
              <p:nvPr/>
            </p:nvSpPr>
            <p:spPr>
              <a:xfrm>
                <a:off x="238368" y="3551087"/>
                <a:ext cx="4409861" cy="8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8" y="3551087"/>
                <a:ext cx="4409861" cy="822533"/>
              </a:xfrm>
              <a:prstGeom prst="rect">
                <a:avLst/>
              </a:prstGeom>
              <a:blipFill>
                <a:blip r:embed="rId6"/>
                <a:stretch>
                  <a:fillRect l="-287" r="-86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97B0588-D104-499B-8813-00D259F9374E}"/>
              </a:ext>
            </a:extLst>
          </p:cNvPr>
          <p:cNvSpPr/>
          <p:nvPr/>
        </p:nvSpPr>
        <p:spPr>
          <a:xfrm>
            <a:off x="354000" y="2371729"/>
            <a:ext cx="3965119" cy="94227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extract the slope:</a:t>
            </a:r>
          </a:p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Exercise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/>
              <p:nvPr/>
            </p:nvSpPr>
            <p:spPr>
              <a:xfrm>
                <a:off x="522511" y="1968483"/>
                <a:ext cx="3590983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1" y="1968483"/>
                <a:ext cx="3590983" cy="1723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/>
              <p:nvPr/>
            </p:nvSpPr>
            <p:spPr>
              <a:xfrm>
                <a:off x="238368" y="3551087"/>
                <a:ext cx="3904146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8" y="3551087"/>
                <a:ext cx="3904146" cy="777200"/>
              </a:xfrm>
              <a:prstGeom prst="rect">
                <a:avLst/>
              </a:prstGeom>
              <a:blipFill>
                <a:blip r:embed="rId5"/>
                <a:stretch>
                  <a:fillRect l="-325" r="-974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4F58F5E-6991-E14F-B4A3-67C50EE7B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F6C1C01-0741-E546-926D-0A6BC128CE43}"/>
              </a:ext>
            </a:extLst>
          </p:cNvPr>
          <p:cNvSpPr/>
          <p:nvPr/>
        </p:nvSpPr>
        <p:spPr>
          <a:xfrm>
            <a:off x="6313638" y="250059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6C7E66-0A71-6E43-8927-037069244979}"/>
              </a:ext>
            </a:extLst>
          </p:cNvPr>
          <p:cNvSpPr/>
          <p:nvPr/>
        </p:nvSpPr>
        <p:spPr>
          <a:xfrm>
            <a:off x="7262872" y="2530174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C7E7A-1670-49D1-8159-7920BB5F578F}"/>
              </a:ext>
            </a:extLst>
          </p:cNvPr>
          <p:cNvSpPr/>
          <p:nvPr/>
        </p:nvSpPr>
        <p:spPr>
          <a:xfrm>
            <a:off x="354000" y="2855495"/>
            <a:ext cx="3965119" cy="45851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09D17-D4E5-4482-BE19-CAEA2C8AAB22}"/>
              </a:ext>
            </a:extLst>
          </p:cNvPr>
          <p:cNvSpPr/>
          <p:nvPr/>
        </p:nvSpPr>
        <p:spPr>
          <a:xfrm>
            <a:off x="238368" y="2036136"/>
            <a:ext cx="3965119" cy="37018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2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extract the slope:</a:t>
            </a:r>
          </a:p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Exercise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/>
              <p:nvPr/>
            </p:nvSpPr>
            <p:spPr>
              <a:xfrm>
                <a:off x="522511" y="1968483"/>
                <a:ext cx="3696012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7C508-D671-3443-BF25-B3527694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1" y="1968483"/>
                <a:ext cx="3696012" cy="1723549"/>
              </a:xfrm>
              <a:prstGeom prst="rect">
                <a:avLst/>
              </a:prstGeom>
              <a:blipFill>
                <a:blip r:embed="rId4"/>
                <a:stretch>
                  <a:fillRect l="-1027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/>
              <p:nvPr/>
            </p:nvSpPr>
            <p:spPr>
              <a:xfrm>
                <a:off x="238368" y="3551087"/>
                <a:ext cx="4362605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FADE6-E2F8-7E44-B6E2-32A1232AB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8" y="3551087"/>
                <a:ext cx="4362605" cy="777200"/>
              </a:xfrm>
              <a:prstGeom prst="rect">
                <a:avLst/>
              </a:prstGeom>
              <a:blipFill>
                <a:blip r:embed="rId5"/>
                <a:stretch>
                  <a:fillRect l="-291" r="-872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002C497-5409-754D-8C21-6A1E58349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EC8538A-48F6-A049-B2AC-30C14A2836B3}"/>
              </a:ext>
            </a:extLst>
          </p:cNvPr>
          <p:cNvSpPr/>
          <p:nvPr/>
        </p:nvSpPr>
        <p:spPr>
          <a:xfrm>
            <a:off x="6320650" y="28575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1398F0-DFFC-E54C-AB1A-73AB7BDCC681}"/>
              </a:ext>
            </a:extLst>
          </p:cNvPr>
          <p:cNvSpPr/>
          <p:nvPr/>
        </p:nvSpPr>
        <p:spPr>
          <a:xfrm>
            <a:off x="7267186" y="355108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01B99-27C7-4DFD-B8FF-46B0D66104ED}"/>
              </a:ext>
            </a:extLst>
          </p:cNvPr>
          <p:cNvSpPr/>
          <p:nvPr/>
        </p:nvSpPr>
        <p:spPr>
          <a:xfrm>
            <a:off x="354000" y="1874427"/>
            <a:ext cx="3965119" cy="94227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00" y="1143000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Parallel lines have the same slope, but different intercept. 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 few observations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E15A-7559-4745-BF4C-8D3F049C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169AE-9563-AE49-BC87-C4D9FE5D2CCB}"/>
              </a:ext>
            </a:extLst>
          </p:cNvPr>
          <p:cNvCxnSpPr>
            <a:cxnSpLocks/>
          </p:cNvCxnSpPr>
          <p:nvPr/>
        </p:nvCxnSpPr>
        <p:spPr>
          <a:xfrm flipV="1">
            <a:off x="5500255" y="1586345"/>
            <a:ext cx="2223654" cy="22513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182E04-E2E5-664E-8D5C-E442D4697234}"/>
              </a:ext>
            </a:extLst>
          </p:cNvPr>
          <p:cNvCxnSpPr>
            <a:cxnSpLocks/>
          </p:cNvCxnSpPr>
          <p:nvPr/>
        </p:nvCxnSpPr>
        <p:spPr>
          <a:xfrm flipV="1">
            <a:off x="6130636" y="2119745"/>
            <a:ext cx="2182091" cy="22167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E8B8AF-ACDF-44BC-9492-979C437DA158}"/>
                  </a:ext>
                </a:extLst>
              </p:cNvPr>
              <p:cNvSpPr txBox="1"/>
              <p:nvPr/>
            </p:nvSpPr>
            <p:spPr>
              <a:xfrm>
                <a:off x="731519" y="2190554"/>
                <a:ext cx="202670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E8B8AF-ACDF-44BC-9492-979C437DA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2190554"/>
                <a:ext cx="2026709" cy="1292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B1D9D7B-140E-4152-AD72-4D4BB412B8CA}"/>
              </a:ext>
            </a:extLst>
          </p:cNvPr>
          <p:cNvSpPr/>
          <p:nvPr/>
        </p:nvSpPr>
        <p:spPr>
          <a:xfrm>
            <a:off x="6796965" y="2330771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0A532-5338-4425-B3DA-8C384485689C}"/>
              </a:ext>
            </a:extLst>
          </p:cNvPr>
          <p:cNvSpPr/>
          <p:nvPr/>
        </p:nvSpPr>
        <p:spPr>
          <a:xfrm>
            <a:off x="6796966" y="3405218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the Line </a:t>
            </a: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Equation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Lines that cross the y-axis at the same point have the same intercept, but different slope.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 few observations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E15A-7559-4745-BF4C-8D3F049C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169AE-9563-AE49-BC87-C4D9FE5D2CCB}"/>
              </a:ext>
            </a:extLst>
          </p:cNvPr>
          <p:cNvCxnSpPr>
            <a:cxnSpLocks/>
          </p:cNvCxnSpPr>
          <p:nvPr/>
        </p:nvCxnSpPr>
        <p:spPr>
          <a:xfrm flipV="1">
            <a:off x="5473051" y="1575169"/>
            <a:ext cx="2262640" cy="22759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182E04-E2E5-664E-8D5C-E442D4697234}"/>
              </a:ext>
            </a:extLst>
          </p:cNvPr>
          <p:cNvCxnSpPr>
            <a:cxnSpLocks/>
          </p:cNvCxnSpPr>
          <p:nvPr/>
        </p:nvCxnSpPr>
        <p:spPr>
          <a:xfrm>
            <a:off x="6133822" y="1628566"/>
            <a:ext cx="2175871" cy="21491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402E3C0-0257-BF4F-B539-18D8F84B9934}"/>
              </a:ext>
            </a:extLst>
          </p:cNvPr>
          <p:cNvSpPr/>
          <p:nvPr/>
        </p:nvSpPr>
        <p:spPr>
          <a:xfrm>
            <a:off x="6796965" y="2330771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458F-7E23-40A7-AE84-35BFAD42B36C}"/>
                  </a:ext>
                </a:extLst>
              </p:cNvPr>
              <p:cNvSpPr txBox="1"/>
              <p:nvPr/>
            </p:nvSpPr>
            <p:spPr>
              <a:xfrm>
                <a:off x="731519" y="2190554"/>
                <a:ext cx="2164567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458F-7E23-40A7-AE84-35BFAD42B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2190554"/>
                <a:ext cx="2164567" cy="1292662"/>
              </a:xfrm>
              <a:prstGeom prst="rect">
                <a:avLst/>
              </a:prstGeom>
              <a:blipFill>
                <a:blip r:embed="rId5"/>
                <a:stretch>
                  <a:fillRect l="-585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38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these lines have positive slope.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 few observations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E15A-7559-4745-BF4C-8D3F049C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169AE-9563-AE49-BC87-C4D9FE5D2CCB}"/>
              </a:ext>
            </a:extLst>
          </p:cNvPr>
          <p:cNvCxnSpPr>
            <a:cxnSpLocks/>
          </p:cNvCxnSpPr>
          <p:nvPr/>
        </p:nvCxnSpPr>
        <p:spPr>
          <a:xfrm flipV="1">
            <a:off x="5499468" y="1619794"/>
            <a:ext cx="2416628" cy="19522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182E04-E2E5-664E-8D5C-E442D4697234}"/>
              </a:ext>
            </a:extLst>
          </p:cNvPr>
          <p:cNvCxnSpPr>
            <a:cxnSpLocks/>
          </p:cNvCxnSpPr>
          <p:nvPr/>
        </p:nvCxnSpPr>
        <p:spPr>
          <a:xfrm flipV="1">
            <a:off x="5499468" y="3572020"/>
            <a:ext cx="2808513" cy="4513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23C98B-FF5C-F949-9291-16639225C513}"/>
              </a:ext>
            </a:extLst>
          </p:cNvPr>
          <p:cNvCxnSpPr>
            <a:cxnSpLocks/>
          </p:cNvCxnSpPr>
          <p:nvPr/>
        </p:nvCxnSpPr>
        <p:spPr>
          <a:xfrm flipV="1">
            <a:off x="6087295" y="1619794"/>
            <a:ext cx="1288209" cy="27170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12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these lines have negative slope.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 few observations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E15A-7559-4745-BF4C-8D3F049C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169AE-9563-AE49-BC87-C4D9FE5D2CCB}"/>
              </a:ext>
            </a:extLst>
          </p:cNvPr>
          <p:cNvCxnSpPr>
            <a:cxnSpLocks/>
          </p:cNvCxnSpPr>
          <p:nvPr/>
        </p:nvCxnSpPr>
        <p:spPr>
          <a:xfrm>
            <a:off x="5486406" y="3572020"/>
            <a:ext cx="2808513" cy="2162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182E04-E2E5-664E-8D5C-E442D4697234}"/>
              </a:ext>
            </a:extLst>
          </p:cNvPr>
          <p:cNvCxnSpPr>
            <a:cxnSpLocks/>
          </p:cNvCxnSpPr>
          <p:nvPr/>
        </p:nvCxnSpPr>
        <p:spPr>
          <a:xfrm>
            <a:off x="5486406" y="2220686"/>
            <a:ext cx="2808513" cy="13513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23C98B-FF5C-F949-9291-16639225C513}"/>
              </a:ext>
            </a:extLst>
          </p:cNvPr>
          <p:cNvCxnSpPr>
            <a:cxnSpLocks/>
          </p:cNvCxnSpPr>
          <p:nvPr/>
        </p:nvCxnSpPr>
        <p:spPr>
          <a:xfrm flipH="1" flipV="1">
            <a:off x="6035045" y="1619794"/>
            <a:ext cx="1619795" cy="27301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These lines have a slope of 0.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 few observations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E15A-7559-4745-BF4C-8D3F049C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169AE-9563-AE49-BC87-C4D9FE5D2CCB}"/>
              </a:ext>
            </a:extLst>
          </p:cNvPr>
          <p:cNvCxnSpPr>
            <a:cxnSpLocks/>
          </p:cNvCxnSpPr>
          <p:nvPr/>
        </p:nvCxnSpPr>
        <p:spPr>
          <a:xfrm>
            <a:off x="5486406" y="3572020"/>
            <a:ext cx="280851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182E04-E2E5-664E-8D5C-E442D4697234}"/>
              </a:ext>
            </a:extLst>
          </p:cNvPr>
          <p:cNvCxnSpPr>
            <a:cxnSpLocks/>
          </p:cNvCxnSpPr>
          <p:nvPr/>
        </p:nvCxnSpPr>
        <p:spPr>
          <a:xfrm>
            <a:off x="5486406" y="2220686"/>
            <a:ext cx="28085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23C98B-FF5C-F949-9291-16639225C513}"/>
              </a:ext>
            </a:extLst>
          </p:cNvPr>
          <p:cNvCxnSpPr>
            <a:cxnSpLocks/>
          </p:cNvCxnSpPr>
          <p:nvPr/>
        </p:nvCxnSpPr>
        <p:spPr>
          <a:xfrm flipH="1" flipV="1">
            <a:off x="5486406" y="3056709"/>
            <a:ext cx="280851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63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These lines have a slope of infinity.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 few observations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E15A-7559-4745-BF4C-8D3F049C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169AE-9563-AE49-BC87-C4D9FE5D2CCB}"/>
              </a:ext>
            </a:extLst>
          </p:cNvPr>
          <p:cNvCxnSpPr>
            <a:cxnSpLocks/>
          </p:cNvCxnSpPr>
          <p:nvPr/>
        </p:nvCxnSpPr>
        <p:spPr>
          <a:xfrm flipV="1">
            <a:off x="6100355" y="1593669"/>
            <a:ext cx="0" cy="27562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182E04-E2E5-664E-8D5C-E442D4697234}"/>
              </a:ext>
            </a:extLst>
          </p:cNvPr>
          <p:cNvCxnSpPr>
            <a:cxnSpLocks/>
          </p:cNvCxnSpPr>
          <p:nvPr/>
        </p:nvCxnSpPr>
        <p:spPr>
          <a:xfrm flipV="1">
            <a:off x="7628709" y="1593669"/>
            <a:ext cx="0" cy="2756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23C98B-FF5C-F949-9291-16639225C513}"/>
              </a:ext>
            </a:extLst>
          </p:cNvPr>
          <p:cNvCxnSpPr>
            <a:cxnSpLocks/>
          </p:cNvCxnSpPr>
          <p:nvPr/>
        </p:nvCxnSpPr>
        <p:spPr>
          <a:xfrm>
            <a:off x="6792686" y="1593669"/>
            <a:ext cx="0" cy="2756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8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CE7C5-58A2-42F8-94E4-B0F1E990E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0E4E-A0F2-7C46-BB52-9863B598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7498" cy="3416400"/>
          </a:xfrm>
        </p:spPr>
        <p:txBody>
          <a:bodyPr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Derivative = Slope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403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Line Equation</a:t>
            </a:r>
            <a:endParaRPr lang="en" sz="72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1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(1,3) </a:t>
            </a:r>
          </a:p>
          <a:p>
            <a:pPr marL="457200" lvl="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Coordinates in 2 Dimensions</a:t>
            </a: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1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(1,3) </a:t>
            </a:r>
          </a:p>
          <a:p>
            <a:pPr marL="457200" lvl="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2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(2,5)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Coordinates in 2 Dimensions</a:t>
            </a: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0EF582-498A-4B16-9D7C-37D43C1A87D2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1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(1,3) </a:t>
            </a:r>
          </a:p>
          <a:p>
            <a:pPr marL="457200" lvl="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2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(2,5)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Coordinates in 2 Dimensions</a:t>
            </a: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1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(1,3) </a:t>
            </a:r>
          </a:p>
          <a:p>
            <a:pPr marL="457200" lvl="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2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(2,5)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Line Equation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14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1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(1,3) </a:t>
            </a:r>
          </a:p>
          <a:p>
            <a:pPr marL="457200" lvl="0" indent="-381000">
              <a:spcAft>
                <a:spcPts val="0"/>
              </a:spcAft>
              <a:buClr>
                <a:srgbClr val="434343"/>
              </a:buClr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p</a:t>
            </a:r>
            <a:r>
              <a:rPr lang="en-US" sz="1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2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 = (2,5)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Line Equation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/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EF9BB7-CF74-477C-BC0C-F7C03A44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952206"/>
                <a:ext cx="19052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5FC62-4266-42C8-8A7F-C6A656B3ECEE}"/>
                  </a:ext>
                </a:extLst>
              </p:cNvPr>
              <p:cNvSpPr txBox="1"/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5FC62-4266-42C8-8A7F-C6A656B3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15" y="3378929"/>
                <a:ext cx="17995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0009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865</Words>
  <Application>Microsoft Macintosh PowerPoint</Application>
  <PresentationFormat>On-screen Show (16:9)</PresentationFormat>
  <Paragraphs>167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Cambria Math</vt:lpstr>
      <vt:lpstr>Arial</vt:lpstr>
      <vt:lpstr>Proxima Nova</vt:lpstr>
      <vt:lpstr>simple-dark-2</vt:lpstr>
      <vt:lpstr>1_simple-dark-2</vt:lpstr>
      <vt:lpstr>Lesson 1: Line Equation</vt:lpstr>
      <vt:lpstr>Introduction</vt:lpstr>
      <vt:lpstr>Lecture Overview:</vt:lpstr>
      <vt:lpstr>Line Equation</vt:lpstr>
      <vt:lpstr>Coordinates in 2 Dimensions</vt:lpstr>
      <vt:lpstr>Coordinates in 2 Dimensions</vt:lpstr>
      <vt:lpstr>Coordinates in 2 Dimensions</vt:lpstr>
      <vt:lpstr>Line Equation</vt:lpstr>
      <vt:lpstr>Line Equation</vt:lpstr>
      <vt:lpstr>Line Equation</vt:lpstr>
      <vt:lpstr>Line Equation</vt:lpstr>
      <vt:lpstr>What is “b”?</vt:lpstr>
      <vt:lpstr>What is “b”?</vt:lpstr>
      <vt:lpstr>What is “b”?</vt:lpstr>
      <vt:lpstr>What is “m”?</vt:lpstr>
      <vt:lpstr>What is “m”?</vt:lpstr>
      <vt:lpstr>What is “m”?</vt:lpstr>
      <vt:lpstr>What is “m”?</vt:lpstr>
      <vt:lpstr>What is “m”?</vt:lpstr>
      <vt:lpstr>What is “m”?</vt:lpstr>
      <vt:lpstr>What is “m”?</vt:lpstr>
      <vt:lpstr>What is “m”?</vt:lpstr>
      <vt:lpstr>What is “m”?</vt:lpstr>
      <vt:lpstr>Problem 1:</vt:lpstr>
      <vt:lpstr>Problem 1:</vt:lpstr>
      <vt:lpstr>Exercise</vt:lpstr>
      <vt:lpstr>Exercise</vt:lpstr>
      <vt:lpstr>Exercise</vt:lpstr>
      <vt:lpstr>A few observations</vt:lpstr>
      <vt:lpstr>A few observations</vt:lpstr>
      <vt:lpstr>A few observations</vt:lpstr>
      <vt:lpstr>A few observations</vt:lpstr>
      <vt:lpstr>A few observations</vt:lpstr>
      <vt:lpstr>A few observations</vt:lpstr>
      <vt:lpstr>Derivatives</vt:lpstr>
      <vt:lpstr>Derivatives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167</cp:revision>
  <dcterms:modified xsi:type="dcterms:W3CDTF">2019-12-24T13:50:22Z</dcterms:modified>
</cp:coreProperties>
</file>