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286" r:id="rId3"/>
    <p:sldId id="257" r:id="rId4"/>
    <p:sldId id="258" r:id="rId5"/>
    <p:sldId id="259" r:id="rId6"/>
    <p:sldId id="260" r:id="rId7"/>
    <p:sldId id="261" r:id="rId8"/>
    <p:sldId id="262" r:id="rId9"/>
    <p:sldId id="264" r:id="rId10"/>
    <p:sldId id="267" r:id="rId11"/>
    <p:sldId id="271" r:id="rId12"/>
    <p:sldId id="273" r:id="rId13"/>
    <p:sldId id="274" r:id="rId14"/>
    <p:sldId id="275" r:id="rId15"/>
    <p:sldId id="276" r:id="rId16"/>
    <p:sldId id="277" r:id="rId17"/>
    <p:sldId id="278" r:id="rId18"/>
    <p:sldId id="279" r:id="rId19"/>
    <p:sldId id="282" r:id="rId20"/>
    <p:sldId id="283" r:id="rId21"/>
    <p:sldId id="284" r:id="rId22"/>
    <p:sldId id="287" r:id="rId23"/>
    <p:sldId id="290"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7" autoAdjust="0"/>
    <p:restoredTop sz="94660"/>
  </p:normalViewPr>
  <p:slideViewPr>
    <p:cSldViewPr snapToGrid="0">
      <p:cViewPr>
        <p:scale>
          <a:sx n="58" d="100"/>
          <a:sy n="58" d="100"/>
        </p:scale>
        <p:origin x="-1872" y="-8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8F60F4-CD87-47FF-9566-33D113F2274E}" type="datetimeFigureOut">
              <a:rPr lang="es-AR" smtClean="0"/>
              <a:t>27/2/2018</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88C2EB-D5FF-44EF-BDBC-D53069A9238C}" type="slidenum">
              <a:rPr lang="es-AR" smtClean="0"/>
              <a:t>‹#›</a:t>
            </a:fld>
            <a:endParaRPr lang="es-AR"/>
          </a:p>
        </p:txBody>
      </p:sp>
    </p:spTree>
    <p:extLst>
      <p:ext uri="{BB962C8B-B14F-4D97-AF65-F5344CB8AC3E}">
        <p14:creationId xmlns:p14="http://schemas.microsoft.com/office/powerpoint/2010/main" val="972813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F2381-3729-440D-BC30-61F1A9D58875}" type="datetimeFigureOut">
              <a:rPr lang="es-AR" smtClean="0"/>
              <a:t>27/2/2018</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B0BE0-7228-4F9E-86CB-8EF26CF5B59C}" type="slidenum">
              <a:rPr lang="es-AR" smtClean="0"/>
              <a:t>‹#›</a:t>
            </a:fld>
            <a:endParaRPr lang="es-AR"/>
          </a:p>
        </p:txBody>
      </p:sp>
    </p:spTree>
    <p:extLst>
      <p:ext uri="{BB962C8B-B14F-4D97-AF65-F5344CB8AC3E}">
        <p14:creationId xmlns:p14="http://schemas.microsoft.com/office/powerpoint/2010/main" val="313190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a:t>
            </a:fld>
            <a:endParaRPr lang="es-AR"/>
          </a:p>
        </p:txBody>
      </p:sp>
    </p:spTree>
    <p:extLst>
      <p:ext uri="{BB962C8B-B14F-4D97-AF65-F5344CB8AC3E}">
        <p14:creationId xmlns:p14="http://schemas.microsoft.com/office/powerpoint/2010/main" val="419392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11</a:t>
            </a:fld>
            <a:endParaRPr lang="es-AR"/>
          </a:p>
        </p:txBody>
      </p:sp>
    </p:spTree>
    <p:extLst>
      <p:ext uri="{BB962C8B-B14F-4D97-AF65-F5344CB8AC3E}">
        <p14:creationId xmlns:p14="http://schemas.microsoft.com/office/powerpoint/2010/main" val="301939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12</a:t>
            </a:fld>
            <a:endParaRPr lang="es-AR"/>
          </a:p>
        </p:txBody>
      </p:sp>
    </p:spTree>
    <p:extLst>
      <p:ext uri="{BB962C8B-B14F-4D97-AF65-F5344CB8AC3E}">
        <p14:creationId xmlns:p14="http://schemas.microsoft.com/office/powerpoint/2010/main" val="267406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13</a:t>
            </a:fld>
            <a:endParaRPr lang="es-AR"/>
          </a:p>
        </p:txBody>
      </p:sp>
    </p:spTree>
    <p:extLst>
      <p:ext uri="{BB962C8B-B14F-4D97-AF65-F5344CB8AC3E}">
        <p14:creationId xmlns:p14="http://schemas.microsoft.com/office/powerpoint/2010/main" val="1763969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14</a:t>
            </a:fld>
            <a:endParaRPr lang="es-AR"/>
          </a:p>
        </p:txBody>
      </p:sp>
    </p:spTree>
    <p:extLst>
      <p:ext uri="{BB962C8B-B14F-4D97-AF65-F5344CB8AC3E}">
        <p14:creationId xmlns:p14="http://schemas.microsoft.com/office/powerpoint/2010/main" val="2206039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15</a:t>
            </a:fld>
            <a:endParaRPr lang="es-AR"/>
          </a:p>
        </p:txBody>
      </p:sp>
    </p:spTree>
    <p:extLst>
      <p:ext uri="{BB962C8B-B14F-4D97-AF65-F5344CB8AC3E}">
        <p14:creationId xmlns:p14="http://schemas.microsoft.com/office/powerpoint/2010/main" val="1136229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16</a:t>
            </a:fld>
            <a:endParaRPr lang="es-AR"/>
          </a:p>
        </p:txBody>
      </p:sp>
    </p:spTree>
    <p:extLst>
      <p:ext uri="{BB962C8B-B14F-4D97-AF65-F5344CB8AC3E}">
        <p14:creationId xmlns:p14="http://schemas.microsoft.com/office/powerpoint/2010/main" val="2104740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17</a:t>
            </a:fld>
            <a:endParaRPr lang="es-AR"/>
          </a:p>
        </p:txBody>
      </p:sp>
    </p:spTree>
    <p:extLst>
      <p:ext uri="{BB962C8B-B14F-4D97-AF65-F5344CB8AC3E}">
        <p14:creationId xmlns:p14="http://schemas.microsoft.com/office/powerpoint/2010/main" val="92593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18</a:t>
            </a:fld>
            <a:endParaRPr lang="es-AR"/>
          </a:p>
        </p:txBody>
      </p:sp>
    </p:spTree>
    <p:extLst>
      <p:ext uri="{BB962C8B-B14F-4D97-AF65-F5344CB8AC3E}">
        <p14:creationId xmlns:p14="http://schemas.microsoft.com/office/powerpoint/2010/main" val="4262703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19</a:t>
            </a:fld>
            <a:endParaRPr lang="es-AR"/>
          </a:p>
        </p:txBody>
      </p:sp>
    </p:spTree>
    <p:extLst>
      <p:ext uri="{BB962C8B-B14F-4D97-AF65-F5344CB8AC3E}">
        <p14:creationId xmlns:p14="http://schemas.microsoft.com/office/powerpoint/2010/main" val="3096680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20</a:t>
            </a:fld>
            <a:endParaRPr lang="es-AR"/>
          </a:p>
        </p:txBody>
      </p:sp>
    </p:spTree>
    <p:extLst>
      <p:ext uri="{BB962C8B-B14F-4D97-AF65-F5344CB8AC3E}">
        <p14:creationId xmlns:p14="http://schemas.microsoft.com/office/powerpoint/2010/main" val="119962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3</a:t>
            </a:fld>
            <a:endParaRPr lang="es-AR"/>
          </a:p>
        </p:txBody>
      </p:sp>
    </p:spTree>
    <p:extLst>
      <p:ext uri="{BB962C8B-B14F-4D97-AF65-F5344CB8AC3E}">
        <p14:creationId xmlns:p14="http://schemas.microsoft.com/office/powerpoint/2010/main" val="2885801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21</a:t>
            </a:fld>
            <a:endParaRPr lang="es-AR"/>
          </a:p>
        </p:txBody>
      </p:sp>
    </p:spTree>
    <p:extLst>
      <p:ext uri="{BB962C8B-B14F-4D97-AF65-F5344CB8AC3E}">
        <p14:creationId xmlns:p14="http://schemas.microsoft.com/office/powerpoint/2010/main" val="284777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4</a:t>
            </a:fld>
            <a:endParaRPr lang="es-AR"/>
          </a:p>
        </p:txBody>
      </p:sp>
    </p:spTree>
    <p:extLst>
      <p:ext uri="{BB962C8B-B14F-4D97-AF65-F5344CB8AC3E}">
        <p14:creationId xmlns:p14="http://schemas.microsoft.com/office/powerpoint/2010/main" val="267630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5</a:t>
            </a:fld>
            <a:endParaRPr lang="es-AR"/>
          </a:p>
        </p:txBody>
      </p:sp>
    </p:spTree>
    <p:extLst>
      <p:ext uri="{BB962C8B-B14F-4D97-AF65-F5344CB8AC3E}">
        <p14:creationId xmlns:p14="http://schemas.microsoft.com/office/powerpoint/2010/main" val="378401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6</a:t>
            </a:fld>
            <a:endParaRPr lang="es-AR"/>
          </a:p>
        </p:txBody>
      </p:sp>
    </p:spTree>
    <p:extLst>
      <p:ext uri="{BB962C8B-B14F-4D97-AF65-F5344CB8AC3E}">
        <p14:creationId xmlns:p14="http://schemas.microsoft.com/office/powerpoint/2010/main" val="28742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7</a:t>
            </a:fld>
            <a:endParaRPr lang="es-AR"/>
          </a:p>
        </p:txBody>
      </p:sp>
    </p:spTree>
    <p:extLst>
      <p:ext uri="{BB962C8B-B14F-4D97-AF65-F5344CB8AC3E}">
        <p14:creationId xmlns:p14="http://schemas.microsoft.com/office/powerpoint/2010/main" val="212500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8</a:t>
            </a:fld>
            <a:endParaRPr lang="es-AR"/>
          </a:p>
        </p:txBody>
      </p:sp>
    </p:spTree>
    <p:extLst>
      <p:ext uri="{BB962C8B-B14F-4D97-AF65-F5344CB8AC3E}">
        <p14:creationId xmlns:p14="http://schemas.microsoft.com/office/powerpoint/2010/main" val="225574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9</a:t>
            </a:fld>
            <a:endParaRPr lang="es-AR"/>
          </a:p>
        </p:txBody>
      </p:sp>
    </p:spTree>
    <p:extLst>
      <p:ext uri="{BB962C8B-B14F-4D97-AF65-F5344CB8AC3E}">
        <p14:creationId xmlns:p14="http://schemas.microsoft.com/office/powerpoint/2010/main" val="239774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B76B0BE0-7228-4F9E-86CB-8EF26CF5B59C}" type="slidenum">
              <a:rPr lang="es-AR" smtClean="0"/>
              <a:t>10</a:t>
            </a:fld>
            <a:endParaRPr lang="es-AR"/>
          </a:p>
        </p:txBody>
      </p:sp>
    </p:spTree>
    <p:extLst>
      <p:ext uri="{BB962C8B-B14F-4D97-AF65-F5344CB8AC3E}">
        <p14:creationId xmlns:p14="http://schemas.microsoft.com/office/powerpoint/2010/main" val="1706358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epmind.com/blog/wavenet-launches-google-assistant/" TargetMode="External"/><Relationship Id="rId2" Type="http://schemas.openxmlformats.org/officeDocument/2006/relationships/hyperlink" Target="https://deepmind.com/blog/alphago-zero-learning-scratch/" TargetMode="External"/><Relationship Id="rId1" Type="http://schemas.openxmlformats.org/officeDocument/2006/relationships/slideLayout" Target="../slideLayouts/slideLayout2.xml"/><Relationship Id="rId4" Type="http://schemas.openxmlformats.org/officeDocument/2006/relationships/hyperlink" Target="https://google.github.io/tacotron/publications/tacotron2/index.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unyanz/CycleGA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419" dirty="0"/>
              <a:t>Redes Neuronales</a:t>
            </a:r>
          </a:p>
        </p:txBody>
      </p:sp>
      <p:sp>
        <p:nvSpPr>
          <p:cNvPr id="3" name="Subtitle 2"/>
          <p:cNvSpPr>
            <a:spLocks noGrp="1"/>
          </p:cNvSpPr>
          <p:nvPr>
            <p:ph type="subTitle" idx="1"/>
          </p:nvPr>
        </p:nvSpPr>
        <p:spPr/>
        <p:txBody>
          <a:bodyPr/>
          <a:lstStyle/>
          <a:p>
            <a:r>
              <a:rPr lang="es-419" dirty="0"/>
              <a:t>Introducción</a:t>
            </a:r>
          </a:p>
        </p:txBody>
      </p:sp>
    </p:spTree>
    <p:extLst>
      <p:ext uri="{BB962C8B-B14F-4D97-AF65-F5344CB8AC3E}">
        <p14:creationId xmlns:p14="http://schemas.microsoft.com/office/powerpoint/2010/main" val="122438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p:txBody>
          <a:bodyPr/>
          <a:lstStyle/>
          <a:p>
            <a:r>
              <a:rPr lang="es-AR" dirty="0"/>
              <a:t>Neurona de </a:t>
            </a:r>
            <a:r>
              <a:rPr lang="es-AR" dirty="0" err="1"/>
              <a:t>McCulloch-Pitts</a:t>
            </a:r>
            <a:r>
              <a:rPr lang="es-AR" dirty="0"/>
              <a:t> (1943)</a:t>
            </a:r>
          </a:p>
          <a:p>
            <a:pPr lvl="1"/>
            <a:r>
              <a:rPr lang="es-AR" dirty="0"/>
              <a:t>Clasificador</a:t>
            </a:r>
          </a:p>
          <a:p>
            <a:pPr lvl="1"/>
            <a:r>
              <a:rPr lang="es-AR" dirty="0"/>
              <a:t>Entradas y salidas digitales</a:t>
            </a:r>
          </a:p>
          <a:p>
            <a:pPr lvl="1"/>
            <a:r>
              <a:rPr lang="es-AR" dirty="0"/>
              <a:t>Sin modelo de aprendizaje</a:t>
            </a:r>
          </a:p>
          <a:p>
            <a:pPr lvl="1"/>
            <a:endParaRPr lang="es-AR" dirty="0"/>
          </a:p>
        </p:txBody>
      </p:sp>
      <p:pic>
        <p:nvPicPr>
          <p:cNvPr id="4" name="Picture 3"/>
          <p:cNvPicPr>
            <a:picLocks noChangeAspect="1"/>
          </p:cNvPicPr>
          <p:nvPr/>
        </p:nvPicPr>
        <p:blipFill>
          <a:blip r:embed="rId3"/>
          <a:stretch>
            <a:fillRect/>
          </a:stretch>
        </p:blipFill>
        <p:spPr>
          <a:xfrm>
            <a:off x="6840379" y="3817721"/>
            <a:ext cx="4207032" cy="1973480"/>
          </a:xfrm>
          <a:prstGeom prst="rect">
            <a:avLst/>
          </a:prstGeom>
        </p:spPr>
      </p:pic>
    </p:spTree>
    <p:extLst>
      <p:ext uri="{BB962C8B-B14F-4D97-AF65-F5344CB8AC3E}">
        <p14:creationId xmlns:p14="http://schemas.microsoft.com/office/powerpoint/2010/main" val="362610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p:txBody>
          <a:bodyPr/>
          <a:lstStyle/>
          <a:p>
            <a:r>
              <a:rPr lang="es-AR" dirty="0"/>
              <a:t>Bernard </a:t>
            </a:r>
            <a:r>
              <a:rPr lang="es-AR" dirty="0" err="1"/>
              <a:t>Widrow</a:t>
            </a:r>
            <a:r>
              <a:rPr lang="es-AR" dirty="0"/>
              <a:t> y Ted </a:t>
            </a:r>
            <a:r>
              <a:rPr lang="es-AR" dirty="0" err="1"/>
              <a:t>Hoff</a:t>
            </a:r>
            <a:r>
              <a:rPr lang="es-AR" dirty="0"/>
              <a:t> (1960), modificación del </a:t>
            </a:r>
            <a:r>
              <a:rPr lang="es-AR" dirty="0" err="1"/>
              <a:t>perceptrón</a:t>
            </a:r>
            <a:r>
              <a:rPr lang="es-AR" dirty="0"/>
              <a:t>:</a:t>
            </a:r>
          </a:p>
          <a:p>
            <a:pPr lvl="1"/>
            <a:r>
              <a:rPr lang="es-AR" dirty="0"/>
              <a:t>Eliminación de la función umbral (ADALINE: </a:t>
            </a:r>
            <a:r>
              <a:rPr lang="es-AR" dirty="0" err="1"/>
              <a:t>Adaptive</a:t>
            </a:r>
            <a:r>
              <a:rPr lang="es-AR" dirty="0"/>
              <a:t> Linear </a:t>
            </a:r>
            <a:r>
              <a:rPr lang="es-AR" dirty="0" err="1"/>
              <a:t>Neurons</a:t>
            </a:r>
            <a:r>
              <a:rPr lang="es-AR" dirty="0"/>
              <a:t>) y su conveniencia matemática.</a:t>
            </a:r>
          </a:p>
          <a:p>
            <a:pPr lvl="1"/>
            <a:r>
              <a:rPr lang="es-AR" dirty="0"/>
              <a:t>Implementación </a:t>
            </a:r>
            <a:r>
              <a:rPr lang="es-AR" dirty="0" err="1"/>
              <a:t>eléctrónica</a:t>
            </a:r>
            <a:endParaRPr lang="es-AR" dirty="0"/>
          </a:p>
          <a:p>
            <a:pPr lvl="1"/>
            <a:r>
              <a:rPr lang="es-AR" dirty="0"/>
              <a:t>Minimización del error cuadrático a través del cálculo de la derivada del error </a:t>
            </a:r>
            <a:r>
              <a:rPr lang="es-AR" dirty="0" err="1"/>
              <a:t>cuadrátrico</a:t>
            </a:r>
            <a:r>
              <a:rPr lang="es-AR" dirty="0"/>
              <a:t> con respecto a los pesos</a:t>
            </a:r>
          </a:p>
          <a:p>
            <a:pPr lvl="1"/>
            <a:r>
              <a:rPr lang="es-AR" dirty="0"/>
              <a:t>Esto es en definitiva un </a:t>
            </a:r>
            <a:r>
              <a:rPr lang="es-AR" dirty="0" err="1"/>
              <a:t>regresor</a:t>
            </a:r>
            <a:r>
              <a:rPr lang="es-AR" dirty="0"/>
              <a:t> lineal, con un algoritmo de aprendizaje supervisado</a:t>
            </a:r>
          </a:p>
        </p:txBody>
      </p:sp>
    </p:spTree>
    <p:extLst>
      <p:ext uri="{BB962C8B-B14F-4D97-AF65-F5344CB8AC3E}">
        <p14:creationId xmlns:p14="http://schemas.microsoft.com/office/powerpoint/2010/main" val="112260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p:txBody>
          <a:bodyPr/>
          <a:lstStyle/>
          <a:p>
            <a:r>
              <a:rPr lang="es-AR" dirty="0"/>
              <a:t>Profundización de las redes multicapa:</a:t>
            </a:r>
          </a:p>
          <a:p>
            <a:endParaRPr lang="es-AR" dirty="0"/>
          </a:p>
        </p:txBody>
      </p:sp>
      <p:pic>
        <p:nvPicPr>
          <p:cNvPr id="5" name="Picture 4"/>
          <p:cNvPicPr>
            <a:picLocks noChangeAspect="1"/>
          </p:cNvPicPr>
          <p:nvPr/>
        </p:nvPicPr>
        <p:blipFill>
          <a:blip r:embed="rId3"/>
          <a:stretch>
            <a:fillRect/>
          </a:stretch>
        </p:blipFill>
        <p:spPr>
          <a:xfrm>
            <a:off x="2327273" y="2736182"/>
            <a:ext cx="7534275" cy="3695700"/>
          </a:xfrm>
          <a:prstGeom prst="rect">
            <a:avLst/>
          </a:prstGeom>
        </p:spPr>
      </p:pic>
    </p:spTree>
    <p:extLst>
      <p:ext uri="{BB962C8B-B14F-4D97-AF65-F5344CB8AC3E}">
        <p14:creationId xmlns:p14="http://schemas.microsoft.com/office/powerpoint/2010/main" val="152825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a:xfrm>
            <a:off x="1141412" y="2249486"/>
            <a:ext cx="9905999" cy="4025807"/>
          </a:xfrm>
        </p:spPr>
        <p:txBody>
          <a:bodyPr>
            <a:normAutofit fontScale="92500" lnSpcReduction="20000"/>
          </a:bodyPr>
          <a:lstStyle/>
          <a:p>
            <a:r>
              <a:rPr lang="es-AR" dirty="0"/>
              <a:t>Redes multicapa (</a:t>
            </a:r>
            <a:r>
              <a:rPr lang="es-AR" dirty="0" err="1"/>
              <a:t>Minsky-Papert</a:t>
            </a:r>
            <a:r>
              <a:rPr lang="es-AR" dirty="0"/>
              <a:t>, 1969):</a:t>
            </a:r>
          </a:p>
          <a:p>
            <a:pPr lvl="1"/>
            <a:r>
              <a:rPr lang="es-AR" dirty="0"/>
              <a:t>Capas ocultas determinan cuales son los </a:t>
            </a:r>
            <a:r>
              <a:rPr lang="es-AR" dirty="0" err="1"/>
              <a:t>features</a:t>
            </a:r>
            <a:r>
              <a:rPr lang="es-AR" dirty="0"/>
              <a:t> relevantes. Reducen la </a:t>
            </a:r>
            <a:r>
              <a:rPr lang="es-AR" dirty="0" err="1"/>
              <a:t>dimensionalidad</a:t>
            </a:r>
            <a:r>
              <a:rPr lang="es-AR" dirty="0"/>
              <a:t> del problema. </a:t>
            </a:r>
            <a:r>
              <a:rPr lang="es-AR" dirty="0" err="1"/>
              <a:t>Ej</a:t>
            </a:r>
            <a:r>
              <a:rPr lang="es-AR" dirty="0"/>
              <a:t> detección facial:</a:t>
            </a:r>
          </a:p>
          <a:p>
            <a:pPr lvl="2"/>
            <a:r>
              <a:rPr lang="es-AR" dirty="0"/>
              <a:t>Entradas: Píxeles de la imagen</a:t>
            </a:r>
          </a:p>
          <a:p>
            <a:pPr lvl="2"/>
            <a:r>
              <a:rPr lang="es-AR" dirty="0"/>
              <a:t>Primera capa oculta: detección de formas (líneas, círculos, óvalos) y ubicación</a:t>
            </a:r>
          </a:p>
          <a:p>
            <a:pPr lvl="2"/>
            <a:r>
              <a:rPr lang="es-AR" dirty="0"/>
              <a:t>Segunda capa oculta: determina en base a las formas y su ubicación, si es una cara humana o no.</a:t>
            </a:r>
          </a:p>
          <a:p>
            <a:pPr lvl="2"/>
            <a:r>
              <a:rPr lang="es-AR" dirty="0"/>
              <a:t>Capa de salida, pesa la “opinión” de cada una de los </a:t>
            </a:r>
            <a:r>
              <a:rPr lang="es-AR" dirty="0" err="1"/>
              <a:t>perceptrones</a:t>
            </a:r>
            <a:r>
              <a:rPr lang="es-AR" dirty="0"/>
              <a:t> de la segunda capa oculta y en base a eso, determina si la imagen pertenece o no a una cara.</a:t>
            </a:r>
          </a:p>
          <a:p>
            <a:r>
              <a:rPr lang="es-AR" dirty="0"/>
              <a:t>Nacimiento del concepto </a:t>
            </a:r>
            <a:r>
              <a:rPr lang="es-AR" b="1" dirty="0" err="1"/>
              <a:t>Feature</a:t>
            </a:r>
            <a:r>
              <a:rPr lang="es-AR" b="1" dirty="0"/>
              <a:t> </a:t>
            </a:r>
            <a:r>
              <a:rPr lang="es-AR" b="1" dirty="0" err="1"/>
              <a:t>Extraction</a:t>
            </a:r>
            <a:endParaRPr lang="es-AR" b="1" dirty="0"/>
          </a:p>
          <a:p>
            <a:r>
              <a:rPr lang="es-AR" dirty="0" err="1"/>
              <a:t>Minsky</a:t>
            </a:r>
            <a:r>
              <a:rPr lang="es-AR" dirty="0"/>
              <a:t> y </a:t>
            </a:r>
            <a:r>
              <a:rPr lang="es-AR" dirty="0" err="1"/>
              <a:t>Papert</a:t>
            </a:r>
            <a:r>
              <a:rPr lang="es-AR" dirty="0"/>
              <a:t> demostraron que este tipo de red, es capaz de resolver problemas que no son linealmente separables</a:t>
            </a:r>
          </a:p>
          <a:p>
            <a:pPr lvl="2"/>
            <a:endParaRPr lang="es-AR" dirty="0"/>
          </a:p>
        </p:txBody>
      </p:sp>
    </p:spTree>
    <p:extLst>
      <p:ext uri="{BB962C8B-B14F-4D97-AF65-F5344CB8AC3E}">
        <p14:creationId xmlns:p14="http://schemas.microsoft.com/office/powerpoint/2010/main" val="115849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9215"/>
            <a:ext cx="9905998" cy="1478570"/>
          </a:xfrm>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a:xfrm>
            <a:off x="1141412" y="1375954"/>
            <a:ext cx="9905999" cy="5111931"/>
          </a:xfrm>
        </p:spPr>
        <p:txBody>
          <a:bodyPr>
            <a:normAutofit fontScale="92500" lnSpcReduction="20000"/>
          </a:bodyPr>
          <a:lstStyle/>
          <a:p>
            <a:r>
              <a:rPr lang="es-AR" dirty="0"/>
              <a:t>Proceso de aprendizaje similar al del </a:t>
            </a:r>
            <a:r>
              <a:rPr lang="es-AR" dirty="0" err="1"/>
              <a:t>perceptrón</a:t>
            </a:r>
            <a:r>
              <a:rPr lang="es-AR" dirty="0"/>
              <a:t> propuesto por </a:t>
            </a:r>
            <a:r>
              <a:rPr lang="es-AR" dirty="0" err="1"/>
              <a:t>Rosenblatt</a:t>
            </a:r>
            <a:r>
              <a:rPr lang="es-AR" dirty="0"/>
              <a:t>, pero con un algoritmo de aprendizaje para redes multicapa.</a:t>
            </a:r>
          </a:p>
          <a:p>
            <a:r>
              <a:rPr lang="es-AR" dirty="0"/>
              <a:t>Nacimiento del concepto </a:t>
            </a:r>
            <a:r>
              <a:rPr lang="es-AR" dirty="0" err="1"/>
              <a:t>backpropagation</a:t>
            </a:r>
            <a:r>
              <a:rPr lang="es-AR" dirty="0"/>
              <a:t> (1970), pero durante años grupos de investigadores no logran dar con un algoritmo de aprendizaje que converja satisfactoriamente a la resolución de problemas que </a:t>
            </a:r>
            <a:r>
              <a:rPr lang="es-AR" dirty="0" err="1"/>
              <a:t>McCulloch</a:t>
            </a:r>
            <a:r>
              <a:rPr lang="es-AR" dirty="0"/>
              <a:t>-Pitt demostraron que se podían resolver. Se detiene la velocidad de avance de las redes neuronales.</a:t>
            </a:r>
          </a:p>
          <a:p>
            <a:r>
              <a:rPr lang="es-AR" dirty="0"/>
              <a:t>Parker (1982) descubre una técnica de aprendizaje, pero no la publica hasta 1985 en un reporte del MIT. </a:t>
            </a:r>
          </a:p>
          <a:p>
            <a:r>
              <a:rPr lang="es-AR" dirty="0" err="1"/>
              <a:t>Rumelhart</a:t>
            </a:r>
            <a:r>
              <a:rPr lang="es-AR" dirty="0"/>
              <a:t>, </a:t>
            </a:r>
            <a:r>
              <a:rPr lang="es-AR" dirty="0" err="1"/>
              <a:t>Hinton</a:t>
            </a:r>
            <a:r>
              <a:rPr lang="es-AR" dirty="0"/>
              <a:t> y Williams se basan en el trabajo de Parker y publican en 1986 un </a:t>
            </a:r>
            <a:r>
              <a:rPr lang="es-AR" dirty="0" err="1"/>
              <a:t>paper</a:t>
            </a:r>
            <a:r>
              <a:rPr lang="es-AR" dirty="0"/>
              <a:t> al respecto, presentando el algoritmo </a:t>
            </a:r>
            <a:r>
              <a:rPr lang="es-AR" dirty="0" err="1"/>
              <a:t>backpropagation</a:t>
            </a:r>
            <a:r>
              <a:rPr lang="es-AR" dirty="0"/>
              <a:t> que se utiliza hoy en día, junto con otras conclusiones.</a:t>
            </a:r>
          </a:p>
          <a:p>
            <a:r>
              <a:rPr lang="es-AR" dirty="0"/>
              <a:t>El interés en las redes neuronales vuelve a estar presente en la comunidad académica.</a:t>
            </a:r>
          </a:p>
          <a:p>
            <a:endParaRPr lang="es-AR" dirty="0"/>
          </a:p>
        </p:txBody>
      </p:sp>
    </p:spTree>
    <p:extLst>
      <p:ext uri="{BB962C8B-B14F-4D97-AF65-F5344CB8AC3E}">
        <p14:creationId xmlns:p14="http://schemas.microsoft.com/office/powerpoint/2010/main" val="239583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0506"/>
            <a:ext cx="9905998" cy="1478570"/>
          </a:xfrm>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a:xfrm>
            <a:off x="1141412" y="1785257"/>
            <a:ext cx="9905999" cy="4005944"/>
          </a:xfrm>
        </p:spPr>
        <p:txBody>
          <a:bodyPr/>
          <a:lstStyle/>
          <a:p>
            <a:r>
              <a:rPr lang="es-AR" dirty="0"/>
              <a:t>Con el conocimiento de cómo entrenar una red multicapas se acelera el proceso:</a:t>
            </a:r>
          </a:p>
          <a:p>
            <a:pPr lvl="1"/>
            <a:r>
              <a:rPr lang="es-AR" dirty="0"/>
              <a:t>1989:</a:t>
            </a:r>
          </a:p>
          <a:p>
            <a:pPr lvl="2"/>
            <a:r>
              <a:rPr lang="es-AR" dirty="0"/>
              <a:t> </a:t>
            </a:r>
            <a:r>
              <a:rPr lang="en-US" dirty="0"/>
              <a:t>Multilayer feedforward networks are universal approximators. Se </a:t>
            </a:r>
            <a:r>
              <a:rPr lang="en-US" dirty="0" err="1"/>
              <a:t>demuestra</a:t>
            </a:r>
            <a:r>
              <a:rPr lang="en-US" dirty="0"/>
              <a:t> que se </a:t>
            </a:r>
            <a:r>
              <a:rPr lang="en-US" dirty="0" err="1"/>
              <a:t>puede</a:t>
            </a:r>
            <a:r>
              <a:rPr lang="en-US" dirty="0"/>
              <a:t> </a:t>
            </a:r>
            <a:r>
              <a:rPr lang="en-US" dirty="0" err="1"/>
              <a:t>implementar</a:t>
            </a:r>
            <a:r>
              <a:rPr lang="en-US" dirty="0"/>
              <a:t> no solo la XOR, </a:t>
            </a:r>
            <a:r>
              <a:rPr lang="en-US" dirty="0" err="1"/>
              <a:t>sino</a:t>
            </a:r>
            <a:r>
              <a:rPr lang="en-US" dirty="0"/>
              <a:t> </a:t>
            </a:r>
            <a:r>
              <a:rPr lang="en-US" dirty="0" err="1"/>
              <a:t>cualquier</a:t>
            </a:r>
            <a:r>
              <a:rPr lang="en-US" dirty="0"/>
              <a:t> </a:t>
            </a:r>
            <a:r>
              <a:rPr lang="en-US" dirty="0" err="1"/>
              <a:t>función</a:t>
            </a:r>
            <a:r>
              <a:rPr lang="en-US" dirty="0"/>
              <a:t> </a:t>
            </a:r>
            <a:r>
              <a:rPr lang="en-US" dirty="0" err="1"/>
              <a:t>lógica</a:t>
            </a:r>
            <a:r>
              <a:rPr lang="en-US" dirty="0"/>
              <a:t>.</a:t>
            </a:r>
          </a:p>
          <a:p>
            <a:pPr lvl="2"/>
            <a:r>
              <a:rPr lang="es-AR" dirty="0" err="1"/>
              <a:t>Yann</a:t>
            </a:r>
            <a:r>
              <a:rPr lang="es-AR" dirty="0"/>
              <a:t> </a:t>
            </a:r>
            <a:r>
              <a:rPr lang="es-AR" dirty="0" err="1"/>
              <a:t>LeCun</a:t>
            </a:r>
            <a:r>
              <a:rPr lang="es-AR" dirty="0"/>
              <a:t> et al: </a:t>
            </a:r>
            <a:r>
              <a:rPr lang="en-US" dirty="0"/>
              <a:t>Backpropagation Applied to Handwritten Zip Code Recognition. Se </a:t>
            </a:r>
            <a:r>
              <a:rPr lang="en-US" dirty="0" err="1"/>
              <a:t>trabajó</a:t>
            </a:r>
            <a:r>
              <a:rPr lang="en-US" dirty="0"/>
              <a:t> con un dataset </a:t>
            </a:r>
            <a:r>
              <a:rPr lang="en-US" dirty="0" err="1"/>
              <a:t>provisto</a:t>
            </a:r>
            <a:r>
              <a:rPr lang="en-US" dirty="0"/>
              <a:t> </a:t>
            </a:r>
            <a:r>
              <a:rPr lang="en-US" dirty="0" err="1"/>
              <a:t>por</a:t>
            </a:r>
            <a:r>
              <a:rPr lang="en-US" dirty="0"/>
              <a:t> el </a:t>
            </a:r>
            <a:r>
              <a:rPr lang="es-AR" dirty="0"/>
              <a:t>US Postal </a:t>
            </a:r>
            <a:r>
              <a:rPr lang="es-AR" dirty="0" err="1"/>
              <a:t>Service</a:t>
            </a:r>
            <a:r>
              <a:rPr lang="es-AR" dirty="0"/>
              <a:t>. </a:t>
            </a:r>
            <a:r>
              <a:rPr lang="es-AR" dirty="0" err="1"/>
              <a:t>Feature</a:t>
            </a:r>
            <a:r>
              <a:rPr lang="es-AR" dirty="0"/>
              <a:t> </a:t>
            </a:r>
            <a:r>
              <a:rPr lang="es-AR" dirty="0" err="1"/>
              <a:t>Extraction</a:t>
            </a:r>
            <a:r>
              <a:rPr lang="es-AR" dirty="0"/>
              <a:t>. </a:t>
            </a:r>
          </a:p>
          <a:p>
            <a:pPr lvl="3"/>
            <a:r>
              <a:rPr lang="es-AR" dirty="0"/>
              <a:t>De este </a:t>
            </a:r>
            <a:r>
              <a:rPr lang="es-AR" dirty="0" err="1"/>
              <a:t>paper</a:t>
            </a:r>
            <a:r>
              <a:rPr lang="es-AR" dirty="0"/>
              <a:t> se desprende la primera red </a:t>
            </a:r>
            <a:r>
              <a:rPr lang="es-AR" dirty="0" err="1"/>
              <a:t>convolucional</a:t>
            </a:r>
            <a:r>
              <a:rPr lang="es-AR" dirty="0"/>
              <a:t>. </a:t>
            </a:r>
          </a:p>
          <a:p>
            <a:pPr lvl="2"/>
            <a:endParaRPr lang="en-US" dirty="0"/>
          </a:p>
          <a:p>
            <a:pPr lvl="2"/>
            <a:endParaRPr lang="en-US" dirty="0"/>
          </a:p>
          <a:p>
            <a:pPr lvl="1"/>
            <a:endParaRPr lang="es-AR" dirty="0"/>
          </a:p>
        </p:txBody>
      </p:sp>
    </p:spTree>
    <p:extLst>
      <p:ext uri="{BB962C8B-B14F-4D97-AF65-F5344CB8AC3E}">
        <p14:creationId xmlns:p14="http://schemas.microsoft.com/office/powerpoint/2010/main" val="90785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r>
              <a:rPr lang="es-AR" dirty="0"/>
              <a:t>	</a:t>
            </a:r>
          </a:p>
        </p:txBody>
      </p:sp>
      <p:sp>
        <p:nvSpPr>
          <p:cNvPr id="3" name="Content Placeholder 2"/>
          <p:cNvSpPr>
            <a:spLocks noGrp="1"/>
          </p:cNvSpPr>
          <p:nvPr>
            <p:ph idx="1"/>
          </p:nvPr>
        </p:nvSpPr>
        <p:spPr>
          <a:xfrm>
            <a:off x="1141413" y="2249487"/>
            <a:ext cx="5564188" cy="3541714"/>
          </a:xfrm>
        </p:spPr>
        <p:txBody>
          <a:bodyPr/>
          <a:lstStyle/>
          <a:p>
            <a:r>
              <a:rPr lang="es-AR" dirty="0"/>
              <a:t>Primera red </a:t>
            </a:r>
            <a:r>
              <a:rPr lang="es-AR" dirty="0" err="1"/>
              <a:t>convolucional</a:t>
            </a:r>
            <a:r>
              <a:rPr lang="es-AR" dirty="0"/>
              <a:t>:</a:t>
            </a:r>
          </a:p>
          <a:p>
            <a:pPr lvl="1"/>
            <a:r>
              <a:rPr lang="es-AR" dirty="0"/>
              <a:t>Se aplica un algoritmo de aprendizaje fuertemente basado en  back </a:t>
            </a:r>
            <a:r>
              <a:rPr lang="es-AR" dirty="0" err="1"/>
              <a:t>propagation</a:t>
            </a:r>
            <a:endParaRPr lang="es-AR" dirty="0"/>
          </a:p>
          <a:p>
            <a:pPr lvl="1"/>
            <a:r>
              <a:rPr lang="es-AR" dirty="0"/>
              <a:t>Se usa para detección de objetos en imágenes, independientemente de su posición</a:t>
            </a:r>
          </a:p>
          <a:p>
            <a:pPr lvl="1"/>
            <a:r>
              <a:rPr lang="es-AR" dirty="0"/>
              <a:t>También se usa para detección de sonidos, independientemente de su fase</a:t>
            </a:r>
          </a:p>
          <a:p>
            <a:pPr lvl="1"/>
            <a:endParaRPr lang="es-AR" dirty="0"/>
          </a:p>
          <a:p>
            <a:pPr lvl="1"/>
            <a:endParaRPr lang="es-AR" dirty="0"/>
          </a:p>
        </p:txBody>
      </p:sp>
      <p:pic>
        <p:nvPicPr>
          <p:cNvPr id="5" name="Picture 4"/>
          <p:cNvPicPr>
            <a:picLocks noChangeAspect="1"/>
          </p:cNvPicPr>
          <p:nvPr/>
        </p:nvPicPr>
        <p:blipFill>
          <a:blip r:embed="rId3"/>
          <a:stretch>
            <a:fillRect/>
          </a:stretch>
        </p:blipFill>
        <p:spPr>
          <a:xfrm>
            <a:off x="6778434" y="1534488"/>
            <a:ext cx="3985360" cy="5323512"/>
          </a:xfrm>
          <a:prstGeom prst="rect">
            <a:avLst/>
          </a:prstGeom>
        </p:spPr>
      </p:pic>
    </p:spTree>
    <p:extLst>
      <p:ext uri="{BB962C8B-B14F-4D97-AF65-F5344CB8AC3E}">
        <p14:creationId xmlns:p14="http://schemas.microsoft.com/office/powerpoint/2010/main" val="164356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p:txBody>
          <a:bodyPr/>
          <a:lstStyle/>
          <a:p>
            <a:r>
              <a:rPr lang="es-AR" dirty="0"/>
              <a:t>Compresión: encontrar una nueva representación para los datos utilizando una menor cantidad de variables.</a:t>
            </a:r>
          </a:p>
          <a:p>
            <a:r>
              <a:rPr lang="es-AR" dirty="0" err="1"/>
              <a:t>Rumelhart</a:t>
            </a:r>
            <a:r>
              <a:rPr lang="es-AR" dirty="0"/>
              <a:t>, </a:t>
            </a:r>
            <a:r>
              <a:rPr lang="es-AR" dirty="0" err="1"/>
              <a:t>Hinton</a:t>
            </a:r>
            <a:r>
              <a:rPr lang="es-AR" dirty="0"/>
              <a:t> &amp; Williams, 1986:</a:t>
            </a:r>
          </a:p>
        </p:txBody>
      </p:sp>
      <p:pic>
        <p:nvPicPr>
          <p:cNvPr id="5" name="Picture 4"/>
          <p:cNvPicPr>
            <a:picLocks noChangeAspect="1"/>
          </p:cNvPicPr>
          <p:nvPr/>
        </p:nvPicPr>
        <p:blipFill>
          <a:blip r:embed="rId3"/>
          <a:stretch>
            <a:fillRect/>
          </a:stretch>
        </p:blipFill>
        <p:spPr>
          <a:xfrm>
            <a:off x="6181501" y="2854544"/>
            <a:ext cx="3983778" cy="3605496"/>
          </a:xfrm>
          <a:prstGeom prst="rect">
            <a:avLst/>
          </a:prstGeom>
          <a:solidFill>
            <a:schemeClr val="tx1"/>
          </a:solidFill>
        </p:spPr>
      </p:pic>
    </p:spTree>
    <p:extLst>
      <p:ext uri="{BB962C8B-B14F-4D97-AF65-F5344CB8AC3E}">
        <p14:creationId xmlns:p14="http://schemas.microsoft.com/office/powerpoint/2010/main" val="166579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machine </a:t>
            </a:r>
            <a:r>
              <a:rPr lang="es-AR" dirty="0" err="1"/>
              <a:t>learning</a:t>
            </a:r>
            <a:endParaRPr lang="es-AR" dirty="0"/>
          </a:p>
        </p:txBody>
      </p:sp>
      <p:sp>
        <p:nvSpPr>
          <p:cNvPr id="3" name="Content Placeholder 2"/>
          <p:cNvSpPr>
            <a:spLocks noGrp="1"/>
          </p:cNvSpPr>
          <p:nvPr>
            <p:ph idx="1"/>
          </p:nvPr>
        </p:nvSpPr>
        <p:spPr>
          <a:xfrm>
            <a:off x="1141412" y="2097088"/>
            <a:ext cx="9905999" cy="3694113"/>
          </a:xfrm>
        </p:spPr>
        <p:txBody>
          <a:bodyPr>
            <a:normAutofit/>
          </a:bodyPr>
          <a:lstStyle/>
          <a:p>
            <a:r>
              <a:rPr lang="es-AR" dirty="0"/>
              <a:t>El </a:t>
            </a:r>
            <a:r>
              <a:rPr lang="es-AR" dirty="0" err="1"/>
              <a:t>autoencoder</a:t>
            </a:r>
            <a:r>
              <a:rPr lang="es-AR" dirty="0"/>
              <a:t> no necesita que se disponga de un set de datos de entrenamiento, ya que la señal a la entrada siempre debe ser igual a la salida.</a:t>
            </a:r>
          </a:p>
          <a:p>
            <a:r>
              <a:rPr lang="es-AR" dirty="0"/>
              <a:t>Aprendizaje no supervisado (no es necesario contar con datos “anotados”)</a:t>
            </a:r>
          </a:p>
          <a:p>
            <a:r>
              <a:rPr lang="es-AR" dirty="0"/>
              <a:t>Otros casos de aprendizaje no supervisado:</a:t>
            </a:r>
          </a:p>
          <a:p>
            <a:pPr lvl="1"/>
            <a:r>
              <a:rPr lang="es-AR" dirty="0" err="1"/>
              <a:t>Clustering</a:t>
            </a:r>
            <a:r>
              <a:rPr lang="es-AR" dirty="0"/>
              <a:t>: agrupación de patrones de acuerdo a un criterio elegido por la misma red neuronal. </a:t>
            </a:r>
            <a:r>
              <a:rPr lang="es-AR" dirty="0" err="1"/>
              <a:t>Ej</a:t>
            </a:r>
            <a:r>
              <a:rPr lang="es-AR" dirty="0"/>
              <a:t>: SOM (1980)</a:t>
            </a:r>
          </a:p>
        </p:txBody>
      </p:sp>
    </p:spTree>
    <p:extLst>
      <p:ext uri="{BB962C8B-B14F-4D97-AF65-F5344CB8AC3E}">
        <p14:creationId xmlns:p14="http://schemas.microsoft.com/office/powerpoint/2010/main" val="207445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Historia de machine </a:t>
            </a:r>
            <a:r>
              <a:rPr lang="es-AR" dirty="0" err="1"/>
              <a:t>learning</a:t>
            </a:r>
            <a:endParaRPr lang="es-AR" dirty="0"/>
          </a:p>
        </p:txBody>
      </p:sp>
      <p:sp>
        <p:nvSpPr>
          <p:cNvPr id="3" name="Content Placeholder 2"/>
          <p:cNvSpPr>
            <a:spLocks noGrp="1"/>
          </p:cNvSpPr>
          <p:nvPr>
            <p:ph idx="1"/>
          </p:nvPr>
        </p:nvSpPr>
        <p:spPr>
          <a:xfrm>
            <a:off x="1141412" y="1840675"/>
            <a:ext cx="9905999" cy="3950526"/>
          </a:xfrm>
        </p:spPr>
        <p:txBody>
          <a:bodyPr/>
          <a:lstStyle/>
          <a:p>
            <a:r>
              <a:rPr lang="es-AR" dirty="0" err="1"/>
              <a:t>Reinforcement</a:t>
            </a:r>
            <a:r>
              <a:rPr lang="es-AR" dirty="0"/>
              <a:t> </a:t>
            </a:r>
            <a:r>
              <a:rPr lang="es-AR" dirty="0" err="1"/>
              <a:t>learning</a:t>
            </a:r>
            <a:r>
              <a:rPr lang="es-AR" dirty="0"/>
              <a:t> (caso particular de aprendizaje supervisado)</a:t>
            </a:r>
          </a:p>
          <a:p>
            <a:pPr lvl="1"/>
            <a:r>
              <a:rPr lang="es-AR" dirty="0"/>
              <a:t>No se dispone de datos anotados, pero distintas acciones me reportan beneficios o castigos.</a:t>
            </a:r>
          </a:p>
          <a:p>
            <a:pPr lvl="1"/>
            <a:r>
              <a:rPr lang="es-AR" dirty="0"/>
              <a:t>En base al estado actual y al beneficio/castigo reportado, realizo una acción y paso al próximo estado. </a:t>
            </a:r>
          </a:p>
        </p:txBody>
      </p:sp>
      <p:pic>
        <p:nvPicPr>
          <p:cNvPr id="5" name="Picture 4"/>
          <p:cNvPicPr>
            <a:picLocks noChangeAspect="1"/>
          </p:cNvPicPr>
          <p:nvPr/>
        </p:nvPicPr>
        <p:blipFill>
          <a:blip r:embed="rId3"/>
          <a:stretch>
            <a:fillRect/>
          </a:stretch>
        </p:blipFill>
        <p:spPr>
          <a:xfrm>
            <a:off x="4013198" y="3622222"/>
            <a:ext cx="4162425" cy="3009900"/>
          </a:xfrm>
          <a:prstGeom prst="rect">
            <a:avLst/>
          </a:prstGeom>
        </p:spPr>
      </p:pic>
    </p:spTree>
    <p:extLst>
      <p:ext uri="{BB962C8B-B14F-4D97-AF65-F5344CB8AC3E}">
        <p14:creationId xmlns:p14="http://schemas.microsoft.com/office/powerpoint/2010/main" val="326108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Algunos</a:t>
            </a:r>
            <a:r>
              <a:rPr lang="en-US" dirty="0" smtClean="0"/>
              <a:t> </a:t>
            </a:r>
            <a:r>
              <a:rPr lang="en-US" dirty="0" err="1" smtClean="0"/>
              <a:t>Términos</a:t>
            </a:r>
            <a:endParaRPr lang="es-AR" dirty="0"/>
          </a:p>
        </p:txBody>
      </p:sp>
      <p:sp>
        <p:nvSpPr>
          <p:cNvPr id="3" name="Content Placeholder 2"/>
          <p:cNvSpPr>
            <a:spLocks noGrp="1"/>
          </p:cNvSpPr>
          <p:nvPr>
            <p:ph idx="1"/>
          </p:nvPr>
        </p:nvSpPr>
        <p:spPr>
          <a:xfrm>
            <a:off x="1141413" y="2249487"/>
            <a:ext cx="6931170" cy="678440"/>
          </a:xfrm>
        </p:spPr>
        <p:txBody>
          <a:bodyPr/>
          <a:lstStyle/>
          <a:p>
            <a:pPr marL="0" indent="0">
              <a:buNone/>
            </a:pPr>
            <a:r>
              <a:rPr lang="es-AR" dirty="0"/>
              <a:t>https://prezi.com/_sa9ixlpdolj/inteligencia-artificial/</a:t>
            </a:r>
          </a:p>
        </p:txBody>
      </p:sp>
    </p:spTree>
    <p:extLst>
      <p:ext uri="{BB962C8B-B14F-4D97-AF65-F5344CB8AC3E}">
        <p14:creationId xmlns:p14="http://schemas.microsoft.com/office/powerpoint/2010/main" val="371857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Preguntas</a:t>
            </a:r>
          </a:p>
        </p:txBody>
      </p:sp>
      <p:sp>
        <p:nvSpPr>
          <p:cNvPr id="3" name="Content Placeholder 2"/>
          <p:cNvSpPr>
            <a:spLocks noGrp="1"/>
          </p:cNvSpPr>
          <p:nvPr>
            <p:ph idx="1"/>
          </p:nvPr>
        </p:nvSpPr>
        <p:spPr>
          <a:xfrm>
            <a:off x="1141413" y="2249487"/>
            <a:ext cx="9905998" cy="4246316"/>
          </a:xfrm>
        </p:spPr>
        <p:txBody>
          <a:bodyPr>
            <a:normAutofit lnSpcReduction="10000"/>
          </a:bodyPr>
          <a:lstStyle/>
          <a:p>
            <a:r>
              <a:rPr lang="es-AR" dirty="0"/>
              <a:t>Para un problema determinado:</a:t>
            </a:r>
          </a:p>
          <a:p>
            <a:pPr lvl="1"/>
            <a:r>
              <a:rPr lang="es-AR" dirty="0"/>
              <a:t>¿Cuál es la mejor arquitectura?</a:t>
            </a:r>
          </a:p>
          <a:p>
            <a:pPr lvl="1"/>
            <a:r>
              <a:rPr lang="es-AR" dirty="0"/>
              <a:t>¿Es necesario utilizar varias capas?</a:t>
            </a:r>
          </a:p>
          <a:p>
            <a:pPr lvl="1"/>
            <a:r>
              <a:rPr lang="es-AR" dirty="0"/>
              <a:t>¿Cómo deben estar organizadas las interconexiones?</a:t>
            </a:r>
          </a:p>
          <a:p>
            <a:pPr lvl="1"/>
            <a:r>
              <a:rPr lang="es-AR" dirty="0"/>
              <a:t>¿Qué tipos de función de activación conviene usar?</a:t>
            </a:r>
          </a:p>
          <a:p>
            <a:pPr lvl="1"/>
            <a:r>
              <a:rPr lang="es-AR" dirty="0"/>
              <a:t>¿Actualización sincrónica o asincrónica?</a:t>
            </a:r>
          </a:p>
          <a:p>
            <a:pPr lvl="1"/>
            <a:r>
              <a:rPr lang="es-AR" dirty="0"/>
              <a:t>¿Cuántas unidades serán necesarias?</a:t>
            </a:r>
          </a:p>
          <a:p>
            <a:pPr lvl="1"/>
            <a:r>
              <a:rPr lang="es-AR" dirty="0"/>
              <a:t>¿Cuál será el algoritmo de aprendizaje?</a:t>
            </a:r>
          </a:p>
          <a:p>
            <a:pPr lvl="1"/>
            <a:r>
              <a:rPr lang="es-AR" dirty="0"/>
              <a:t>¿Supervisado? ¿No supervisado?</a:t>
            </a:r>
          </a:p>
          <a:p>
            <a:pPr lvl="1"/>
            <a:r>
              <a:rPr lang="es-AR" dirty="0"/>
              <a:t>¿Cuántos patrones de entrenamiento necesito?</a:t>
            </a:r>
          </a:p>
          <a:p>
            <a:pPr lvl="1"/>
            <a:endParaRPr lang="es-AR" dirty="0"/>
          </a:p>
        </p:txBody>
      </p:sp>
    </p:spTree>
    <p:extLst>
      <p:ext uri="{BB962C8B-B14F-4D97-AF65-F5344CB8AC3E}">
        <p14:creationId xmlns:p14="http://schemas.microsoft.com/office/powerpoint/2010/main" val="387635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Preguntas</a:t>
            </a:r>
          </a:p>
        </p:txBody>
      </p:sp>
      <p:sp>
        <p:nvSpPr>
          <p:cNvPr id="3" name="Content Placeholder 2"/>
          <p:cNvSpPr>
            <a:spLocks noGrp="1"/>
          </p:cNvSpPr>
          <p:nvPr>
            <p:ph idx="1"/>
          </p:nvPr>
        </p:nvSpPr>
        <p:spPr>
          <a:xfrm>
            <a:off x="1141413" y="2249487"/>
            <a:ext cx="9905998" cy="4246316"/>
          </a:xfrm>
        </p:spPr>
        <p:txBody>
          <a:bodyPr>
            <a:normAutofit fontScale="92500"/>
          </a:bodyPr>
          <a:lstStyle/>
          <a:p>
            <a:r>
              <a:rPr lang="es-AR" dirty="0"/>
              <a:t>Para un problema determinado:</a:t>
            </a:r>
          </a:p>
          <a:p>
            <a:pPr lvl="1"/>
            <a:r>
              <a:rPr lang="es-AR" dirty="0"/>
              <a:t>¿Cuántas veces debo presentar cada patrón?</a:t>
            </a:r>
          </a:p>
          <a:p>
            <a:pPr lvl="1"/>
            <a:r>
              <a:rPr lang="es-AR" dirty="0"/>
              <a:t>¿Necesito las respuestas correctas? ¿O puedo utilizar un sistema de recompensas y castigos?</a:t>
            </a:r>
          </a:p>
          <a:p>
            <a:pPr lvl="1"/>
            <a:r>
              <a:rPr lang="es-AR" dirty="0"/>
              <a:t>¿Entrenamiento durante el funcionamiento o separado?</a:t>
            </a:r>
          </a:p>
          <a:p>
            <a:pPr lvl="1"/>
            <a:r>
              <a:rPr lang="es-AR" dirty="0"/>
              <a:t>¿Qué hace cada uno de los distintos tipos de redes?</a:t>
            </a:r>
          </a:p>
          <a:p>
            <a:pPr lvl="1"/>
            <a:r>
              <a:rPr lang="es-AR" dirty="0"/>
              <a:t>¿Qué tan rápido pueden aprender?</a:t>
            </a:r>
          </a:p>
          <a:p>
            <a:pPr lvl="1"/>
            <a:r>
              <a:rPr lang="es-AR" dirty="0"/>
              <a:t>¿Pueden generalizar?</a:t>
            </a:r>
          </a:p>
          <a:p>
            <a:pPr lvl="1"/>
            <a:r>
              <a:rPr lang="es-AR" dirty="0"/>
              <a:t>¿Qué tan robusta es la solución?</a:t>
            </a:r>
          </a:p>
          <a:p>
            <a:pPr lvl="1"/>
            <a:r>
              <a:rPr lang="es-AR" dirty="0"/>
              <a:t>¿Qué tipo de relaciones entrada/salida pueden representar?</a:t>
            </a:r>
          </a:p>
          <a:p>
            <a:pPr lvl="1"/>
            <a:r>
              <a:rPr lang="es-AR" dirty="0"/>
              <a:t>¿Dónde puedo implementar la solución?</a:t>
            </a:r>
          </a:p>
          <a:p>
            <a:pPr lvl="1"/>
            <a:endParaRPr lang="es-AR" dirty="0"/>
          </a:p>
          <a:p>
            <a:pPr lvl="1"/>
            <a:endParaRPr lang="es-AR" dirty="0"/>
          </a:p>
        </p:txBody>
      </p:sp>
    </p:spTree>
    <p:extLst>
      <p:ext uri="{BB962C8B-B14F-4D97-AF65-F5344CB8AC3E}">
        <p14:creationId xmlns:p14="http://schemas.microsoft.com/office/powerpoint/2010/main" val="1823778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 de </a:t>
            </a:r>
            <a:r>
              <a:rPr lang="en-US" dirty="0" err="1" smtClean="0"/>
              <a:t>Redes</a:t>
            </a:r>
            <a:endParaRPr lang="es-AR" dirty="0"/>
          </a:p>
        </p:txBody>
      </p:sp>
      <p:sp>
        <p:nvSpPr>
          <p:cNvPr id="3" name="Content Placeholder 2"/>
          <p:cNvSpPr>
            <a:spLocks noGrp="1"/>
          </p:cNvSpPr>
          <p:nvPr>
            <p:ph idx="1"/>
          </p:nvPr>
        </p:nvSpPr>
        <p:spPr/>
        <p:txBody>
          <a:bodyPr/>
          <a:lstStyle/>
          <a:p>
            <a:r>
              <a:rPr lang="es-AR" dirty="0" err="1" smtClean="0"/>
              <a:t>MarI</a:t>
            </a:r>
            <a:r>
              <a:rPr lang="es-AR" dirty="0" smtClean="0"/>
              <a:t>/O</a:t>
            </a:r>
            <a:r>
              <a:rPr lang="es-AR" dirty="0"/>
              <a:t>: https://youtu.be/qv6UVOQ0F44</a:t>
            </a:r>
            <a:endParaRPr lang="es-AR" dirty="0" smtClean="0"/>
          </a:p>
          <a:p>
            <a:r>
              <a:rPr lang="es-AR" dirty="0" err="1" smtClean="0"/>
              <a:t>AlphaGo</a:t>
            </a:r>
            <a:r>
              <a:rPr lang="es-AR" dirty="0" smtClean="0"/>
              <a:t> Zero:</a:t>
            </a:r>
            <a:r>
              <a:rPr lang="es-AR" dirty="0"/>
              <a:t> </a:t>
            </a:r>
            <a:r>
              <a:rPr lang="es-AR" dirty="0">
                <a:hlinkClick r:id="rId2"/>
              </a:rPr>
              <a:t>https://deepmind.com/blog/alphago-zero-learning-scratch</a:t>
            </a:r>
            <a:r>
              <a:rPr lang="es-AR" dirty="0" smtClean="0">
                <a:hlinkClick r:id="rId2"/>
              </a:rPr>
              <a:t>/</a:t>
            </a:r>
            <a:endParaRPr lang="es-AR" dirty="0" smtClean="0"/>
          </a:p>
          <a:p>
            <a:r>
              <a:rPr lang="es-AR" dirty="0" err="1" smtClean="0"/>
              <a:t>Wavenet</a:t>
            </a:r>
            <a:r>
              <a:rPr lang="es-AR" dirty="0"/>
              <a:t>: </a:t>
            </a:r>
            <a:r>
              <a:rPr lang="es-AR" dirty="0">
                <a:hlinkClick r:id="rId3"/>
              </a:rPr>
              <a:t>https://deepmind.com/blog/wavenet-launches-google-assistant</a:t>
            </a:r>
            <a:r>
              <a:rPr lang="es-AR" dirty="0" smtClean="0">
                <a:hlinkClick r:id="rId3"/>
              </a:rPr>
              <a:t>/</a:t>
            </a:r>
            <a:endParaRPr lang="es-AR" dirty="0" smtClean="0"/>
          </a:p>
          <a:p>
            <a:pPr marL="0" indent="0">
              <a:buNone/>
            </a:pPr>
            <a:r>
              <a:rPr lang="es-AR" dirty="0" smtClean="0">
                <a:hlinkClick r:id="rId4"/>
              </a:rPr>
              <a:t>https</a:t>
            </a:r>
            <a:r>
              <a:rPr lang="es-AR" dirty="0">
                <a:hlinkClick r:id="rId4"/>
              </a:rPr>
              <a:t>://</a:t>
            </a:r>
            <a:r>
              <a:rPr lang="es-AR" dirty="0" smtClean="0">
                <a:hlinkClick r:id="rId4"/>
              </a:rPr>
              <a:t>google.github.io/tacotron/publications/tacotron2/index.html</a:t>
            </a:r>
            <a:endParaRPr lang="es-AR" dirty="0" smtClean="0"/>
          </a:p>
          <a:p>
            <a:pPr marL="0" indent="0">
              <a:buNone/>
            </a:pPr>
            <a:endParaRPr lang="es-AR" dirty="0" smtClean="0"/>
          </a:p>
          <a:p>
            <a:pPr marL="0" indent="0">
              <a:buNone/>
            </a:pPr>
            <a:endParaRPr lang="es-AR" dirty="0"/>
          </a:p>
        </p:txBody>
      </p:sp>
    </p:spTree>
    <p:extLst>
      <p:ext uri="{BB962C8B-B14F-4D97-AF65-F5344CB8AC3E}">
        <p14:creationId xmlns:p14="http://schemas.microsoft.com/office/powerpoint/2010/main" val="322622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de </a:t>
            </a:r>
            <a:r>
              <a:rPr lang="en-US" dirty="0" err="1"/>
              <a:t>Redes</a:t>
            </a:r>
            <a:endParaRPr lang="en-US" dirty="0"/>
          </a:p>
        </p:txBody>
      </p:sp>
      <p:sp>
        <p:nvSpPr>
          <p:cNvPr id="3" name="Content Placeholder 2"/>
          <p:cNvSpPr>
            <a:spLocks noGrp="1"/>
          </p:cNvSpPr>
          <p:nvPr>
            <p:ph idx="1"/>
          </p:nvPr>
        </p:nvSpPr>
        <p:spPr>
          <a:xfrm>
            <a:off x="1142205" y="1661658"/>
            <a:ext cx="9905999" cy="3541714"/>
          </a:xfrm>
        </p:spPr>
        <p:txBody>
          <a:bodyPr/>
          <a:lstStyle/>
          <a:p>
            <a:r>
              <a:rPr lang="en-US" b="1" u="sng" dirty="0" err="1" smtClean="0">
                <a:hlinkClick r:id="rId2"/>
              </a:rPr>
              <a:t>CycleGAN</a:t>
            </a:r>
            <a:r>
              <a:rPr lang="en-US" b="1" u="sng" dirty="0"/>
              <a:t> :https://</a:t>
            </a:r>
            <a:r>
              <a:rPr lang="en-US" b="1" u="sng" dirty="0" smtClean="0"/>
              <a:t>github.com/</a:t>
            </a:r>
            <a:r>
              <a:rPr lang="en-US" b="1" u="sng" dirty="0" err="1" smtClean="0"/>
              <a:t>junyanz</a:t>
            </a:r>
            <a:r>
              <a:rPr lang="en-US" b="1" u="sng" dirty="0" smtClean="0"/>
              <a:t>/</a:t>
            </a:r>
            <a:r>
              <a:rPr lang="en-US" b="1" u="sng" dirty="0" err="1" smtClean="0"/>
              <a:t>CycleGAN</a:t>
            </a:r>
            <a:endParaRPr lang="en-US" b="1" u="sng" dirty="0" smtClean="0"/>
          </a:p>
          <a:p>
            <a:pPr marL="0" indent="0">
              <a:buNone/>
            </a:pP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957" y="2278596"/>
            <a:ext cx="4518705" cy="434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25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936"/>
            <a:ext cx="9905998" cy="1478570"/>
          </a:xfrm>
        </p:spPr>
        <p:txBody>
          <a:bodyPr/>
          <a:lstStyle/>
          <a:p>
            <a:r>
              <a:rPr lang="en-US" dirty="0" err="1" smtClean="0"/>
              <a:t>cronograma</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6264636"/>
              </p:ext>
            </p:extLst>
          </p:nvPr>
        </p:nvGraphicFramePr>
        <p:xfrm>
          <a:off x="4531878" y="360224"/>
          <a:ext cx="7152842" cy="6086754"/>
        </p:xfrm>
        <a:graphic>
          <a:graphicData uri="http://schemas.openxmlformats.org/drawingml/2006/table">
            <a:tbl>
              <a:tblPr>
                <a:tableStyleId>{22838BEF-8BB2-4498-84A7-C5851F593DF1}</a:tableStyleId>
              </a:tblPr>
              <a:tblGrid>
                <a:gridCol w="1120325">
                  <a:extLst>
                    <a:ext uri="{9D8B030D-6E8A-4147-A177-3AD203B41FA5}">
                      <a16:colId xmlns:a16="http://schemas.microsoft.com/office/drawing/2014/main" xmlns="" val="2516648263"/>
                    </a:ext>
                  </a:extLst>
                </a:gridCol>
                <a:gridCol w="6032517">
                  <a:extLst>
                    <a:ext uri="{9D8B030D-6E8A-4147-A177-3AD203B41FA5}">
                      <a16:colId xmlns:a16="http://schemas.microsoft.com/office/drawing/2014/main" xmlns="" val="1846828076"/>
                    </a:ext>
                  </a:extLst>
                </a:gridCol>
              </a:tblGrid>
              <a:tr h="338153">
                <a:tc>
                  <a:txBody>
                    <a:bodyPr/>
                    <a:lstStyle/>
                    <a:p>
                      <a:pPr algn="ctr" fontAlgn="b"/>
                      <a:r>
                        <a:rPr lang="es-AR" sz="1400" u="none" strike="noStrike" dirty="0">
                          <a:effectLst/>
                        </a:rPr>
                        <a:t>2/28/2018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smtClean="0">
                          <a:effectLst/>
                        </a:rPr>
                        <a:t>Introducción</a:t>
                      </a:r>
                      <a:r>
                        <a:rPr lang="es-AR" sz="1400" u="none" strike="noStrike" dirty="0">
                          <a:effectLst/>
                        </a:rPr>
                        <a:t>. Entorno Trabajo. Repaso Probabilidad T-SNE</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206148451"/>
                  </a:ext>
                </a:extLst>
              </a:tr>
              <a:tr h="338153">
                <a:tc>
                  <a:txBody>
                    <a:bodyPr/>
                    <a:lstStyle/>
                    <a:p>
                      <a:pPr algn="ctr" fontAlgn="b"/>
                      <a:r>
                        <a:rPr lang="es-AR" sz="1400" u="none" strike="noStrike" dirty="0">
                          <a:effectLst/>
                        </a:rPr>
                        <a:t>3/7/2018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Regresión Lineal y </a:t>
                      </a:r>
                      <a:r>
                        <a:rPr lang="es-AR" sz="1400" u="none" strike="noStrike" dirty="0" err="1">
                          <a:effectLst/>
                        </a:rPr>
                        <a:t>Logísitca</a:t>
                      </a:r>
                      <a:r>
                        <a:rPr lang="es-AR" sz="1400" u="none" strike="noStrike" dirty="0">
                          <a:effectLst/>
                        </a:rPr>
                        <a:t> y otros </a:t>
                      </a:r>
                      <a:r>
                        <a:rPr lang="es-AR" sz="1400" u="none" strike="noStrike" dirty="0" err="1">
                          <a:effectLst/>
                        </a:rPr>
                        <a:t>Clasificacores</a:t>
                      </a:r>
                      <a:r>
                        <a:rPr lang="es-AR" sz="1400" u="none" strike="noStrike" dirty="0">
                          <a:effectLst/>
                        </a:rPr>
                        <a:t>. </a:t>
                      </a:r>
                      <a:r>
                        <a:rPr lang="es-AR" sz="1400" u="none" strike="noStrike" dirty="0" err="1">
                          <a:effectLst/>
                        </a:rPr>
                        <a:t>Perceptrón</a:t>
                      </a:r>
                      <a:r>
                        <a:rPr lang="es-AR" sz="1400" u="none" strike="noStrike" dirty="0">
                          <a:effectLst/>
                        </a:rPr>
                        <a:t> Simple. </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174362524"/>
                  </a:ext>
                </a:extLst>
              </a:tr>
              <a:tr h="338153">
                <a:tc>
                  <a:txBody>
                    <a:bodyPr/>
                    <a:lstStyle/>
                    <a:p>
                      <a:pPr algn="ctr" fontAlgn="b"/>
                      <a:r>
                        <a:rPr lang="es-AR" sz="1400" u="none" strike="noStrike" dirty="0">
                          <a:effectLst/>
                        </a:rPr>
                        <a:t>3/14/2018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Terminar con PS y Multicapa</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627038274"/>
                  </a:ext>
                </a:extLst>
              </a:tr>
              <a:tr h="338153">
                <a:tc>
                  <a:txBody>
                    <a:bodyPr/>
                    <a:lstStyle/>
                    <a:p>
                      <a:pPr algn="ctr" fontAlgn="b"/>
                      <a:r>
                        <a:rPr lang="es-AR" sz="1400" u="none" strike="noStrike" dirty="0">
                          <a:effectLst/>
                        </a:rPr>
                        <a:t>3/21/2018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Multicapa / PCA - Primer </a:t>
                      </a:r>
                      <a:r>
                        <a:rPr lang="es-AR" sz="1400" u="none" strike="noStrike" dirty="0" smtClean="0">
                          <a:effectLst/>
                        </a:rPr>
                        <a:t>Parcial</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318658581"/>
                  </a:ext>
                </a:extLst>
              </a:tr>
              <a:tr h="338153">
                <a:tc>
                  <a:txBody>
                    <a:bodyPr/>
                    <a:lstStyle/>
                    <a:p>
                      <a:pPr algn="ctr" fontAlgn="b"/>
                      <a:r>
                        <a:rPr lang="es-AR" sz="1400" u="none" strike="noStrike" dirty="0">
                          <a:effectLst/>
                        </a:rPr>
                        <a:t>3/28/2018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Regularización</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852745565"/>
                  </a:ext>
                </a:extLst>
              </a:tr>
              <a:tr h="338153">
                <a:tc>
                  <a:txBody>
                    <a:bodyPr/>
                    <a:lstStyle/>
                    <a:p>
                      <a:pPr algn="ctr" fontAlgn="b"/>
                      <a:r>
                        <a:rPr lang="es-AR" sz="1400" u="none" strike="noStrike" dirty="0">
                          <a:effectLst/>
                        </a:rPr>
                        <a:t>4/4/2018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CNN</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756444545"/>
                  </a:ext>
                </a:extLst>
              </a:tr>
              <a:tr h="338153">
                <a:tc>
                  <a:txBody>
                    <a:bodyPr/>
                    <a:lstStyle/>
                    <a:p>
                      <a:pPr algn="ctr" fontAlgn="b"/>
                      <a:r>
                        <a:rPr lang="es-AR" sz="1400" u="none" strike="noStrike" dirty="0">
                          <a:effectLst/>
                        </a:rPr>
                        <a:t>4/11/2018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CNN parte 2</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790642429"/>
                  </a:ext>
                </a:extLst>
              </a:tr>
              <a:tr h="338153">
                <a:tc>
                  <a:txBody>
                    <a:bodyPr/>
                    <a:lstStyle/>
                    <a:p>
                      <a:pPr algn="ctr" fontAlgn="b"/>
                      <a:r>
                        <a:rPr lang="es-AR" sz="1400" u="none" strike="noStrike">
                          <a:effectLst/>
                        </a:rPr>
                        <a:t>4/18/2018</a:t>
                      </a:r>
                      <a:endParaRPr lang="es-AR"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RNN: </a:t>
                      </a:r>
                      <a:r>
                        <a:rPr lang="es-AR" sz="1400" u="none" strike="noStrike" dirty="0" smtClean="0">
                          <a:effectLst/>
                        </a:rPr>
                        <a:t>MFCC </a:t>
                      </a:r>
                      <a:r>
                        <a:rPr lang="es-AR" sz="1400" u="none" strike="noStrike" dirty="0">
                          <a:effectLst/>
                        </a:rPr>
                        <a:t>- Segundo </a:t>
                      </a:r>
                      <a:r>
                        <a:rPr lang="es-AR" sz="1400" u="none" strike="noStrike" dirty="0" smtClean="0">
                          <a:effectLst/>
                        </a:rPr>
                        <a:t>Parcial</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405727492"/>
                  </a:ext>
                </a:extLst>
              </a:tr>
              <a:tr h="338153">
                <a:tc>
                  <a:txBody>
                    <a:bodyPr/>
                    <a:lstStyle/>
                    <a:p>
                      <a:pPr algn="ctr" fontAlgn="b"/>
                      <a:r>
                        <a:rPr lang="es-AR" sz="1400" u="none" strike="noStrike" dirty="0">
                          <a:effectLst/>
                        </a:rPr>
                        <a:t>4/25/2018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smtClean="0">
                          <a:effectLst/>
                        </a:rPr>
                        <a:t>RNN:</a:t>
                      </a:r>
                      <a:r>
                        <a:rPr lang="es-AR" sz="1400" u="none" strike="noStrike" baseline="0" dirty="0" smtClean="0">
                          <a:effectLst/>
                        </a:rPr>
                        <a:t> </a:t>
                      </a:r>
                      <a:r>
                        <a:rPr lang="es-AR" sz="1400" u="none" strike="noStrike" dirty="0" smtClean="0">
                          <a:effectLst/>
                        </a:rPr>
                        <a:t>parte </a:t>
                      </a:r>
                      <a:r>
                        <a:rPr lang="es-AR" sz="1400" u="none" strike="noStrike" dirty="0">
                          <a:effectLst/>
                        </a:rPr>
                        <a:t>2</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593513452"/>
                  </a:ext>
                </a:extLst>
              </a:tr>
              <a:tr h="338153">
                <a:tc>
                  <a:txBody>
                    <a:bodyPr/>
                    <a:lstStyle/>
                    <a:p>
                      <a:pPr algn="ctr" fontAlgn="b"/>
                      <a:r>
                        <a:rPr lang="es-AR" sz="1400" u="none" strike="noStrike" dirty="0">
                          <a:effectLst/>
                        </a:rPr>
                        <a:t>5/2/2018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err="1">
                          <a:effectLst/>
                        </a:rPr>
                        <a:t>Hopfield</a:t>
                      </a:r>
                      <a:r>
                        <a:rPr lang="es-AR" sz="1400" u="none" strike="noStrike" dirty="0">
                          <a:effectLst/>
                        </a:rPr>
                        <a:t> - Tercer Parcial</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347906681"/>
                  </a:ext>
                </a:extLst>
              </a:tr>
              <a:tr h="338153">
                <a:tc>
                  <a:txBody>
                    <a:bodyPr/>
                    <a:lstStyle/>
                    <a:p>
                      <a:pPr algn="ctr" fontAlgn="b"/>
                      <a:r>
                        <a:rPr lang="es-AR" sz="1400" u="none" strike="noStrike" dirty="0">
                          <a:effectLst/>
                        </a:rPr>
                        <a:t>5/9/2018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RBM / DBN</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428516691"/>
                  </a:ext>
                </a:extLst>
              </a:tr>
              <a:tr h="338153">
                <a:tc>
                  <a:txBody>
                    <a:bodyPr/>
                    <a:lstStyle/>
                    <a:p>
                      <a:pPr algn="ctr" fontAlgn="b"/>
                      <a:r>
                        <a:rPr lang="es-AR" sz="1400" u="none" strike="noStrike" dirty="0">
                          <a:effectLst/>
                        </a:rPr>
                        <a:t>5/16/2018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err="1" smtClean="0">
                          <a:effectLst/>
                        </a:rPr>
                        <a:t>Sist</a:t>
                      </a:r>
                      <a:r>
                        <a:rPr lang="es-AR" sz="1400" u="none" strike="noStrike" dirty="0">
                          <a:effectLst/>
                        </a:rPr>
                        <a:t>. Recomendación</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891260933"/>
                  </a:ext>
                </a:extLst>
              </a:tr>
              <a:tr h="338153">
                <a:tc>
                  <a:txBody>
                    <a:bodyPr/>
                    <a:lstStyle/>
                    <a:p>
                      <a:pPr algn="ctr" fontAlgn="b"/>
                      <a:r>
                        <a:rPr lang="es-AR" sz="1400" u="none" strike="noStrike" dirty="0">
                          <a:effectLst/>
                        </a:rPr>
                        <a:t>5/23/2018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Factorización Matrices - Cuarto Parcial</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625629168"/>
                  </a:ext>
                </a:extLst>
              </a:tr>
              <a:tr h="338153">
                <a:tc>
                  <a:txBody>
                    <a:bodyPr/>
                    <a:lstStyle/>
                    <a:p>
                      <a:pPr algn="ctr" fontAlgn="b"/>
                      <a:r>
                        <a:rPr lang="es-AR" sz="1400" u="none" strike="noStrike" dirty="0">
                          <a:effectLst/>
                        </a:rPr>
                        <a:t>5/30/2018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SOM</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915282236"/>
                  </a:ext>
                </a:extLst>
              </a:tr>
              <a:tr h="338153">
                <a:tc>
                  <a:txBody>
                    <a:bodyPr/>
                    <a:lstStyle/>
                    <a:p>
                      <a:pPr algn="ctr" fontAlgn="b"/>
                      <a:r>
                        <a:rPr lang="es-AR" sz="1400" u="none" strike="noStrike" dirty="0">
                          <a:effectLst/>
                        </a:rPr>
                        <a:t>6/6/2018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GAN</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750729461"/>
                  </a:ext>
                </a:extLst>
              </a:tr>
              <a:tr h="338153">
                <a:tc>
                  <a:txBody>
                    <a:bodyPr/>
                    <a:lstStyle/>
                    <a:p>
                      <a:pPr algn="ctr" fontAlgn="b"/>
                      <a:r>
                        <a:rPr lang="es-AR" sz="1400" u="none" strike="noStrike" dirty="0">
                          <a:effectLst/>
                        </a:rPr>
                        <a:t>6/13/2018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Entrega TP Final</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988232128"/>
                  </a:ext>
                </a:extLst>
              </a:tr>
              <a:tr h="338153">
                <a:tc>
                  <a:txBody>
                    <a:bodyPr/>
                    <a:lstStyle/>
                    <a:p>
                      <a:pPr algn="ctr" fontAlgn="b"/>
                      <a:r>
                        <a:rPr lang="es-AR" sz="1400" u="none" strike="noStrike" dirty="0">
                          <a:effectLst/>
                        </a:rPr>
                        <a:t> </a:t>
                      </a:r>
                      <a:r>
                        <a:rPr lang="es-AR" sz="1400" u="none" strike="noStrike" dirty="0" smtClean="0">
                          <a:effectLst/>
                        </a:rPr>
                        <a:t>6/20/2018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smtClean="0">
                          <a:effectLst/>
                        </a:rPr>
                        <a:t>Feriado</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481811021"/>
                  </a:ext>
                </a:extLst>
              </a:tr>
              <a:tr h="338153">
                <a:tc>
                  <a:txBody>
                    <a:bodyPr/>
                    <a:lstStyle/>
                    <a:p>
                      <a:pPr algn="ctr" fontAlgn="b"/>
                      <a:r>
                        <a:rPr lang="es-AR" sz="1400" u="none" strike="noStrike" dirty="0">
                          <a:effectLst/>
                        </a:rPr>
                        <a:t>6/27/2018</a:t>
                      </a:r>
                      <a:endParaRPr lang="es-AR"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s-AR" sz="1400" u="none" strike="noStrike" dirty="0">
                          <a:effectLst/>
                        </a:rPr>
                        <a:t>Quinto Parcial - </a:t>
                      </a:r>
                      <a:r>
                        <a:rPr lang="es-AR" sz="1400" u="none" strike="noStrike" dirty="0" err="1">
                          <a:effectLst/>
                        </a:rPr>
                        <a:t>Recuperatorios</a:t>
                      </a:r>
                      <a:r>
                        <a:rPr lang="es-AR" sz="1400" u="none" strike="noStrike" dirty="0">
                          <a:effectLst/>
                        </a:rPr>
                        <a:t> por faltas </a:t>
                      </a:r>
                      <a:r>
                        <a:rPr lang="es-AR" sz="1400" u="none" strike="noStrike" dirty="0" smtClean="0">
                          <a:effectLst/>
                        </a:rPr>
                        <a:t>justificadas (no se recuperan </a:t>
                      </a:r>
                      <a:r>
                        <a:rPr lang="es-AR" sz="1400" u="none" strike="noStrike" dirty="0" err="1" smtClean="0">
                          <a:effectLst/>
                        </a:rPr>
                        <a:t>aplazos</a:t>
                      </a:r>
                      <a:r>
                        <a:rPr lang="es-AR" sz="1400" u="none" strike="noStrike" dirty="0" smtClean="0">
                          <a:effectLst/>
                        </a:rPr>
                        <a:t>)</a:t>
                      </a:r>
                      <a:endParaRPr lang="es-AR"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768849055"/>
                  </a:ext>
                </a:extLst>
              </a:tr>
            </a:tbl>
          </a:graphicData>
        </a:graphic>
      </p:graphicFrame>
    </p:spTree>
    <p:extLst>
      <p:ext uri="{BB962C8B-B14F-4D97-AF65-F5344CB8AC3E}">
        <p14:creationId xmlns:p14="http://schemas.microsoft.com/office/powerpoint/2010/main" val="125138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Criterios</a:t>
            </a:r>
            <a:r>
              <a:rPr lang="en-US" dirty="0" smtClean="0"/>
              <a:t> de </a:t>
            </a:r>
            <a:r>
              <a:rPr lang="en-US" dirty="0" err="1" smtClean="0"/>
              <a:t>Aprobación</a:t>
            </a:r>
            <a:endParaRPr lang="es-AR" dirty="0"/>
          </a:p>
        </p:txBody>
      </p:sp>
      <p:sp>
        <p:nvSpPr>
          <p:cNvPr id="3" name="Content Placeholder 2"/>
          <p:cNvSpPr>
            <a:spLocks noGrp="1"/>
          </p:cNvSpPr>
          <p:nvPr>
            <p:ph idx="1"/>
          </p:nvPr>
        </p:nvSpPr>
        <p:spPr/>
        <p:txBody>
          <a:bodyPr>
            <a:normAutofit fontScale="77500" lnSpcReduction="20000"/>
          </a:bodyPr>
          <a:lstStyle/>
          <a:p>
            <a:r>
              <a:rPr lang="en-US" b="1" dirty="0" smtClean="0"/>
              <a:t>Nota de </a:t>
            </a:r>
            <a:r>
              <a:rPr lang="en-US" b="1" dirty="0" err="1" smtClean="0"/>
              <a:t>Cursada</a:t>
            </a:r>
            <a:r>
              <a:rPr lang="en-US" b="1" dirty="0"/>
              <a:t> </a:t>
            </a:r>
            <a:r>
              <a:rPr lang="en-US" b="1" dirty="0" smtClean="0"/>
              <a:t>= 40% * </a:t>
            </a:r>
            <a:r>
              <a:rPr lang="en-US" b="1" dirty="0" err="1" smtClean="0"/>
              <a:t>Promedio</a:t>
            </a:r>
            <a:r>
              <a:rPr lang="en-US" b="1" dirty="0" smtClean="0"/>
              <a:t> </a:t>
            </a:r>
            <a:r>
              <a:rPr lang="en-US" b="1" dirty="0" err="1" smtClean="0"/>
              <a:t>Parciales</a:t>
            </a:r>
            <a:r>
              <a:rPr lang="en-US" b="1" dirty="0" smtClean="0"/>
              <a:t> + 40% TPs + 20% </a:t>
            </a:r>
            <a:r>
              <a:rPr lang="en-US" b="1" dirty="0" err="1" smtClean="0"/>
              <a:t>Desafíos</a:t>
            </a:r>
            <a:r>
              <a:rPr lang="en-US" b="1" dirty="0" smtClean="0"/>
              <a:t> + plus</a:t>
            </a:r>
          </a:p>
          <a:p>
            <a:r>
              <a:rPr lang="en-US" b="1" dirty="0" smtClean="0"/>
              <a:t>Plus:</a:t>
            </a:r>
            <a:r>
              <a:rPr lang="en-US" dirty="0" smtClean="0"/>
              <a:t> ½ </a:t>
            </a:r>
            <a:r>
              <a:rPr lang="en-US" dirty="0" err="1" smtClean="0"/>
              <a:t>punto</a:t>
            </a:r>
            <a:r>
              <a:rPr lang="en-US" dirty="0" smtClean="0"/>
              <a:t> </a:t>
            </a:r>
            <a:r>
              <a:rPr lang="en-US" dirty="0" err="1" smtClean="0"/>
              <a:t>ganador</a:t>
            </a:r>
            <a:r>
              <a:rPr lang="en-US" dirty="0" smtClean="0"/>
              <a:t> </a:t>
            </a:r>
            <a:r>
              <a:rPr lang="en-US" dirty="0" err="1" smtClean="0"/>
              <a:t>desafío</a:t>
            </a:r>
            <a:r>
              <a:rPr lang="en-US" dirty="0" smtClean="0"/>
              <a:t>. (2 </a:t>
            </a:r>
            <a:r>
              <a:rPr lang="en-US" dirty="0" err="1" smtClean="0"/>
              <a:t>desafíos</a:t>
            </a:r>
            <a:r>
              <a:rPr lang="en-US" dirty="0" smtClean="0"/>
              <a:t>)</a:t>
            </a:r>
          </a:p>
          <a:p>
            <a:r>
              <a:rPr lang="en-US" b="1" dirty="0" smtClean="0"/>
              <a:t>TPs:</a:t>
            </a:r>
            <a:r>
              <a:rPr lang="en-US" dirty="0" smtClean="0"/>
              <a:t> Los TPs </a:t>
            </a:r>
            <a:r>
              <a:rPr lang="en-US" dirty="0" err="1" smtClean="0"/>
              <a:t>serán</a:t>
            </a:r>
            <a:r>
              <a:rPr lang="en-US" dirty="0" smtClean="0"/>
              <a:t> </a:t>
            </a:r>
            <a:r>
              <a:rPr lang="en-US" dirty="0" err="1" smtClean="0"/>
              <a:t>sencillos</a:t>
            </a:r>
            <a:r>
              <a:rPr lang="en-US" dirty="0" smtClean="0"/>
              <a:t> y breves e </a:t>
            </a:r>
            <a:r>
              <a:rPr lang="en-US" dirty="0" err="1" smtClean="0"/>
              <a:t>individuales</a:t>
            </a:r>
            <a:r>
              <a:rPr lang="en-US" dirty="0" smtClean="0"/>
              <a:t>. El </a:t>
            </a:r>
            <a:r>
              <a:rPr lang="en-US" dirty="0" err="1" smtClean="0"/>
              <a:t>tiempo</a:t>
            </a:r>
            <a:r>
              <a:rPr lang="en-US" dirty="0" smtClean="0"/>
              <a:t> de </a:t>
            </a:r>
            <a:r>
              <a:rPr lang="en-US" dirty="0" err="1" smtClean="0"/>
              <a:t>entrega</a:t>
            </a:r>
            <a:r>
              <a:rPr lang="en-US" dirty="0" smtClean="0"/>
              <a:t> </a:t>
            </a:r>
            <a:r>
              <a:rPr lang="en-US" dirty="0" err="1" smtClean="0"/>
              <a:t>será</a:t>
            </a:r>
            <a:r>
              <a:rPr lang="en-US" dirty="0" smtClean="0"/>
              <a:t> hasta la </a:t>
            </a:r>
            <a:r>
              <a:rPr lang="en-US" dirty="0" err="1" smtClean="0"/>
              <a:t>semana</a:t>
            </a:r>
            <a:r>
              <a:rPr lang="en-US" dirty="0" smtClean="0"/>
              <a:t> </a:t>
            </a:r>
            <a:r>
              <a:rPr lang="en-US" dirty="0" err="1" smtClean="0"/>
              <a:t>siguiente</a:t>
            </a:r>
            <a:r>
              <a:rPr lang="en-US" dirty="0" smtClean="0"/>
              <a:t>, 5 </a:t>
            </a:r>
            <a:r>
              <a:rPr lang="en-US" dirty="0" err="1" smtClean="0"/>
              <a:t>minutos</a:t>
            </a:r>
            <a:r>
              <a:rPr lang="en-US" dirty="0" smtClean="0"/>
              <a:t> antes del </a:t>
            </a:r>
            <a:r>
              <a:rPr lang="en-US" dirty="0" err="1" smtClean="0"/>
              <a:t>comienzo</a:t>
            </a:r>
            <a:r>
              <a:rPr lang="en-US" dirty="0" smtClean="0"/>
              <a:t> de </a:t>
            </a:r>
            <a:r>
              <a:rPr lang="en-US" dirty="0" err="1" smtClean="0"/>
              <a:t>clase</a:t>
            </a:r>
            <a:r>
              <a:rPr lang="en-US" dirty="0" smtClean="0"/>
              <a:t>. </a:t>
            </a:r>
            <a:r>
              <a:rPr lang="en-US" dirty="0" err="1" smtClean="0"/>
              <a:t>Pasado</a:t>
            </a:r>
            <a:r>
              <a:rPr lang="en-US" dirty="0" smtClean="0"/>
              <a:t> ese </a:t>
            </a:r>
            <a:r>
              <a:rPr lang="en-US" dirty="0" err="1" smtClean="0"/>
              <a:t>límite</a:t>
            </a:r>
            <a:r>
              <a:rPr lang="en-US" dirty="0" smtClean="0"/>
              <a:t> se </a:t>
            </a:r>
            <a:r>
              <a:rPr lang="en-US" dirty="0" err="1" smtClean="0"/>
              <a:t>descontarán</a:t>
            </a:r>
            <a:r>
              <a:rPr lang="en-US" dirty="0" smtClean="0"/>
              <a:t> 2 </a:t>
            </a:r>
            <a:r>
              <a:rPr lang="en-US" dirty="0" err="1" smtClean="0"/>
              <a:t>puntos</a:t>
            </a:r>
            <a:r>
              <a:rPr lang="en-US" dirty="0" smtClean="0"/>
              <a:t> </a:t>
            </a:r>
            <a:r>
              <a:rPr lang="en-US" dirty="0" err="1" smtClean="0"/>
              <a:t>por</a:t>
            </a:r>
            <a:r>
              <a:rPr lang="en-US" dirty="0" smtClean="0"/>
              <a:t> </a:t>
            </a:r>
            <a:r>
              <a:rPr lang="en-US" dirty="0" err="1" smtClean="0"/>
              <a:t>semana</a:t>
            </a:r>
            <a:r>
              <a:rPr lang="en-US" dirty="0" smtClean="0"/>
              <a:t> </a:t>
            </a:r>
            <a:r>
              <a:rPr lang="en-US" dirty="0" err="1" smtClean="0"/>
              <a:t>transcurrida</a:t>
            </a:r>
            <a:r>
              <a:rPr lang="en-US" dirty="0" smtClean="0"/>
              <a:t>. La </a:t>
            </a:r>
            <a:r>
              <a:rPr lang="en-US" dirty="0" err="1" smtClean="0"/>
              <a:t>semana</a:t>
            </a:r>
            <a:r>
              <a:rPr lang="en-US" dirty="0" smtClean="0"/>
              <a:t> </a:t>
            </a:r>
            <a:r>
              <a:rPr lang="en-US" dirty="0" err="1" smtClean="0"/>
              <a:t>transcurrida</a:t>
            </a:r>
            <a:r>
              <a:rPr lang="en-US" dirty="0" smtClean="0"/>
              <a:t> </a:t>
            </a:r>
            <a:r>
              <a:rPr lang="en-US" dirty="0" err="1" smtClean="0"/>
              <a:t>vence</a:t>
            </a:r>
            <a:r>
              <a:rPr lang="en-US" dirty="0" smtClean="0"/>
              <a:t> </a:t>
            </a:r>
            <a:r>
              <a:rPr lang="en-US" dirty="0" err="1" smtClean="0"/>
              <a:t>siempre</a:t>
            </a:r>
            <a:r>
              <a:rPr lang="en-US" dirty="0" smtClean="0"/>
              <a:t> 5 </a:t>
            </a:r>
            <a:r>
              <a:rPr lang="en-US" dirty="0" err="1" smtClean="0"/>
              <a:t>minutos</a:t>
            </a:r>
            <a:r>
              <a:rPr lang="en-US" dirty="0" smtClean="0"/>
              <a:t> antes del </a:t>
            </a:r>
            <a:r>
              <a:rPr lang="en-US" dirty="0" err="1" smtClean="0"/>
              <a:t>comienzo</a:t>
            </a:r>
            <a:r>
              <a:rPr lang="en-US" dirty="0" smtClean="0"/>
              <a:t> de </a:t>
            </a:r>
            <a:r>
              <a:rPr lang="en-US" dirty="0" err="1" smtClean="0"/>
              <a:t>clase</a:t>
            </a:r>
            <a:r>
              <a:rPr lang="en-US" dirty="0" smtClean="0"/>
              <a:t>. No se </a:t>
            </a:r>
            <a:r>
              <a:rPr lang="en-US" dirty="0" err="1" smtClean="0"/>
              <a:t>aceptarán</a:t>
            </a:r>
            <a:r>
              <a:rPr lang="en-US" dirty="0" smtClean="0"/>
              <a:t> </a:t>
            </a:r>
            <a:r>
              <a:rPr lang="en-US" dirty="0" err="1" smtClean="0"/>
              <a:t>entregas</a:t>
            </a:r>
            <a:r>
              <a:rPr lang="en-US" dirty="0" smtClean="0"/>
              <a:t> </a:t>
            </a:r>
            <a:r>
              <a:rPr lang="en-US" dirty="0" err="1" smtClean="0"/>
              <a:t>transcurridas</a:t>
            </a:r>
            <a:r>
              <a:rPr lang="en-US" dirty="0" smtClean="0"/>
              <a:t> 2 </a:t>
            </a:r>
            <a:r>
              <a:rPr lang="en-US" dirty="0" err="1" smtClean="0"/>
              <a:t>semanas</a:t>
            </a:r>
            <a:r>
              <a:rPr lang="en-US" dirty="0" smtClean="0"/>
              <a:t> </a:t>
            </a:r>
            <a:r>
              <a:rPr lang="en-US" dirty="0" err="1" smtClean="0"/>
              <a:t>después</a:t>
            </a:r>
            <a:r>
              <a:rPr lang="en-US" dirty="0" smtClean="0"/>
              <a:t> del primer </a:t>
            </a:r>
            <a:r>
              <a:rPr lang="en-US" dirty="0" err="1" smtClean="0"/>
              <a:t>vencimiento</a:t>
            </a:r>
            <a:r>
              <a:rPr lang="en-US" dirty="0" smtClean="0"/>
              <a:t>.</a:t>
            </a:r>
            <a:endParaRPr lang="en-US" dirty="0"/>
          </a:p>
          <a:p>
            <a:r>
              <a:rPr lang="en-US" b="1" dirty="0" err="1" smtClean="0"/>
              <a:t>Desafíos</a:t>
            </a:r>
            <a:r>
              <a:rPr lang="en-US" b="1" dirty="0" smtClean="0"/>
              <a:t>:</a:t>
            </a:r>
            <a:r>
              <a:rPr lang="en-US" dirty="0" smtClean="0"/>
              <a:t> El </a:t>
            </a:r>
            <a:r>
              <a:rPr lang="en-US" dirty="0" err="1" smtClean="0"/>
              <a:t>vencimiento</a:t>
            </a:r>
            <a:r>
              <a:rPr lang="en-US" dirty="0" smtClean="0"/>
              <a:t> de </a:t>
            </a:r>
            <a:r>
              <a:rPr lang="en-US" dirty="0" err="1" smtClean="0"/>
              <a:t>los</a:t>
            </a:r>
            <a:r>
              <a:rPr lang="en-US" dirty="0" smtClean="0"/>
              <a:t> </a:t>
            </a:r>
            <a:r>
              <a:rPr lang="en-US" dirty="0" err="1" smtClean="0"/>
              <a:t>desafíos</a:t>
            </a:r>
            <a:r>
              <a:rPr lang="en-US" dirty="0" smtClean="0"/>
              <a:t> </a:t>
            </a:r>
            <a:r>
              <a:rPr lang="en-US" dirty="0" err="1" smtClean="0"/>
              <a:t>es</a:t>
            </a:r>
            <a:r>
              <a:rPr lang="en-US" dirty="0"/>
              <a:t> </a:t>
            </a:r>
            <a:r>
              <a:rPr lang="en-US" dirty="0" smtClean="0"/>
              <a:t>2 </a:t>
            </a:r>
            <a:r>
              <a:rPr lang="en-US" dirty="0" err="1" smtClean="0"/>
              <a:t>semanas</a:t>
            </a:r>
            <a:r>
              <a:rPr lang="en-US" dirty="0" smtClean="0"/>
              <a:t> </a:t>
            </a:r>
            <a:r>
              <a:rPr lang="en-US" dirty="0" err="1" smtClean="0"/>
              <a:t>después</a:t>
            </a:r>
            <a:r>
              <a:rPr lang="en-US" dirty="0" smtClean="0"/>
              <a:t> de </a:t>
            </a:r>
            <a:r>
              <a:rPr lang="en-US" dirty="0" err="1" smtClean="0"/>
              <a:t>su</a:t>
            </a:r>
            <a:r>
              <a:rPr lang="en-US" dirty="0" smtClean="0"/>
              <a:t> </a:t>
            </a:r>
            <a:r>
              <a:rPr lang="en-US" dirty="0" err="1" smtClean="0"/>
              <a:t>publicación</a:t>
            </a:r>
            <a:r>
              <a:rPr lang="en-US" dirty="0" smtClean="0"/>
              <a:t>, 5 </a:t>
            </a:r>
            <a:r>
              <a:rPr lang="en-US" dirty="0" err="1" smtClean="0"/>
              <a:t>minutos</a:t>
            </a:r>
            <a:r>
              <a:rPr lang="en-US" dirty="0" smtClean="0"/>
              <a:t> antes de la </a:t>
            </a:r>
            <a:r>
              <a:rPr lang="en-US" dirty="0" err="1" smtClean="0"/>
              <a:t>clase</a:t>
            </a:r>
            <a:r>
              <a:rPr lang="en-US" dirty="0" smtClean="0"/>
              <a:t>. </a:t>
            </a:r>
            <a:r>
              <a:rPr lang="en-US" dirty="0" err="1" smtClean="0"/>
              <a:t>Vencido</a:t>
            </a:r>
            <a:r>
              <a:rPr lang="en-US" dirty="0" smtClean="0"/>
              <a:t> el </a:t>
            </a:r>
            <a:r>
              <a:rPr lang="en-US" dirty="0" err="1" smtClean="0"/>
              <a:t>plazo</a:t>
            </a:r>
            <a:r>
              <a:rPr lang="en-US" dirty="0" smtClean="0"/>
              <a:t> no se </a:t>
            </a:r>
            <a:r>
              <a:rPr lang="en-US" dirty="0" err="1" smtClean="0"/>
              <a:t>aceptarán</a:t>
            </a:r>
            <a:r>
              <a:rPr lang="en-US" dirty="0" smtClean="0"/>
              <a:t> </a:t>
            </a:r>
            <a:r>
              <a:rPr lang="en-US" dirty="0" err="1" smtClean="0"/>
              <a:t>bajo</a:t>
            </a:r>
            <a:r>
              <a:rPr lang="en-US" dirty="0" smtClean="0"/>
              <a:t> </a:t>
            </a:r>
            <a:r>
              <a:rPr lang="en-US" dirty="0" err="1" smtClean="0"/>
              <a:t>ningún</a:t>
            </a:r>
            <a:r>
              <a:rPr lang="en-US" dirty="0" smtClean="0"/>
              <a:t> </a:t>
            </a:r>
            <a:r>
              <a:rPr lang="en-US" dirty="0" err="1" smtClean="0"/>
              <a:t>concepto</a:t>
            </a:r>
            <a:r>
              <a:rPr lang="en-US" dirty="0"/>
              <a:t> </a:t>
            </a:r>
            <a:r>
              <a:rPr lang="en-US" dirty="0" smtClean="0"/>
              <a:t>(</a:t>
            </a:r>
            <a:r>
              <a:rPr lang="en-US" dirty="0" err="1" smtClean="0"/>
              <a:t>ni</a:t>
            </a:r>
            <a:r>
              <a:rPr lang="en-US" dirty="0" smtClean="0"/>
              <a:t> un </a:t>
            </a:r>
            <a:r>
              <a:rPr lang="en-US" dirty="0" err="1" smtClean="0"/>
              <a:t>minuto</a:t>
            </a:r>
            <a:r>
              <a:rPr lang="en-US" dirty="0" smtClean="0"/>
              <a:t> </a:t>
            </a:r>
            <a:r>
              <a:rPr lang="en-US" dirty="0" err="1" smtClean="0"/>
              <a:t>tarde</a:t>
            </a:r>
            <a:r>
              <a:rPr lang="en-US" dirty="0" smtClean="0"/>
              <a:t>).</a:t>
            </a:r>
          </a:p>
          <a:p>
            <a:r>
              <a:rPr lang="en-US" b="1" dirty="0" smtClean="0"/>
              <a:t>Final: TP final + Oral</a:t>
            </a:r>
          </a:p>
          <a:p>
            <a:pPr marL="0" indent="0">
              <a:buNone/>
            </a:pPr>
            <a:endParaRPr lang="en-US" dirty="0"/>
          </a:p>
        </p:txBody>
      </p:sp>
    </p:spTree>
    <p:extLst>
      <p:ext uri="{BB962C8B-B14F-4D97-AF65-F5344CB8AC3E}">
        <p14:creationId xmlns:p14="http://schemas.microsoft.com/office/powerpoint/2010/main" val="68749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Introducción</a:t>
            </a:r>
          </a:p>
        </p:txBody>
      </p:sp>
      <p:sp>
        <p:nvSpPr>
          <p:cNvPr id="3" name="Content Placeholder 2"/>
          <p:cNvSpPr>
            <a:spLocks noGrp="1"/>
          </p:cNvSpPr>
          <p:nvPr>
            <p:ph idx="1"/>
          </p:nvPr>
        </p:nvSpPr>
        <p:spPr/>
        <p:txBody>
          <a:bodyPr>
            <a:normAutofit lnSpcReduction="10000"/>
          </a:bodyPr>
          <a:lstStyle/>
          <a:p>
            <a:r>
              <a:rPr lang="es-419" dirty="0"/>
              <a:t>Las redes neuronales son un enfoque computacional, que se basa en una gran colección de unidades neurales, para modelar libremente la forma en que un cerebro biológico resuelve problemas con grandes grupos de neuronas biológicas conectados por los axones.</a:t>
            </a:r>
          </a:p>
          <a:p>
            <a:r>
              <a:rPr lang="es-419" dirty="0"/>
              <a:t>Distintos tipos de modelos de neuronas.</a:t>
            </a:r>
          </a:p>
          <a:p>
            <a:r>
              <a:rPr lang="es-419" dirty="0"/>
              <a:t>Distintos tipos de interconexión.</a:t>
            </a:r>
          </a:p>
          <a:p>
            <a:r>
              <a:rPr lang="es-419" dirty="0"/>
              <a:t>Distintos tipos de métodos de aprendizaje.</a:t>
            </a:r>
          </a:p>
        </p:txBody>
      </p:sp>
    </p:spTree>
    <p:extLst>
      <p:ext uri="{BB962C8B-B14F-4D97-AF65-F5344CB8AC3E}">
        <p14:creationId xmlns:p14="http://schemas.microsoft.com/office/powerpoint/2010/main" val="413462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Introducción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lvl="1"/>
                <a:r>
                  <a:rPr lang="es-419"/>
                  <a:t>Tolerancia </a:t>
                </a:r>
                <a:r>
                  <a:rPr lang="es-419" dirty="0"/>
                  <a:t>a fallas: muerte celular a diario</a:t>
                </a:r>
              </a:p>
              <a:p>
                <a:pPr lvl="1"/>
                <a:r>
                  <a:rPr lang="es-419" dirty="0"/>
                  <a:t>Versátil y flexible: se maneja el concepto de aprendizaje y no programación. El proceso de aprendizaje se adapta mejor a cambios de contexto.</a:t>
                </a:r>
              </a:p>
              <a:p>
                <a:pPr lvl="1"/>
                <a:r>
                  <a:rPr lang="es-419" dirty="0"/>
                  <a:t>Puede lidiar con información </a:t>
                </a:r>
                <a:r>
                  <a:rPr lang="es-419" b="1" dirty="0"/>
                  <a:t>borrosa</a:t>
                </a:r>
                <a:r>
                  <a:rPr lang="es-419" dirty="0"/>
                  <a:t>, estocástica, ruidosa o inconsistente.</a:t>
                </a:r>
              </a:p>
              <a:p>
                <a:pPr lvl="1"/>
                <a:r>
                  <a:rPr lang="es-419" dirty="0"/>
                  <a:t>Procesamiento muy fuertemente paralelo.</a:t>
                </a:r>
              </a:p>
              <a:p>
                <a:pPr lvl="1"/>
                <a:r>
                  <a:rPr lang="es-419" dirty="0"/>
                  <a:t>Muy alto nivel de integración, con un mínimo consumo de energía.</a:t>
                </a:r>
              </a:p>
              <a:p>
                <a:pPr lvl="1"/>
                <a:r>
                  <a:rPr lang="es-419" dirty="0"/>
                  <a:t>Una computadora solo supera al cerebro en tareas basadas en aritmética simple (suma, multiplicación, comparación).</a:t>
                </a:r>
              </a:p>
              <a:p>
                <a:pPr lvl="1"/>
                <a:r>
                  <a:rPr lang="es-419" dirty="0"/>
                  <a:t>Un microprocesador I7 tiene aproximadamente </a:t>
                </a:r>
                <a14:m>
                  <m:oMath xmlns:m="http://schemas.openxmlformats.org/officeDocument/2006/math">
                    <m:sSup>
                      <m:sSupPr>
                        <m:ctrlPr>
                          <a:rPr lang="es-419" i="1" smtClean="0">
                            <a:latin typeface="Cambria Math"/>
                          </a:rPr>
                        </m:ctrlPr>
                      </m:sSupPr>
                      <m:e>
                        <m:r>
                          <a:rPr lang="es-419" b="0" i="1" smtClean="0">
                            <a:latin typeface="Cambria Math" panose="02040503050406030204" pitchFamily="18" charset="0"/>
                          </a:rPr>
                          <m:t>10</m:t>
                        </m:r>
                      </m:e>
                      <m:sup>
                        <m:r>
                          <a:rPr lang="es-419" b="0" i="1" smtClean="0">
                            <a:latin typeface="Cambria Math" panose="02040503050406030204" pitchFamily="18" charset="0"/>
                          </a:rPr>
                          <m:t>9</m:t>
                        </m:r>
                      </m:sup>
                    </m:sSup>
                  </m:oMath>
                </a14:m>
                <a:r>
                  <a:rPr lang="es-419" dirty="0"/>
                  <a:t> compuertas funcionando con un </a:t>
                </a:r>
                <a:r>
                  <a:rPr lang="es-419" dirty="0" err="1"/>
                  <a:t>clock</a:t>
                </a:r>
                <a:r>
                  <a:rPr lang="es-419" dirty="0"/>
                  <a:t> de 3Ghz.</a:t>
                </a:r>
              </a:p>
              <a:p>
                <a:pPr lvl="1"/>
                <a:r>
                  <a:rPr lang="es-419" dirty="0"/>
                  <a:t>El cerebro humano tiene aproximadamente </a:t>
                </a:r>
                <a14:m>
                  <m:oMath xmlns:m="http://schemas.openxmlformats.org/officeDocument/2006/math">
                    <m:sSup>
                      <m:sSupPr>
                        <m:ctrlPr>
                          <a:rPr lang="es-419" i="1" smtClean="0">
                            <a:latin typeface="Cambria Math"/>
                          </a:rPr>
                        </m:ctrlPr>
                      </m:sSupPr>
                      <m:e>
                        <m:r>
                          <a:rPr lang="es-419" b="0" i="1" smtClean="0">
                            <a:latin typeface="Cambria Math" panose="02040503050406030204" pitchFamily="18" charset="0"/>
                          </a:rPr>
                          <m:t>10</m:t>
                        </m:r>
                      </m:e>
                      <m:sup>
                        <m:r>
                          <a:rPr lang="es-419" b="0" i="1" smtClean="0">
                            <a:latin typeface="Cambria Math" panose="02040503050406030204" pitchFamily="18" charset="0"/>
                          </a:rPr>
                          <m:t>12</m:t>
                        </m:r>
                      </m:sup>
                    </m:sSup>
                  </m:oMath>
                </a14:m>
                <a:r>
                  <a:rPr lang="es-419" dirty="0"/>
                  <a:t> neuronas pero actualización de una neurona está en el orden de los </a:t>
                </a:r>
                <a:r>
                  <a:rPr lang="es-419" dirty="0" err="1"/>
                  <a:t>milisengundos</a:t>
                </a:r>
                <a:r>
                  <a:rPr lang="es-419"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2065" r="-677"/>
                </a:stretch>
              </a:blipFill>
            </p:spPr>
            <p:txBody>
              <a:bodyPr/>
              <a:lstStyle/>
              <a:p>
                <a:r>
                  <a:rPr lang="es-419">
                    <a:noFill/>
                  </a:rPr>
                  <a:t> </a:t>
                </a:r>
              </a:p>
            </p:txBody>
          </p:sp>
        </mc:Fallback>
      </mc:AlternateContent>
    </p:spTree>
    <p:extLst>
      <p:ext uri="{BB962C8B-B14F-4D97-AF65-F5344CB8AC3E}">
        <p14:creationId xmlns:p14="http://schemas.microsoft.com/office/powerpoint/2010/main" val="282652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Introducción</a:t>
            </a:r>
          </a:p>
        </p:txBody>
      </p:sp>
      <p:sp>
        <p:nvSpPr>
          <p:cNvPr id="3" name="Content Placeholder 2"/>
          <p:cNvSpPr>
            <a:spLocks noGrp="1"/>
          </p:cNvSpPr>
          <p:nvPr>
            <p:ph idx="1"/>
          </p:nvPr>
        </p:nvSpPr>
        <p:spPr/>
        <p:txBody>
          <a:bodyPr/>
          <a:lstStyle/>
          <a:p>
            <a:r>
              <a:rPr lang="es-419" dirty="0"/>
              <a:t>Se estima que el cerebro humano consume una millonésima parte de lo que consumiría una computadora para hacer la misma tarea.</a:t>
            </a:r>
          </a:p>
          <a:p>
            <a:r>
              <a:rPr lang="es-419" dirty="0"/>
              <a:t>Por todas las ventajas expuestas anteriormente, vale la pena el estudio de las redes neuronales como alternativa a la máquina de Von Neumann.</a:t>
            </a:r>
          </a:p>
          <a:p>
            <a:endParaRPr lang="es-419" dirty="0"/>
          </a:p>
          <a:p>
            <a:endParaRPr lang="es-419" dirty="0"/>
          </a:p>
        </p:txBody>
      </p:sp>
    </p:spTree>
    <p:extLst>
      <p:ext uri="{BB962C8B-B14F-4D97-AF65-F5344CB8AC3E}">
        <p14:creationId xmlns:p14="http://schemas.microsoft.com/office/powerpoint/2010/main" val="289816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Inspiración en neurociencia</a:t>
            </a:r>
          </a:p>
        </p:txBody>
      </p:sp>
      <p:sp>
        <p:nvSpPr>
          <p:cNvPr id="3" name="Content Placeholder 2"/>
          <p:cNvSpPr>
            <a:spLocks noGrp="1"/>
          </p:cNvSpPr>
          <p:nvPr>
            <p:ph idx="1"/>
          </p:nvPr>
        </p:nvSpPr>
        <p:spPr/>
        <p:txBody>
          <a:bodyPr/>
          <a:lstStyle/>
          <a:p>
            <a:r>
              <a:rPr lang="es-419" dirty="0"/>
              <a:t>Diferenciemos el hecho de que son modelos matemáticos INSPIRADOS en la neurociencia.</a:t>
            </a:r>
          </a:p>
          <a:p>
            <a:r>
              <a:rPr lang="es-419" dirty="0"/>
              <a:t>No pretendemos simular, ni predecir el funcionamiento del cerebro. </a:t>
            </a:r>
          </a:p>
          <a:p>
            <a:r>
              <a:rPr lang="es-419" dirty="0"/>
              <a:t>Se dispone de un modelo matemático de neurona, un tipo de topología o interconexión y un mecanismo de aprendizaje. En base a esto, intentamos resolver determinados tipos de problemas.</a:t>
            </a:r>
          </a:p>
          <a:p>
            <a:endParaRPr lang="es-419" dirty="0"/>
          </a:p>
        </p:txBody>
      </p:sp>
    </p:spTree>
    <p:extLst>
      <p:ext uri="{BB962C8B-B14F-4D97-AF65-F5344CB8AC3E}">
        <p14:creationId xmlns:p14="http://schemas.microsoft.com/office/powerpoint/2010/main" val="341869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Inspiración en neurociencia</a:t>
            </a:r>
          </a:p>
        </p:txBody>
      </p:sp>
      <p:sp>
        <p:nvSpPr>
          <p:cNvPr id="3" name="Content Placeholder 2"/>
          <p:cNvSpPr>
            <a:spLocks noGrp="1"/>
          </p:cNvSpPr>
          <p:nvPr>
            <p:ph idx="1"/>
          </p:nvPr>
        </p:nvSpPr>
        <p:spPr/>
        <p:txBody>
          <a:bodyPr/>
          <a:lstStyle/>
          <a:p>
            <a:r>
              <a:rPr lang="es-419" dirty="0"/>
              <a:t>Una neurona</a:t>
            </a:r>
          </a:p>
          <a:p>
            <a:endParaRPr lang="es-419" dirty="0"/>
          </a:p>
        </p:txBody>
      </p:sp>
      <p:pic>
        <p:nvPicPr>
          <p:cNvPr id="4" name="Picture 3"/>
          <p:cNvPicPr>
            <a:picLocks noChangeAspect="1"/>
          </p:cNvPicPr>
          <p:nvPr/>
        </p:nvPicPr>
        <p:blipFill>
          <a:blip r:embed="rId3"/>
          <a:stretch>
            <a:fillRect/>
          </a:stretch>
        </p:blipFill>
        <p:spPr>
          <a:xfrm>
            <a:off x="3603623" y="2943601"/>
            <a:ext cx="4981575" cy="2409825"/>
          </a:xfrm>
          <a:prstGeom prst="rect">
            <a:avLst/>
          </a:prstGeom>
        </p:spPr>
      </p:pic>
    </p:spTree>
    <p:extLst>
      <p:ext uri="{BB962C8B-B14F-4D97-AF65-F5344CB8AC3E}">
        <p14:creationId xmlns:p14="http://schemas.microsoft.com/office/powerpoint/2010/main" val="195446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Inspiración en neurociencia</a:t>
            </a:r>
          </a:p>
        </p:txBody>
      </p:sp>
      <p:sp>
        <p:nvSpPr>
          <p:cNvPr id="3" name="Content Placeholder 2"/>
          <p:cNvSpPr>
            <a:spLocks noGrp="1"/>
          </p:cNvSpPr>
          <p:nvPr>
            <p:ph idx="1"/>
          </p:nvPr>
        </p:nvSpPr>
        <p:spPr/>
        <p:txBody>
          <a:bodyPr>
            <a:normAutofit fontScale="92500"/>
          </a:bodyPr>
          <a:lstStyle/>
          <a:p>
            <a:r>
              <a:rPr lang="es-419" dirty="0"/>
              <a:t>El axón se bifurca y dichas bifurcaciones se conectan a las dendritas de otras miles de neuronas.</a:t>
            </a:r>
          </a:p>
          <a:p>
            <a:r>
              <a:rPr lang="es-419" dirty="0"/>
              <a:t>La trasmisión de la señal del axón a las dendritas es un proceso químico complejo.</a:t>
            </a:r>
          </a:p>
          <a:p>
            <a:r>
              <a:rPr lang="es-419" dirty="0"/>
              <a:t>Como producto de este proceso químico el potencial eléctrico dentro de la neurona receptora puede aumentar o disminuir. </a:t>
            </a:r>
          </a:p>
          <a:p>
            <a:r>
              <a:rPr lang="es-419" dirty="0"/>
              <a:t>Si dicho potencial está por encima de un umbral, la neurona se dispara y presenta un estímulo eléctrico en su axón.</a:t>
            </a:r>
          </a:p>
          <a:p>
            <a:endParaRPr lang="es-419" dirty="0"/>
          </a:p>
        </p:txBody>
      </p:sp>
    </p:spTree>
    <p:extLst>
      <p:ext uri="{BB962C8B-B14F-4D97-AF65-F5344CB8AC3E}">
        <p14:creationId xmlns:p14="http://schemas.microsoft.com/office/powerpoint/2010/main" val="96412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Inspiración en neurociencia</a:t>
            </a:r>
          </a:p>
        </p:txBody>
      </p:sp>
      <p:pic>
        <p:nvPicPr>
          <p:cNvPr id="4" name="Picture 3"/>
          <p:cNvPicPr>
            <a:picLocks noChangeAspect="1"/>
          </p:cNvPicPr>
          <p:nvPr/>
        </p:nvPicPr>
        <p:blipFill>
          <a:blip r:embed="rId3"/>
          <a:stretch>
            <a:fillRect/>
          </a:stretch>
        </p:blipFill>
        <p:spPr>
          <a:xfrm>
            <a:off x="1112836" y="2964866"/>
            <a:ext cx="4981575" cy="2409825"/>
          </a:xfrm>
          <a:prstGeom prst="rect">
            <a:avLst/>
          </a:prstGeom>
        </p:spPr>
      </p:pic>
      <p:pic>
        <p:nvPicPr>
          <p:cNvPr id="6" name="Picture 5"/>
          <p:cNvPicPr>
            <a:picLocks noChangeAspect="1"/>
          </p:cNvPicPr>
          <p:nvPr/>
        </p:nvPicPr>
        <p:blipFill>
          <a:blip r:embed="rId4"/>
          <a:stretch>
            <a:fillRect/>
          </a:stretch>
        </p:blipFill>
        <p:spPr>
          <a:xfrm>
            <a:off x="7130430" y="3183039"/>
            <a:ext cx="4207032" cy="1973480"/>
          </a:xfrm>
          <a:prstGeom prst="rect">
            <a:avLst/>
          </a:prstGeom>
        </p:spPr>
      </p:pic>
      <p:cxnSp>
        <p:nvCxnSpPr>
          <p:cNvPr id="8" name="Straight Arrow Connector 7"/>
          <p:cNvCxnSpPr/>
          <p:nvPr/>
        </p:nvCxnSpPr>
        <p:spPr>
          <a:xfrm>
            <a:off x="6215605" y="4169778"/>
            <a:ext cx="717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p:txBody>
          <a:bodyPr/>
          <a:lstStyle/>
          <a:p>
            <a:r>
              <a:rPr lang="es-419" dirty="0"/>
              <a:t>Modelo de neurona</a:t>
            </a:r>
          </a:p>
        </p:txBody>
      </p:sp>
    </p:spTree>
    <p:extLst>
      <p:ext uri="{BB962C8B-B14F-4D97-AF65-F5344CB8AC3E}">
        <p14:creationId xmlns:p14="http://schemas.microsoft.com/office/powerpoint/2010/main" val="1801271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642</TotalTime>
  <Words>1503</Words>
  <Application>Microsoft Office PowerPoint</Application>
  <PresentationFormat>Custom</PresentationFormat>
  <Paragraphs>178</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Circuit</vt:lpstr>
      <vt:lpstr>Redes Neuronales</vt:lpstr>
      <vt:lpstr>Algunos Términos</vt:lpstr>
      <vt:lpstr>Introducción</vt:lpstr>
      <vt:lpstr>Introducción</vt:lpstr>
      <vt:lpstr>Introducción</vt:lpstr>
      <vt:lpstr>Inspiración en neurociencia</vt:lpstr>
      <vt:lpstr>Inspiración en neurociencia</vt:lpstr>
      <vt:lpstr>Inspiración en neurociencia</vt:lpstr>
      <vt:lpstr>Inspiración en neurociencia</vt:lpstr>
      <vt:lpstr>Historia de machine learning</vt:lpstr>
      <vt:lpstr>Historia de machine learning</vt:lpstr>
      <vt:lpstr>Historia de machine learning</vt:lpstr>
      <vt:lpstr>Historia de machine learning</vt:lpstr>
      <vt:lpstr>Historia de machine learning</vt:lpstr>
      <vt:lpstr>Historia de machine learning</vt:lpstr>
      <vt:lpstr>Historia de machine learning </vt:lpstr>
      <vt:lpstr>Historia de machine learning</vt:lpstr>
      <vt:lpstr>Historia machine learning</vt:lpstr>
      <vt:lpstr>Historia de machine learning</vt:lpstr>
      <vt:lpstr>Preguntas</vt:lpstr>
      <vt:lpstr>Preguntas</vt:lpstr>
      <vt:lpstr>Ejemplo de Redes</vt:lpstr>
      <vt:lpstr>Ejemplo de Redes</vt:lpstr>
      <vt:lpstr>cronograma</vt:lpstr>
      <vt:lpstr>Criterios de Aprobación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dc:title>
  <dc:creator>Carlos Selmo</dc:creator>
  <cp:lastModifiedBy>Nicolas Sutton</cp:lastModifiedBy>
  <cp:revision>44</cp:revision>
  <cp:lastPrinted>2017-03-06T17:06:41Z</cp:lastPrinted>
  <dcterms:created xsi:type="dcterms:W3CDTF">2017-02-22T18:48:13Z</dcterms:created>
  <dcterms:modified xsi:type="dcterms:W3CDTF">2018-02-28T02:12:26Z</dcterms:modified>
</cp:coreProperties>
</file>