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5127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Dengue Prediction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6339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3A70"/>
                </a:solidFill>
              </a:rPr>
              <a:t>W205 Project Progress Presentation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3A7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3A70"/>
                </a:solidFill>
              </a:rPr>
              <a:t>Felipe Campos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3A70"/>
                </a:solidFill>
              </a:rPr>
              <a:t>Frank Shannon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3A70"/>
                </a:solidFill>
              </a:rPr>
              <a:t>Josh Wilson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3A70"/>
                </a:solidFill>
              </a:rPr>
              <a:t>Matthew Holmes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A7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3A70"/>
                </a:solidFill>
              </a:rPr>
              <a:t>August 1, 2017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Viz.</a:t>
            </a:r>
          </a:p>
        </p:txBody>
      </p:sp>
      <p:sp>
        <p:nvSpPr>
          <p:cNvPr id="134" name="Shape 134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25" y="1541150"/>
            <a:ext cx="34956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275" y="1541150"/>
            <a:ext cx="35528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29150" y="1081675"/>
            <a:ext cx="3289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Iquitos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933775" y="1103750"/>
            <a:ext cx="3247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San Juan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Viz.</a:t>
            </a:r>
          </a:p>
        </p:txBody>
      </p:sp>
      <p:sp>
        <p:nvSpPr>
          <p:cNvPr id="145" name="Shape 145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21425" y="1136875"/>
            <a:ext cx="20277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Highly correlated variables to total_cases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739" y="274675"/>
            <a:ext cx="3171565" cy="43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9524" y="1170125"/>
            <a:ext cx="3578813" cy="2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Overview of Dengue Fever Forecast Modeling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935174"/>
            <a:ext cx="8520600" cy="36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A70"/>
                </a:solidFill>
              </a:rPr>
              <a:t>Early Warning System (EWS)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rabicPeriod"/>
            </a:pPr>
            <a:r>
              <a:rPr lang="en" sz="1400">
                <a:solidFill>
                  <a:srgbClr val="003A70"/>
                </a:solidFill>
              </a:rPr>
              <a:t>Real-time forecast based on autoregressive modeling of historical climate conditions and Dengue Fever case 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A7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rabicPeriod"/>
            </a:pPr>
            <a:r>
              <a:rPr lang="en" sz="1400">
                <a:solidFill>
                  <a:srgbClr val="003A70"/>
                </a:solidFill>
              </a:rPr>
              <a:t>Factors that could be potentially included in model: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lphaLcPeriod"/>
            </a:pPr>
            <a:r>
              <a:rPr lang="en" sz="1200">
                <a:solidFill>
                  <a:srgbClr val="003A70"/>
                </a:solidFill>
              </a:rPr>
              <a:t>Complex transmission dynamics (“herd” immunity, population crowding, viral and mosquito incubation times)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lphaLcPeriod"/>
            </a:pPr>
            <a:r>
              <a:rPr lang="en" sz="1200">
                <a:solidFill>
                  <a:srgbClr val="003A70"/>
                </a:solidFill>
              </a:rPr>
              <a:t>Interplay of environmental and social factors (adequate housing, “pipeline” water supply, hospital access)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lphaLcPeriod"/>
            </a:pPr>
            <a:r>
              <a:rPr lang="en" sz="1200">
                <a:solidFill>
                  <a:srgbClr val="003A70"/>
                </a:solidFill>
              </a:rPr>
              <a:t>Interaction of different dengue serotypes (seasonal serotype predominance, re-exposure)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A7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rabicPeriod"/>
            </a:pPr>
            <a:r>
              <a:rPr lang="en" sz="1400">
                <a:solidFill>
                  <a:srgbClr val="003A70"/>
                </a:solidFill>
              </a:rPr>
              <a:t>Climate factors (rainfall, lowest temperature, mean temperature, humidity) are most consistent predictors of endemic and epidemic DF  prevalence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lphaLcPeriod"/>
            </a:pPr>
            <a:r>
              <a:rPr lang="en" sz="1200">
                <a:solidFill>
                  <a:srgbClr val="003A70"/>
                </a:solidFill>
              </a:rPr>
              <a:t>ENSO - El Nino Southern Oscillation is responsible for recent epidemics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lphaLcPeriod"/>
            </a:pPr>
            <a:r>
              <a:rPr lang="en" sz="1200">
                <a:solidFill>
                  <a:srgbClr val="003A70"/>
                </a:solidFill>
              </a:rPr>
              <a:t>Global warming is shifting favorable climate conditions further North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A7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rabicPeriod"/>
            </a:pPr>
            <a:r>
              <a:rPr lang="en" sz="1400">
                <a:solidFill>
                  <a:srgbClr val="003A70"/>
                </a:solidFill>
              </a:rPr>
              <a:t>Regional differences in DF susceptibility result from spatial climate and environmental differences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ct val="100000"/>
              <a:buAutoNum type="alphaLcPeriod"/>
            </a:pPr>
            <a:r>
              <a:rPr lang="en" sz="1200">
                <a:solidFill>
                  <a:srgbClr val="003A70"/>
                </a:solidFill>
              </a:rPr>
              <a:t>Brazil has the highest prevalence of DF and the most geographical diversity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A70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Problem Statement and Data Needed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100" y="619075"/>
            <a:ext cx="8520600" cy="320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Problems Statement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Core Functionality - www.drivendata.org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Predict the number of cases of dengue/week in each location: Iquitos, Peru and San Juan, PR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■"/>
            </a:pPr>
            <a:r>
              <a:rPr lang="en" sz="1200">
                <a:solidFill>
                  <a:srgbClr val="6AA84F"/>
                </a:solidFill>
              </a:rPr>
              <a:t>Script to load dataset into data lake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■"/>
            </a:pPr>
            <a:r>
              <a:rPr lang="en" sz="1200">
                <a:solidFill>
                  <a:srgbClr val="6AA84F"/>
                </a:solidFill>
              </a:rPr>
              <a:t>Python scripts to clean/format data and do initial data exploration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Extra Functionality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Predict other diseases also carried by the Aedes Aegypti mosquito such as Zika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Prediction for additional geographical areas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Continuous real-time predictions from our app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Needed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Core Dataset - www.drivendata.org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Weather related variables: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200">
                <a:solidFill>
                  <a:schemeClr val="dk1"/>
                </a:solidFill>
              </a:rPr>
              <a:t>Temperature, Precipitation, Dew Point, Humidity, Air Temperature (Max/Min/Avg/Range/Sum)</a:t>
            </a:r>
          </a:p>
          <a:p>
            <a: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en" sz="1200">
                <a:solidFill>
                  <a:srgbClr val="6AA84F"/>
                </a:solidFill>
              </a:rPr>
              <a:t>Core Data set identified and cleaned/formatted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Architecture</a:t>
            </a:r>
          </a:p>
        </p:txBody>
      </p:sp>
      <p:sp>
        <p:nvSpPr>
          <p:cNvPr id="79" name="Shape 79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205 Final Project Arquitecture - Page 1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625" y="1049437"/>
            <a:ext cx="4570819" cy="334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Architecture - Phased Implementation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205 Final Project Arquitecture - Phase 4.png"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5500" y="1065650"/>
            <a:ext cx="4548677" cy="33333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7427600" y="1730075"/>
            <a:ext cx="13272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Phase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A9999"/>
                </a:solidFill>
                <a:latin typeface="Georgia"/>
                <a:ea typeface="Georgia"/>
                <a:cs typeface="Georgia"/>
                <a:sym typeface="Georgia"/>
              </a:rPr>
              <a:t>Phase 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Phase 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Phase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Architecture - Implementation Phase 1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205 Final Project Arquitecture - Phase 1.pn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425" y="1049437"/>
            <a:ext cx="4570819" cy="334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Architecture - Implementation Phase 1</a:t>
            </a:r>
          </a:p>
        </p:txBody>
      </p:sp>
      <p:sp>
        <p:nvSpPr>
          <p:cNvPr id="104" name="Shape 104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205 Final Project Arquitecture - Phase 1.png" id="106" name="Shape 106"/>
          <p:cNvPicPr preferRelativeResize="0"/>
          <p:nvPr/>
        </p:nvPicPr>
        <p:blipFill rotWithShape="1">
          <a:blip r:embed="rId4">
            <a:alphaModFix/>
          </a:blip>
          <a:srcRect b="6217" l="0" r="0" t="0"/>
          <a:stretch/>
        </p:blipFill>
        <p:spPr>
          <a:xfrm>
            <a:off x="987825" y="1049449"/>
            <a:ext cx="4570824" cy="31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026425" y="2630050"/>
            <a:ext cx="2016300" cy="1087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323725" y="2533200"/>
            <a:ext cx="2296800" cy="1236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720350" y="1819800"/>
            <a:ext cx="629400" cy="18297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713100" y="1245150"/>
            <a:ext cx="328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Completed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lake loading 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Ongoing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Historic data visualizations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formatting for visualizations and machine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Research and gathering of new data sources to enrich the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Visualization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44775" y="1209875"/>
            <a:ext cx="328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Completed Tasks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Cleaning/Formatting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Python Scripts for Initial Data Exploration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Ongoing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Python Data Exploration fine tuning and advanced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Machine Learning Algorithms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800" y="220425"/>
            <a:ext cx="5303973" cy="43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DB515"/>
                </a:solidFill>
                <a:latin typeface="Georgia"/>
                <a:ea typeface="Georgia"/>
                <a:cs typeface="Georgia"/>
                <a:sym typeface="Georgia"/>
              </a:rPr>
              <a:t>Data Viz.</a:t>
            </a:r>
          </a:p>
        </p:txBody>
      </p:sp>
      <p:sp>
        <p:nvSpPr>
          <p:cNvPr id="125" name="Shape 125"/>
          <p:cNvSpPr/>
          <p:nvPr/>
        </p:nvSpPr>
        <p:spPr>
          <a:xfrm>
            <a:off x="0" y="4161243"/>
            <a:ext cx="9144000" cy="992100"/>
          </a:xfrm>
          <a:prstGeom prst="rtTriangle">
            <a:avLst/>
          </a:prstGeom>
          <a:solidFill>
            <a:srgbClr val="003A70"/>
          </a:solidFill>
          <a:ln cap="flat" cmpd="sng" w="19050">
            <a:solidFill>
              <a:srgbClr val="003A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4" y="4619850"/>
            <a:ext cx="1374937" cy="42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449" y="25325"/>
            <a:ext cx="7152349" cy="48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21425" y="1136875"/>
            <a:ext cx="165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Correlation Heat 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