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63" r:id="rId1"/>
  </p:sldMasterIdLst>
  <p:notesMasterIdLst>
    <p:notesMasterId r:id="rId11"/>
  </p:notesMasterIdLst>
  <p:sldIdLst>
    <p:sldId id="256" r:id="rId2"/>
    <p:sldId id="267" r:id="rId3"/>
    <p:sldId id="258" r:id="rId4"/>
    <p:sldId id="259" r:id="rId5"/>
    <p:sldId id="260" r:id="rId6"/>
    <p:sldId id="264" r:id="rId7"/>
    <p:sldId id="265" r:id="rId8"/>
    <p:sldId id="262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jf8MBQMX0j0B6sqTtsU1x11bU09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15"/>
    <p:restoredTop sz="96303"/>
  </p:normalViewPr>
  <p:slideViewPr>
    <p:cSldViewPr snapToGrid="0" snapToObjects="1">
      <p:cViewPr>
        <p:scale>
          <a:sx n="100" d="100"/>
          <a:sy n="100" d="100"/>
        </p:scale>
        <p:origin x="2520" y="1224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6775D5-D93B-4712-B681-FF69BE1CAF4D}" type="doc">
      <dgm:prSet loTypeId="urn:microsoft.com/office/officeart/2008/layout/LinedList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414101B-896E-4E66-BC3B-6AF12B559AF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log(protein expression) for the 8 proteins of all the 9000 fibres</a:t>
          </a:r>
          <a:endParaRPr lang="en-US" dirty="0"/>
        </a:p>
      </dgm:t>
    </dgm:pt>
    <dgm:pt modelId="{2D346DFD-7533-4C0A-B1BA-F0327FF4BF30}" type="parTrans" cxnId="{C6FD2351-2720-4BA9-A025-347F32AED90A}">
      <dgm:prSet/>
      <dgm:spPr/>
      <dgm:t>
        <a:bodyPr/>
        <a:lstStyle/>
        <a:p>
          <a:endParaRPr lang="en-US"/>
        </a:p>
      </dgm:t>
    </dgm:pt>
    <dgm:pt modelId="{03FF6733-A852-4B43-9640-33D4AFC33C3B}" type="sibTrans" cxnId="{C6FD2351-2720-4BA9-A025-347F32AED90A}">
      <dgm:prSet/>
      <dgm:spPr/>
      <dgm:t>
        <a:bodyPr/>
        <a:lstStyle/>
        <a:p>
          <a:endParaRPr lang="en-US"/>
        </a:p>
      </dgm:t>
    </dgm:pt>
    <dgm:pt modelId="{7DD8BEAB-BA14-4633-96C4-7A103513DFB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Created a data frame consisting only the proteins, patient type, patient ID, cell ID, subject group</a:t>
          </a:r>
          <a:endParaRPr lang="en-US"/>
        </a:p>
      </dgm:t>
    </dgm:pt>
    <dgm:pt modelId="{2E7111A2-FE36-4370-A6AF-961EFB8503D0}" type="parTrans" cxnId="{B61C9FE5-6C7F-4FF7-8B93-7E2A3920F94F}">
      <dgm:prSet/>
      <dgm:spPr/>
      <dgm:t>
        <a:bodyPr/>
        <a:lstStyle/>
        <a:p>
          <a:endParaRPr lang="en-US"/>
        </a:p>
      </dgm:t>
    </dgm:pt>
    <dgm:pt modelId="{3DC43863-553E-4678-A90E-EFE61993D196}" type="sibTrans" cxnId="{B61C9FE5-6C7F-4FF7-8B93-7E2A3920F94F}">
      <dgm:prSet/>
      <dgm:spPr/>
      <dgm:t>
        <a:bodyPr/>
        <a:lstStyle/>
        <a:p>
          <a:endParaRPr lang="en-US"/>
        </a:p>
      </dgm:t>
    </dgm:pt>
    <dgm:pt modelId="{8C9567D0-43F0-45E3-998B-F06E14B29C6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Analysed the raw data – presented as a scatterplot of log(protein expression) vs the log(VDAC1) protein expression.</a:t>
          </a:r>
          <a:endParaRPr lang="en-US" dirty="0"/>
        </a:p>
      </dgm:t>
    </dgm:pt>
    <dgm:pt modelId="{9114F761-BA74-4B40-A7F4-226BF68CE0F2}" type="parTrans" cxnId="{F6C19692-1754-4CA7-B181-07A3A87EE0DB}">
      <dgm:prSet/>
      <dgm:spPr/>
      <dgm:t>
        <a:bodyPr/>
        <a:lstStyle/>
        <a:p>
          <a:endParaRPr lang="en-US"/>
        </a:p>
      </dgm:t>
    </dgm:pt>
    <dgm:pt modelId="{A7F9B470-1AD4-4CD2-A5A3-673DBB3AD7A7}" type="sibTrans" cxnId="{F6C19692-1754-4CA7-B181-07A3A87EE0DB}">
      <dgm:prSet/>
      <dgm:spPr/>
      <dgm:t>
        <a:bodyPr/>
        <a:lstStyle/>
        <a:p>
          <a:endParaRPr lang="en-US"/>
        </a:p>
      </dgm:t>
    </dgm:pt>
    <dgm:pt modelId="{F26210B9-F13C-4277-AE08-E30D77409A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Predicted clustering of all 9000 fibres using k-means and GMM clustering models</a:t>
          </a:r>
          <a:endParaRPr lang="en-US" dirty="0"/>
        </a:p>
      </dgm:t>
    </dgm:pt>
    <dgm:pt modelId="{1419C612-89E8-4CD5-902E-CD8448169163}" type="parTrans" cxnId="{9E5D9742-8A52-48EF-9528-63988B6758DF}">
      <dgm:prSet/>
      <dgm:spPr/>
      <dgm:t>
        <a:bodyPr/>
        <a:lstStyle/>
        <a:p>
          <a:endParaRPr lang="en-US"/>
        </a:p>
      </dgm:t>
    </dgm:pt>
    <dgm:pt modelId="{7F9527F1-E264-4DEF-A1B8-BA9F4654655E}" type="sibTrans" cxnId="{9E5D9742-8A52-48EF-9528-63988B6758DF}">
      <dgm:prSet/>
      <dgm:spPr/>
      <dgm:t>
        <a:bodyPr/>
        <a:lstStyle/>
        <a:p>
          <a:endParaRPr lang="en-US"/>
        </a:p>
      </dgm:t>
    </dgm:pt>
    <dgm:pt modelId="{ED05B5A1-DDB9-48A6-A5BE-F4758BCD0F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Calculated proportions of fibres classified as RC (Respiratory chain) deficient for each patient/control, followed by the proportion for each disease type.</a:t>
          </a:r>
          <a:endParaRPr lang="en-US" dirty="0"/>
        </a:p>
      </dgm:t>
    </dgm:pt>
    <dgm:pt modelId="{9A0B8E52-6A46-4628-8786-13BA6F829A68}" type="parTrans" cxnId="{92573CFD-D4B2-453D-932F-DB6F7F2C0000}">
      <dgm:prSet/>
      <dgm:spPr/>
      <dgm:t>
        <a:bodyPr/>
        <a:lstStyle/>
        <a:p>
          <a:endParaRPr lang="en-US"/>
        </a:p>
      </dgm:t>
    </dgm:pt>
    <dgm:pt modelId="{AA7B300D-3982-4E6A-ACFF-0A2C22A9EBAF}" type="sibTrans" cxnId="{92573CFD-D4B2-453D-932F-DB6F7F2C0000}">
      <dgm:prSet/>
      <dgm:spPr/>
      <dgm:t>
        <a:bodyPr/>
        <a:lstStyle/>
        <a:p>
          <a:endParaRPr lang="en-US"/>
        </a:p>
      </dgm:t>
    </dgm:pt>
    <dgm:pt modelId="{5139631B-222A-D145-AD4D-719B0D4BA450}" type="pres">
      <dgm:prSet presAssocID="{2D6775D5-D93B-4712-B681-FF69BE1CAF4D}" presName="vert0" presStyleCnt="0">
        <dgm:presLayoutVars>
          <dgm:dir/>
          <dgm:animOne val="branch"/>
          <dgm:animLvl val="lvl"/>
        </dgm:presLayoutVars>
      </dgm:prSet>
      <dgm:spPr/>
    </dgm:pt>
    <dgm:pt modelId="{B9284029-A12C-3147-8BBB-189F245B6C9A}" type="pres">
      <dgm:prSet presAssocID="{F414101B-896E-4E66-BC3B-6AF12B559AFA}" presName="thickLine" presStyleLbl="alignNode1" presStyleIdx="0" presStyleCnt="5"/>
      <dgm:spPr/>
    </dgm:pt>
    <dgm:pt modelId="{BD3036DC-1FA0-3C43-B6CC-1A28F8BFD61F}" type="pres">
      <dgm:prSet presAssocID="{F414101B-896E-4E66-BC3B-6AF12B559AFA}" presName="horz1" presStyleCnt="0"/>
      <dgm:spPr/>
    </dgm:pt>
    <dgm:pt modelId="{61762AB9-94AD-114A-BE4F-135B0E5AA160}" type="pres">
      <dgm:prSet presAssocID="{F414101B-896E-4E66-BC3B-6AF12B559AFA}" presName="tx1" presStyleLbl="revTx" presStyleIdx="0" presStyleCnt="5"/>
      <dgm:spPr/>
    </dgm:pt>
    <dgm:pt modelId="{C6BDD0DC-FA00-8B43-B0B3-8DE36AD9BAE6}" type="pres">
      <dgm:prSet presAssocID="{F414101B-896E-4E66-BC3B-6AF12B559AFA}" presName="vert1" presStyleCnt="0"/>
      <dgm:spPr/>
    </dgm:pt>
    <dgm:pt modelId="{E36CE83D-A8FC-D244-88F3-4EF2A4CBF980}" type="pres">
      <dgm:prSet presAssocID="{7DD8BEAB-BA14-4633-96C4-7A103513DFB0}" presName="thickLine" presStyleLbl="alignNode1" presStyleIdx="1" presStyleCnt="5"/>
      <dgm:spPr/>
    </dgm:pt>
    <dgm:pt modelId="{9544AA08-F892-2D46-AB74-07623C49B3BC}" type="pres">
      <dgm:prSet presAssocID="{7DD8BEAB-BA14-4633-96C4-7A103513DFB0}" presName="horz1" presStyleCnt="0"/>
      <dgm:spPr/>
    </dgm:pt>
    <dgm:pt modelId="{FB0F0482-6886-B54B-AB92-CB1CBA0ED6F1}" type="pres">
      <dgm:prSet presAssocID="{7DD8BEAB-BA14-4633-96C4-7A103513DFB0}" presName="tx1" presStyleLbl="revTx" presStyleIdx="1" presStyleCnt="5"/>
      <dgm:spPr/>
    </dgm:pt>
    <dgm:pt modelId="{37779036-926A-7F40-9390-E27448698AC6}" type="pres">
      <dgm:prSet presAssocID="{7DD8BEAB-BA14-4633-96C4-7A103513DFB0}" presName="vert1" presStyleCnt="0"/>
      <dgm:spPr/>
    </dgm:pt>
    <dgm:pt modelId="{11D7E4A0-D426-ED4E-9222-7024B7017980}" type="pres">
      <dgm:prSet presAssocID="{8C9567D0-43F0-45E3-998B-F06E14B29C6D}" presName="thickLine" presStyleLbl="alignNode1" presStyleIdx="2" presStyleCnt="5"/>
      <dgm:spPr/>
    </dgm:pt>
    <dgm:pt modelId="{7A432013-07F7-B24A-AA08-41A3CBA007AA}" type="pres">
      <dgm:prSet presAssocID="{8C9567D0-43F0-45E3-998B-F06E14B29C6D}" presName="horz1" presStyleCnt="0"/>
      <dgm:spPr/>
    </dgm:pt>
    <dgm:pt modelId="{A2C3B530-EB9A-0640-80BF-D7C122B79AD6}" type="pres">
      <dgm:prSet presAssocID="{8C9567D0-43F0-45E3-998B-F06E14B29C6D}" presName="tx1" presStyleLbl="revTx" presStyleIdx="2" presStyleCnt="5"/>
      <dgm:spPr/>
    </dgm:pt>
    <dgm:pt modelId="{77B1296E-F5B0-2146-8B68-3728C6C13E11}" type="pres">
      <dgm:prSet presAssocID="{8C9567D0-43F0-45E3-998B-F06E14B29C6D}" presName="vert1" presStyleCnt="0"/>
      <dgm:spPr/>
    </dgm:pt>
    <dgm:pt modelId="{38337739-8C25-4141-901A-C45FBCEE1CCF}" type="pres">
      <dgm:prSet presAssocID="{F26210B9-F13C-4277-AE08-E30D77409AB8}" presName="thickLine" presStyleLbl="alignNode1" presStyleIdx="3" presStyleCnt="5"/>
      <dgm:spPr/>
    </dgm:pt>
    <dgm:pt modelId="{DCCAD58A-EB43-944F-8036-BC286B95D21B}" type="pres">
      <dgm:prSet presAssocID="{F26210B9-F13C-4277-AE08-E30D77409AB8}" presName="horz1" presStyleCnt="0"/>
      <dgm:spPr/>
    </dgm:pt>
    <dgm:pt modelId="{3EC330A9-92F6-1A41-9A5D-5EAA855380F2}" type="pres">
      <dgm:prSet presAssocID="{F26210B9-F13C-4277-AE08-E30D77409AB8}" presName="tx1" presStyleLbl="revTx" presStyleIdx="3" presStyleCnt="5"/>
      <dgm:spPr/>
    </dgm:pt>
    <dgm:pt modelId="{74570F41-A75A-694B-8A7A-95CD0165D950}" type="pres">
      <dgm:prSet presAssocID="{F26210B9-F13C-4277-AE08-E30D77409AB8}" presName="vert1" presStyleCnt="0"/>
      <dgm:spPr/>
    </dgm:pt>
    <dgm:pt modelId="{9DC73176-E1B6-C342-A6A8-3C6FE8B8C656}" type="pres">
      <dgm:prSet presAssocID="{ED05B5A1-DDB9-48A6-A5BE-F4758BCD0FB8}" presName="thickLine" presStyleLbl="alignNode1" presStyleIdx="4" presStyleCnt="5"/>
      <dgm:spPr/>
    </dgm:pt>
    <dgm:pt modelId="{7ED26943-C472-8443-873A-952236DE7299}" type="pres">
      <dgm:prSet presAssocID="{ED05B5A1-DDB9-48A6-A5BE-F4758BCD0FB8}" presName="horz1" presStyleCnt="0"/>
      <dgm:spPr/>
    </dgm:pt>
    <dgm:pt modelId="{8CDCBF9B-A6CC-774E-A040-858443A706FA}" type="pres">
      <dgm:prSet presAssocID="{ED05B5A1-DDB9-48A6-A5BE-F4758BCD0FB8}" presName="tx1" presStyleLbl="revTx" presStyleIdx="4" presStyleCnt="5"/>
      <dgm:spPr/>
    </dgm:pt>
    <dgm:pt modelId="{F7BE28D6-75D6-124E-B73D-524DEA3AEF52}" type="pres">
      <dgm:prSet presAssocID="{ED05B5A1-DDB9-48A6-A5BE-F4758BCD0FB8}" presName="vert1" presStyleCnt="0"/>
      <dgm:spPr/>
    </dgm:pt>
  </dgm:ptLst>
  <dgm:cxnLst>
    <dgm:cxn modelId="{6A5C6600-485E-ED49-91A1-FC4349EE482F}" type="presOf" srcId="{F26210B9-F13C-4277-AE08-E30D77409AB8}" destId="{3EC330A9-92F6-1A41-9A5D-5EAA855380F2}" srcOrd="0" destOrd="0" presId="urn:microsoft.com/office/officeart/2008/layout/LinedList"/>
    <dgm:cxn modelId="{A1CD3019-07FB-664C-A06A-AB70DFC6B7A7}" type="presOf" srcId="{2D6775D5-D93B-4712-B681-FF69BE1CAF4D}" destId="{5139631B-222A-D145-AD4D-719B0D4BA450}" srcOrd="0" destOrd="0" presId="urn:microsoft.com/office/officeart/2008/layout/LinedList"/>
    <dgm:cxn modelId="{9E5D9742-8A52-48EF-9528-63988B6758DF}" srcId="{2D6775D5-D93B-4712-B681-FF69BE1CAF4D}" destId="{F26210B9-F13C-4277-AE08-E30D77409AB8}" srcOrd="3" destOrd="0" parTransId="{1419C612-89E8-4CD5-902E-CD8448169163}" sibTransId="{7F9527F1-E264-4DEF-A1B8-BA9F4654655E}"/>
    <dgm:cxn modelId="{C6FD2351-2720-4BA9-A025-347F32AED90A}" srcId="{2D6775D5-D93B-4712-B681-FF69BE1CAF4D}" destId="{F414101B-896E-4E66-BC3B-6AF12B559AFA}" srcOrd="0" destOrd="0" parTransId="{2D346DFD-7533-4C0A-B1BA-F0327FF4BF30}" sibTransId="{03FF6733-A852-4B43-9640-33D4AFC33C3B}"/>
    <dgm:cxn modelId="{80AB8275-B036-324B-93BF-1CFFDF13FC81}" type="presOf" srcId="{ED05B5A1-DDB9-48A6-A5BE-F4758BCD0FB8}" destId="{8CDCBF9B-A6CC-774E-A040-858443A706FA}" srcOrd="0" destOrd="0" presId="urn:microsoft.com/office/officeart/2008/layout/LinedList"/>
    <dgm:cxn modelId="{F6C19692-1754-4CA7-B181-07A3A87EE0DB}" srcId="{2D6775D5-D93B-4712-B681-FF69BE1CAF4D}" destId="{8C9567D0-43F0-45E3-998B-F06E14B29C6D}" srcOrd="2" destOrd="0" parTransId="{9114F761-BA74-4B40-A7F4-226BF68CE0F2}" sibTransId="{A7F9B470-1AD4-4CD2-A5A3-673DBB3AD7A7}"/>
    <dgm:cxn modelId="{58E1DDCB-EF94-AB43-B109-500052FEABE6}" type="presOf" srcId="{8C9567D0-43F0-45E3-998B-F06E14B29C6D}" destId="{A2C3B530-EB9A-0640-80BF-D7C122B79AD6}" srcOrd="0" destOrd="0" presId="urn:microsoft.com/office/officeart/2008/layout/LinedList"/>
    <dgm:cxn modelId="{4D65A2DC-AE9A-A54A-8633-1C4BD8E96602}" type="presOf" srcId="{7DD8BEAB-BA14-4633-96C4-7A103513DFB0}" destId="{FB0F0482-6886-B54B-AB92-CB1CBA0ED6F1}" srcOrd="0" destOrd="0" presId="urn:microsoft.com/office/officeart/2008/layout/LinedList"/>
    <dgm:cxn modelId="{B61C9FE5-6C7F-4FF7-8B93-7E2A3920F94F}" srcId="{2D6775D5-D93B-4712-B681-FF69BE1CAF4D}" destId="{7DD8BEAB-BA14-4633-96C4-7A103513DFB0}" srcOrd="1" destOrd="0" parTransId="{2E7111A2-FE36-4370-A6AF-961EFB8503D0}" sibTransId="{3DC43863-553E-4678-A90E-EFE61993D196}"/>
    <dgm:cxn modelId="{A13B7BE8-4990-0D47-BDE3-BC3580EC7D97}" type="presOf" srcId="{F414101B-896E-4E66-BC3B-6AF12B559AFA}" destId="{61762AB9-94AD-114A-BE4F-135B0E5AA160}" srcOrd="0" destOrd="0" presId="urn:microsoft.com/office/officeart/2008/layout/LinedList"/>
    <dgm:cxn modelId="{92573CFD-D4B2-453D-932F-DB6F7F2C0000}" srcId="{2D6775D5-D93B-4712-B681-FF69BE1CAF4D}" destId="{ED05B5A1-DDB9-48A6-A5BE-F4758BCD0FB8}" srcOrd="4" destOrd="0" parTransId="{9A0B8E52-6A46-4628-8786-13BA6F829A68}" sibTransId="{AA7B300D-3982-4E6A-ACFF-0A2C22A9EBAF}"/>
    <dgm:cxn modelId="{016C5AD1-3653-4B48-9BCA-DC852ABD163B}" type="presParOf" srcId="{5139631B-222A-D145-AD4D-719B0D4BA450}" destId="{B9284029-A12C-3147-8BBB-189F245B6C9A}" srcOrd="0" destOrd="0" presId="urn:microsoft.com/office/officeart/2008/layout/LinedList"/>
    <dgm:cxn modelId="{DC186CBB-D6D6-3D4D-BA01-91928B533D43}" type="presParOf" srcId="{5139631B-222A-D145-AD4D-719B0D4BA450}" destId="{BD3036DC-1FA0-3C43-B6CC-1A28F8BFD61F}" srcOrd="1" destOrd="0" presId="urn:microsoft.com/office/officeart/2008/layout/LinedList"/>
    <dgm:cxn modelId="{F5464AA1-84FA-4F4F-81D6-2BF730044E74}" type="presParOf" srcId="{BD3036DC-1FA0-3C43-B6CC-1A28F8BFD61F}" destId="{61762AB9-94AD-114A-BE4F-135B0E5AA160}" srcOrd="0" destOrd="0" presId="urn:microsoft.com/office/officeart/2008/layout/LinedList"/>
    <dgm:cxn modelId="{4D9C2E6B-0E64-C14C-B0C3-2E42E1BE9208}" type="presParOf" srcId="{BD3036DC-1FA0-3C43-B6CC-1A28F8BFD61F}" destId="{C6BDD0DC-FA00-8B43-B0B3-8DE36AD9BAE6}" srcOrd="1" destOrd="0" presId="urn:microsoft.com/office/officeart/2008/layout/LinedList"/>
    <dgm:cxn modelId="{56E1BB85-4207-3942-892D-EB839787DC75}" type="presParOf" srcId="{5139631B-222A-D145-AD4D-719B0D4BA450}" destId="{E36CE83D-A8FC-D244-88F3-4EF2A4CBF980}" srcOrd="2" destOrd="0" presId="urn:microsoft.com/office/officeart/2008/layout/LinedList"/>
    <dgm:cxn modelId="{29BF6B6F-5E96-E349-8FD3-B40ECF9F870A}" type="presParOf" srcId="{5139631B-222A-D145-AD4D-719B0D4BA450}" destId="{9544AA08-F892-2D46-AB74-07623C49B3BC}" srcOrd="3" destOrd="0" presId="urn:microsoft.com/office/officeart/2008/layout/LinedList"/>
    <dgm:cxn modelId="{204D1BC6-D4B3-E141-AC49-3053EC6F2EFA}" type="presParOf" srcId="{9544AA08-F892-2D46-AB74-07623C49B3BC}" destId="{FB0F0482-6886-B54B-AB92-CB1CBA0ED6F1}" srcOrd="0" destOrd="0" presId="urn:microsoft.com/office/officeart/2008/layout/LinedList"/>
    <dgm:cxn modelId="{7C17EB24-28AA-3A42-92B0-4F5991097A77}" type="presParOf" srcId="{9544AA08-F892-2D46-AB74-07623C49B3BC}" destId="{37779036-926A-7F40-9390-E27448698AC6}" srcOrd="1" destOrd="0" presId="urn:microsoft.com/office/officeart/2008/layout/LinedList"/>
    <dgm:cxn modelId="{F45B4236-2292-9343-ADB5-87C7EF74D857}" type="presParOf" srcId="{5139631B-222A-D145-AD4D-719B0D4BA450}" destId="{11D7E4A0-D426-ED4E-9222-7024B7017980}" srcOrd="4" destOrd="0" presId="urn:microsoft.com/office/officeart/2008/layout/LinedList"/>
    <dgm:cxn modelId="{9A8C1A9A-681B-7A4B-9C0B-EE15B052F07C}" type="presParOf" srcId="{5139631B-222A-D145-AD4D-719B0D4BA450}" destId="{7A432013-07F7-B24A-AA08-41A3CBA007AA}" srcOrd="5" destOrd="0" presId="urn:microsoft.com/office/officeart/2008/layout/LinedList"/>
    <dgm:cxn modelId="{1A3D49B0-9507-0F4E-B359-D27A7E737326}" type="presParOf" srcId="{7A432013-07F7-B24A-AA08-41A3CBA007AA}" destId="{A2C3B530-EB9A-0640-80BF-D7C122B79AD6}" srcOrd="0" destOrd="0" presId="urn:microsoft.com/office/officeart/2008/layout/LinedList"/>
    <dgm:cxn modelId="{16F8B3AB-4BB1-274B-9D89-DF9D11FA07DA}" type="presParOf" srcId="{7A432013-07F7-B24A-AA08-41A3CBA007AA}" destId="{77B1296E-F5B0-2146-8B68-3728C6C13E11}" srcOrd="1" destOrd="0" presId="urn:microsoft.com/office/officeart/2008/layout/LinedList"/>
    <dgm:cxn modelId="{F39004FC-6F04-CC4E-9F25-1CE294971AC7}" type="presParOf" srcId="{5139631B-222A-D145-AD4D-719B0D4BA450}" destId="{38337739-8C25-4141-901A-C45FBCEE1CCF}" srcOrd="6" destOrd="0" presId="urn:microsoft.com/office/officeart/2008/layout/LinedList"/>
    <dgm:cxn modelId="{E8D1442B-DCB2-044D-A300-BCA69B0464A0}" type="presParOf" srcId="{5139631B-222A-D145-AD4D-719B0D4BA450}" destId="{DCCAD58A-EB43-944F-8036-BC286B95D21B}" srcOrd="7" destOrd="0" presId="urn:microsoft.com/office/officeart/2008/layout/LinedList"/>
    <dgm:cxn modelId="{F52407B5-8500-784F-9619-A9167D543627}" type="presParOf" srcId="{DCCAD58A-EB43-944F-8036-BC286B95D21B}" destId="{3EC330A9-92F6-1A41-9A5D-5EAA855380F2}" srcOrd="0" destOrd="0" presId="urn:microsoft.com/office/officeart/2008/layout/LinedList"/>
    <dgm:cxn modelId="{233DE4C1-DF67-4046-930E-4002936A4020}" type="presParOf" srcId="{DCCAD58A-EB43-944F-8036-BC286B95D21B}" destId="{74570F41-A75A-694B-8A7A-95CD0165D950}" srcOrd="1" destOrd="0" presId="urn:microsoft.com/office/officeart/2008/layout/LinedList"/>
    <dgm:cxn modelId="{2232BB5A-73A2-3040-9431-B3386571C2EF}" type="presParOf" srcId="{5139631B-222A-D145-AD4D-719B0D4BA450}" destId="{9DC73176-E1B6-C342-A6A8-3C6FE8B8C656}" srcOrd="8" destOrd="0" presId="urn:microsoft.com/office/officeart/2008/layout/LinedList"/>
    <dgm:cxn modelId="{42B56622-1E79-8C46-A1F3-12D548E041E3}" type="presParOf" srcId="{5139631B-222A-D145-AD4D-719B0D4BA450}" destId="{7ED26943-C472-8443-873A-952236DE7299}" srcOrd="9" destOrd="0" presId="urn:microsoft.com/office/officeart/2008/layout/LinedList"/>
    <dgm:cxn modelId="{84675F4F-8292-5243-A58B-876445E3CFAF}" type="presParOf" srcId="{7ED26943-C472-8443-873A-952236DE7299}" destId="{8CDCBF9B-A6CC-774E-A040-858443A706FA}" srcOrd="0" destOrd="0" presId="urn:microsoft.com/office/officeart/2008/layout/LinedList"/>
    <dgm:cxn modelId="{0C967F5C-5D3A-6746-8DDF-E0EE755AE1DC}" type="presParOf" srcId="{7ED26943-C472-8443-873A-952236DE7299}" destId="{F7BE28D6-75D6-124E-B73D-524DEA3AEF5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A7E407-25A6-F34C-8322-B59421661DDC}" type="doc">
      <dgm:prSet loTypeId="urn:microsoft.com/office/officeart/2005/8/layout/hProcess9" loCatId="icon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6BFA4B71-4124-744B-AF91-46D1C1CA9677}">
      <dgm:prSet/>
      <dgm:spPr/>
      <dgm:t>
        <a:bodyPr/>
        <a:lstStyle/>
        <a:p>
          <a:r>
            <a:rPr lang="en-US" dirty="0"/>
            <a:t>Conclusion</a:t>
          </a:r>
          <a:endParaRPr lang="en-GB" dirty="0"/>
        </a:p>
      </dgm:t>
    </dgm:pt>
    <dgm:pt modelId="{BDBB7D8C-A6F0-E74B-866B-0744FD35D92E}" type="parTrans" cxnId="{C6359DC4-EE76-8149-9045-824E766980CB}">
      <dgm:prSet/>
      <dgm:spPr/>
      <dgm:t>
        <a:bodyPr/>
        <a:lstStyle/>
        <a:p>
          <a:endParaRPr lang="en-GB"/>
        </a:p>
      </dgm:t>
    </dgm:pt>
    <dgm:pt modelId="{7C380422-36A1-8640-97C7-A48AFDD1CAC9}" type="sibTrans" cxnId="{C6359DC4-EE76-8149-9045-824E766980CB}">
      <dgm:prSet/>
      <dgm:spPr/>
      <dgm:t>
        <a:bodyPr/>
        <a:lstStyle/>
        <a:p>
          <a:endParaRPr lang="en-GB"/>
        </a:p>
      </dgm:t>
    </dgm:pt>
    <dgm:pt modelId="{3D7CF925-07F9-0744-AF47-A8AFF67FA423}" type="pres">
      <dgm:prSet presAssocID="{C6A7E407-25A6-F34C-8322-B59421661DDC}" presName="CompostProcess" presStyleCnt="0">
        <dgm:presLayoutVars>
          <dgm:dir/>
          <dgm:resizeHandles val="exact"/>
        </dgm:presLayoutVars>
      </dgm:prSet>
      <dgm:spPr/>
    </dgm:pt>
    <dgm:pt modelId="{B4485EC5-AE9F-8149-ACAB-1AB6322B5202}" type="pres">
      <dgm:prSet presAssocID="{C6A7E407-25A6-F34C-8322-B59421661DDC}" presName="arrow" presStyleLbl="bgShp" presStyleIdx="0" presStyleCnt="1"/>
      <dgm:spPr/>
    </dgm:pt>
    <dgm:pt modelId="{8660BC50-158A-F948-9904-B3C9551C38B1}" type="pres">
      <dgm:prSet presAssocID="{C6A7E407-25A6-F34C-8322-B59421661DDC}" presName="linearProcess" presStyleCnt="0"/>
      <dgm:spPr/>
    </dgm:pt>
    <dgm:pt modelId="{C9EF11E2-F7AA-0346-988B-603611C72E71}" type="pres">
      <dgm:prSet presAssocID="{6BFA4B71-4124-744B-AF91-46D1C1CA9677}" presName="textNode" presStyleLbl="node1" presStyleIdx="0" presStyleCnt="1">
        <dgm:presLayoutVars>
          <dgm:bulletEnabled val="1"/>
        </dgm:presLayoutVars>
      </dgm:prSet>
      <dgm:spPr/>
    </dgm:pt>
  </dgm:ptLst>
  <dgm:cxnLst>
    <dgm:cxn modelId="{0AA3815A-666F-9A49-86DF-B15142BD867B}" type="presOf" srcId="{6BFA4B71-4124-744B-AF91-46D1C1CA9677}" destId="{C9EF11E2-F7AA-0346-988B-603611C72E71}" srcOrd="0" destOrd="0" presId="urn:microsoft.com/office/officeart/2005/8/layout/hProcess9"/>
    <dgm:cxn modelId="{C6359DC4-EE76-8149-9045-824E766980CB}" srcId="{C6A7E407-25A6-F34C-8322-B59421661DDC}" destId="{6BFA4B71-4124-744B-AF91-46D1C1CA9677}" srcOrd="0" destOrd="0" parTransId="{BDBB7D8C-A6F0-E74B-866B-0744FD35D92E}" sibTransId="{7C380422-36A1-8640-97C7-A48AFDD1CAC9}"/>
    <dgm:cxn modelId="{CCAF82D1-4378-6C4D-84EE-4F51AB463D77}" type="presOf" srcId="{C6A7E407-25A6-F34C-8322-B59421661DDC}" destId="{3D7CF925-07F9-0744-AF47-A8AFF67FA423}" srcOrd="0" destOrd="0" presId="urn:microsoft.com/office/officeart/2005/8/layout/hProcess9"/>
    <dgm:cxn modelId="{DF198AB7-ED18-5F43-9377-2DB722A9FEA7}" type="presParOf" srcId="{3D7CF925-07F9-0744-AF47-A8AFF67FA423}" destId="{B4485EC5-AE9F-8149-ACAB-1AB6322B5202}" srcOrd="0" destOrd="0" presId="urn:microsoft.com/office/officeart/2005/8/layout/hProcess9"/>
    <dgm:cxn modelId="{CEBA12D9-76DF-3945-A585-57FEAFE00421}" type="presParOf" srcId="{3D7CF925-07F9-0744-AF47-A8AFF67FA423}" destId="{8660BC50-158A-F948-9904-B3C9551C38B1}" srcOrd="1" destOrd="0" presId="urn:microsoft.com/office/officeart/2005/8/layout/hProcess9"/>
    <dgm:cxn modelId="{9146E435-A846-CE43-BAB5-78D5EADDA2E7}" type="presParOf" srcId="{8660BC50-158A-F948-9904-B3C9551C38B1}" destId="{C9EF11E2-F7AA-0346-988B-603611C72E71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284029-A12C-3147-8BBB-189F245B6C9A}">
      <dsp:nvSpPr>
        <dsp:cNvPr id="0" name=""/>
        <dsp:cNvSpPr/>
      </dsp:nvSpPr>
      <dsp:spPr>
        <a:xfrm>
          <a:off x="0" y="576"/>
          <a:ext cx="6192319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1762AB9-94AD-114A-BE4F-135B0E5AA160}">
      <dsp:nvSpPr>
        <dsp:cNvPr id="0" name=""/>
        <dsp:cNvSpPr/>
      </dsp:nvSpPr>
      <dsp:spPr>
        <a:xfrm>
          <a:off x="0" y="576"/>
          <a:ext cx="6192319" cy="945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700" kern="1200" dirty="0"/>
            <a:t>log(protein expression) for the 8 proteins of all the 9000 fibres</a:t>
          </a:r>
          <a:endParaRPr lang="en-US" sz="1700" kern="1200" dirty="0"/>
        </a:p>
      </dsp:txBody>
      <dsp:txXfrm>
        <a:off x="0" y="576"/>
        <a:ext cx="6192319" cy="945024"/>
      </dsp:txXfrm>
    </dsp:sp>
    <dsp:sp modelId="{E36CE83D-A8FC-D244-88F3-4EF2A4CBF980}">
      <dsp:nvSpPr>
        <dsp:cNvPr id="0" name=""/>
        <dsp:cNvSpPr/>
      </dsp:nvSpPr>
      <dsp:spPr>
        <a:xfrm>
          <a:off x="0" y="945601"/>
          <a:ext cx="6192319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B0F0482-6886-B54B-AB92-CB1CBA0ED6F1}">
      <dsp:nvSpPr>
        <dsp:cNvPr id="0" name=""/>
        <dsp:cNvSpPr/>
      </dsp:nvSpPr>
      <dsp:spPr>
        <a:xfrm>
          <a:off x="0" y="945601"/>
          <a:ext cx="6192319" cy="945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700" kern="1200"/>
            <a:t>Created a data frame consisting only the proteins, patient type, patient ID, cell ID, subject group</a:t>
          </a:r>
          <a:endParaRPr lang="en-US" sz="1700" kern="1200"/>
        </a:p>
      </dsp:txBody>
      <dsp:txXfrm>
        <a:off x="0" y="945601"/>
        <a:ext cx="6192319" cy="945024"/>
      </dsp:txXfrm>
    </dsp:sp>
    <dsp:sp modelId="{11D7E4A0-D426-ED4E-9222-7024B7017980}">
      <dsp:nvSpPr>
        <dsp:cNvPr id="0" name=""/>
        <dsp:cNvSpPr/>
      </dsp:nvSpPr>
      <dsp:spPr>
        <a:xfrm>
          <a:off x="0" y="1890625"/>
          <a:ext cx="6192319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2C3B530-EB9A-0640-80BF-D7C122B79AD6}">
      <dsp:nvSpPr>
        <dsp:cNvPr id="0" name=""/>
        <dsp:cNvSpPr/>
      </dsp:nvSpPr>
      <dsp:spPr>
        <a:xfrm>
          <a:off x="0" y="1890625"/>
          <a:ext cx="6192319" cy="945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700" kern="1200" dirty="0"/>
            <a:t>Analysed the raw data – presented as a scatterplot of log(protein expression) vs the log(VDAC1) protein expression.</a:t>
          </a:r>
          <a:endParaRPr lang="en-US" sz="1700" kern="1200" dirty="0"/>
        </a:p>
      </dsp:txBody>
      <dsp:txXfrm>
        <a:off x="0" y="1890625"/>
        <a:ext cx="6192319" cy="945024"/>
      </dsp:txXfrm>
    </dsp:sp>
    <dsp:sp modelId="{38337739-8C25-4141-901A-C45FBCEE1CCF}">
      <dsp:nvSpPr>
        <dsp:cNvPr id="0" name=""/>
        <dsp:cNvSpPr/>
      </dsp:nvSpPr>
      <dsp:spPr>
        <a:xfrm>
          <a:off x="0" y="2835650"/>
          <a:ext cx="6192319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EC330A9-92F6-1A41-9A5D-5EAA855380F2}">
      <dsp:nvSpPr>
        <dsp:cNvPr id="0" name=""/>
        <dsp:cNvSpPr/>
      </dsp:nvSpPr>
      <dsp:spPr>
        <a:xfrm>
          <a:off x="0" y="2835650"/>
          <a:ext cx="6192319" cy="945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700" kern="1200" dirty="0"/>
            <a:t>Predicted clustering of all 9000 fibres using k-means and GMM clustering models</a:t>
          </a:r>
          <a:endParaRPr lang="en-US" sz="1700" kern="1200" dirty="0"/>
        </a:p>
      </dsp:txBody>
      <dsp:txXfrm>
        <a:off x="0" y="2835650"/>
        <a:ext cx="6192319" cy="945024"/>
      </dsp:txXfrm>
    </dsp:sp>
    <dsp:sp modelId="{9DC73176-E1B6-C342-A6A8-3C6FE8B8C656}">
      <dsp:nvSpPr>
        <dsp:cNvPr id="0" name=""/>
        <dsp:cNvSpPr/>
      </dsp:nvSpPr>
      <dsp:spPr>
        <a:xfrm>
          <a:off x="0" y="3780674"/>
          <a:ext cx="6192319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CDCBF9B-A6CC-774E-A040-858443A706FA}">
      <dsp:nvSpPr>
        <dsp:cNvPr id="0" name=""/>
        <dsp:cNvSpPr/>
      </dsp:nvSpPr>
      <dsp:spPr>
        <a:xfrm>
          <a:off x="0" y="3780674"/>
          <a:ext cx="6192319" cy="945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700" kern="1200" dirty="0"/>
            <a:t>Calculated proportions of fibres classified as RC (Respiratory chain) deficient for each patient/control, followed by the proportion for each disease type.</a:t>
          </a:r>
          <a:endParaRPr lang="en-US" sz="1700" kern="1200" dirty="0"/>
        </a:p>
      </dsp:txBody>
      <dsp:txXfrm>
        <a:off x="0" y="3780674"/>
        <a:ext cx="6192319" cy="9450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485EC5-AE9F-8149-ACAB-1AB6322B5202}">
      <dsp:nvSpPr>
        <dsp:cNvPr id="0" name=""/>
        <dsp:cNvSpPr/>
      </dsp:nvSpPr>
      <dsp:spPr>
        <a:xfrm>
          <a:off x="459887" y="0"/>
          <a:ext cx="5212064" cy="137170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EF11E2-F7AA-0346-988B-603611C72E71}">
      <dsp:nvSpPr>
        <dsp:cNvPr id="0" name=""/>
        <dsp:cNvSpPr/>
      </dsp:nvSpPr>
      <dsp:spPr>
        <a:xfrm>
          <a:off x="2146143" y="411510"/>
          <a:ext cx="1839552" cy="548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Conclusion</a:t>
          </a:r>
          <a:endParaRPr lang="en-GB" sz="2200" kern="1200" dirty="0"/>
        </a:p>
      </dsp:txBody>
      <dsp:txXfrm>
        <a:off x="2172927" y="438294"/>
        <a:ext cx="1785984" cy="4951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SzPts val="2000"/>
              <a:buFont typeface="Arial" panose="020B0604020202020204" pitchFamily="34" charset="0"/>
              <a:buChar char="•"/>
            </a:pPr>
            <a:r>
              <a:rPr lang="en-US" sz="1400" b="0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CI had almost 100% of </a:t>
            </a:r>
            <a:r>
              <a:rPr lang="en-US" sz="1400" b="0" i="0" u="none" strike="noStrike" kern="1200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fibres</a:t>
            </a:r>
            <a:r>
              <a:rPr lang="en-US" sz="1400" b="0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 as RC deficient so this met expectations considering what we know about CI and the reactive chain.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4162294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933a40ea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933a40ea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The image on the right is complex I and the NDUFA13 and NDUFB8 are part of this complex.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We expected the two proteins to produce a similar scatterplot outcome considering they are both part of the same complex I of the respiratory chain. </a:t>
            </a:r>
            <a:endParaRPr dirty="0"/>
          </a:p>
        </p:txBody>
      </p:sp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sz="2400" dirty="0"/>
              <a:t>CI had almost 100% of </a:t>
            </a:r>
            <a:r>
              <a:rPr lang="en-US" sz="2400" dirty="0" err="1"/>
              <a:t>fibres</a:t>
            </a:r>
            <a:r>
              <a:rPr lang="en-US" sz="2400" dirty="0"/>
              <a:t> as RC deficient so this met expectations considering what we know about CI and the reactive chain.</a:t>
            </a:r>
          </a:p>
        </p:txBody>
      </p:sp>
    </p:spTree>
    <p:extLst>
      <p:ext uri="{BB962C8B-B14F-4D97-AF65-F5344CB8AC3E}">
        <p14:creationId xmlns:p14="http://schemas.microsoft.com/office/powerpoint/2010/main" val="2949833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937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86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9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07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1_Picture with Capti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>
            <a:spLocks noGrp="1"/>
          </p:cNvSpPr>
          <p:nvPr>
            <p:ph type="pic" idx="2"/>
          </p:nvPr>
        </p:nvSpPr>
        <p:spPr>
          <a:xfrm>
            <a:off x="4548188" y="728664"/>
            <a:ext cx="6923812" cy="5040312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720000" y="2541600"/>
            <a:ext cx="3095625" cy="32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dt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ft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marL="0" lvl="0" indent="0" algn="r">
              <a:lnSpc>
                <a:spcPct val="120000"/>
              </a:lnSpc>
              <a:spcBef>
                <a:spcPts val="0"/>
              </a:spcBef>
              <a:buNone/>
              <a:defRPr/>
            </a:lvl1pPr>
            <a:lvl2pPr marL="0" lvl="1" indent="0" algn="r">
              <a:lnSpc>
                <a:spcPct val="120000"/>
              </a:lnSpc>
              <a:spcBef>
                <a:spcPts val="0"/>
              </a:spcBef>
              <a:buNone/>
              <a:defRPr/>
            </a:lvl2pPr>
            <a:lvl3pPr marL="0" lvl="2" indent="0" algn="r">
              <a:lnSpc>
                <a:spcPct val="120000"/>
              </a:lnSpc>
              <a:spcBef>
                <a:spcPts val="0"/>
              </a:spcBef>
              <a:buNone/>
              <a:defRPr/>
            </a:lvl3pPr>
            <a:lvl4pPr marL="0" lvl="3" indent="0" algn="r">
              <a:lnSpc>
                <a:spcPct val="120000"/>
              </a:lnSpc>
              <a:spcBef>
                <a:spcPts val="0"/>
              </a:spcBef>
              <a:buNone/>
              <a:defRPr/>
            </a:lvl4pPr>
            <a:lvl5pPr marL="0" lvl="4" indent="0" algn="r">
              <a:lnSpc>
                <a:spcPct val="120000"/>
              </a:lnSpc>
              <a:spcBef>
                <a:spcPts val="0"/>
              </a:spcBef>
              <a:buNone/>
              <a:defRPr/>
            </a:lvl5pPr>
            <a:lvl6pPr marL="0" lvl="5" indent="0" algn="r">
              <a:lnSpc>
                <a:spcPct val="120000"/>
              </a:lnSpc>
              <a:spcBef>
                <a:spcPts val="0"/>
              </a:spcBef>
              <a:buNone/>
              <a:defRPr/>
            </a:lvl6pPr>
            <a:lvl7pPr marL="0" lvl="6" indent="0" algn="r">
              <a:lnSpc>
                <a:spcPct val="120000"/>
              </a:lnSpc>
              <a:spcBef>
                <a:spcPts val="0"/>
              </a:spcBef>
              <a:buNone/>
              <a:defRPr/>
            </a:lvl7pPr>
            <a:lvl8pPr marL="0" lvl="7" indent="0" algn="r">
              <a:lnSpc>
                <a:spcPct val="120000"/>
              </a:lnSpc>
              <a:spcBef>
                <a:spcPts val="0"/>
              </a:spcBef>
              <a:buNone/>
              <a:defRPr/>
            </a:lvl8pPr>
            <a:lvl9pPr marL="0" lvl="8" indent="0" algn="r">
              <a:lnSpc>
                <a:spcPct val="120000"/>
              </a:lnSpc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71020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95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46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785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4709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770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89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407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101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07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hyperlink" Target="https://github.com/FNgongo/Classification_of_fibres_from_the_mitochondrial_disease_dataset_using_clustering_techniques" TargetMode="External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10" Type="http://schemas.openxmlformats.org/officeDocument/2006/relationships/image" Target="../media/image6.png"/><Relationship Id="rId4" Type="http://schemas.openxmlformats.org/officeDocument/2006/relationships/diagramData" Target="../diagrams/data2.xml"/><Relationship Id="rId9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0" y="38100"/>
            <a:ext cx="12192000" cy="6858000"/>
          </a:xfrm>
          <a:prstGeom prst="rect">
            <a:avLst/>
          </a:prstGeom>
          <a:solidFill>
            <a:srgbClr val="552F4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 txBox="1">
            <a:spLocks noGrp="1"/>
          </p:cNvSpPr>
          <p:nvPr>
            <p:ph type="ctrTitle"/>
          </p:nvPr>
        </p:nvSpPr>
        <p:spPr>
          <a:xfrm>
            <a:off x="383550" y="660523"/>
            <a:ext cx="11424900" cy="35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lvl="0">
              <a:lnSpc>
                <a:spcPct val="88000"/>
              </a:lnSpc>
              <a:spcBef>
                <a:spcPts val="0"/>
              </a:spcBef>
              <a:buClr>
                <a:schemeClr val="lt1"/>
              </a:buClr>
              <a:buSzPct val="100000"/>
            </a:pPr>
            <a:r>
              <a:rPr lang="en-US" b="1" dirty="0"/>
              <a:t>CLASSIFICATION OF FIBRES FROM THE  MITOCHONRIOAL DISEASE DATASET USING CLUSTERING TECHNIQUES </a:t>
            </a:r>
            <a:br>
              <a:rPr lang="en-US" dirty="0"/>
            </a:br>
            <a:endParaRPr dirty="0"/>
          </a:p>
        </p:txBody>
      </p:sp>
      <p:sp>
        <p:nvSpPr>
          <p:cNvPr id="5" name="Google Shape;87;p1">
            <a:extLst>
              <a:ext uri="{FF2B5EF4-FFF2-40B4-BE49-F238E27FC236}">
                <a16:creationId xmlns:a16="http://schemas.microsoft.com/office/drawing/2014/main" id="{5AFC561F-B19F-A941-AC02-4AB0001AD970}"/>
              </a:ext>
            </a:extLst>
          </p:cNvPr>
          <p:cNvSpPr txBox="1">
            <a:spLocks/>
          </p:cNvSpPr>
          <p:nvPr/>
        </p:nvSpPr>
        <p:spPr>
          <a:xfrm>
            <a:off x="1828799" y="4202323"/>
            <a:ext cx="7569721" cy="751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Arial"/>
              <a:buNone/>
              <a:defRPr sz="5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ct val="100000"/>
            </a:pPr>
            <a:r>
              <a:rPr lang="en-US" sz="24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CSC8639 - MSc Data Science Project and dissertation 2020/21 </a:t>
            </a:r>
          </a:p>
          <a:p>
            <a:pPr>
              <a:buSzPct val="100000"/>
            </a:pPr>
            <a:r>
              <a:rPr lang="en-US" sz="24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by  Frestie Ngongo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0A285C1-DB29-244C-A67A-4223DB4718BE}"/>
              </a:ext>
            </a:extLst>
          </p:cNvPr>
          <p:cNvCxnSpPr>
            <a:cxnSpLocks/>
          </p:cNvCxnSpPr>
          <p:nvPr/>
        </p:nvCxnSpPr>
        <p:spPr>
          <a:xfrm>
            <a:off x="0" y="386107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28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2" name="Freeform: Shape 30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A94AF-2B04-9C40-B311-CC59F907D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en-US"/>
              <a:t>Background to the Project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26C06-59E4-C646-9B7D-C4E154DBC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84443"/>
            <a:ext cx="5257800" cy="4192520"/>
          </a:xfrm>
        </p:spPr>
        <p:txBody>
          <a:bodyPr>
            <a:normAutofit fontScale="92500" lnSpcReduction="20000"/>
          </a:bodyPr>
          <a:lstStyle/>
          <a:p>
            <a:pPr marL="228600" lvl="0" indent="-228600">
              <a:spcBef>
                <a:spcPts val="0"/>
              </a:spcBef>
              <a:buSzPts val="2000"/>
            </a:pPr>
            <a:r>
              <a:rPr lang="en-US" sz="1800" dirty="0"/>
              <a:t>Clinical data collected from 13 anonymous patients – 10 with mitochondrial disease and 3 without the disease (as control)</a:t>
            </a:r>
          </a:p>
          <a:p>
            <a:pPr marL="228600" lvl="0" indent="-228600">
              <a:buSzPts val="2000"/>
            </a:pPr>
            <a:r>
              <a:rPr lang="en-US" sz="1800" dirty="0"/>
              <a:t>Dataset produced by Imaging Mass Cytometry (IMC) in a prior study by Warren et al., 2021</a:t>
            </a:r>
          </a:p>
          <a:p>
            <a:pPr marL="228600" lvl="0" indent="-228600">
              <a:buSzPts val="2000"/>
            </a:pPr>
            <a:r>
              <a:rPr lang="en-US" sz="1800" dirty="0"/>
              <a:t>They identified that a deficiency in oxidative phosphorylation proteins was a characteristic of mitochondrial disease.</a:t>
            </a:r>
          </a:p>
          <a:p>
            <a:pPr marL="228600" lvl="0" indent="-228600">
              <a:buSzPts val="2000"/>
            </a:pPr>
            <a:r>
              <a:rPr lang="en-US" sz="1800" dirty="0"/>
              <a:t>Classification as having the Mitochondrial Disease was based on the proteins that are part of the respiratory chain (RC), which is a step in oxidative phosphorylation.</a:t>
            </a:r>
          </a:p>
          <a:p>
            <a:pPr marL="228600" lvl="0" indent="-228600">
              <a:buSzPts val="2000"/>
            </a:pPr>
            <a:r>
              <a:rPr lang="en-US" sz="1800" dirty="0"/>
              <a:t>Looked at two proteins – NDUFA13 and NDUFB8 and their ability to be used to classify a fibre as RC deficient and non-RC deficient using unsupervised learning models:</a:t>
            </a:r>
          </a:p>
          <a:p>
            <a:pPr marL="685800" lvl="1" indent="-228600">
              <a:buSzPts val="2000"/>
            </a:pPr>
            <a:r>
              <a:rPr lang="en-US" sz="1800" dirty="0"/>
              <a:t>K-means Clustering</a:t>
            </a:r>
          </a:p>
          <a:p>
            <a:pPr marL="685800" lvl="1" indent="-228600">
              <a:buSzPts val="2000"/>
            </a:pPr>
            <a:r>
              <a:rPr lang="en-US" sz="1800" dirty="0"/>
              <a:t>Gaussian Mixture Model</a:t>
            </a:r>
          </a:p>
          <a:p>
            <a:pPr marL="685800" lvl="1" indent="-228600">
              <a:buSzPts val="2000"/>
            </a:pPr>
            <a:endParaRPr lang="en-US" sz="18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91B53E7-9933-B541-B69D-E22F5EEB8F13}"/>
              </a:ext>
            </a:extLst>
          </p:cNvPr>
          <p:cNvGrpSpPr/>
          <p:nvPr/>
        </p:nvGrpSpPr>
        <p:grpSpPr>
          <a:xfrm>
            <a:off x="7214208" y="520749"/>
            <a:ext cx="3431071" cy="5643794"/>
            <a:chOff x="8089900" y="-571500"/>
            <a:chExt cx="3605276" cy="7188200"/>
          </a:xfrm>
        </p:grpSpPr>
        <p:pic>
          <p:nvPicPr>
            <p:cNvPr id="5" name="Picture 2" descr="Figure 1">
              <a:extLst>
                <a:ext uri="{FF2B5EF4-FFF2-40B4-BE49-F238E27FC236}">
                  <a16:creationId xmlns:a16="http://schemas.microsoft.com/office/drawing/2014/main" id="{86C313B2-B369-B641-BA0C-67F76D97FEB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923" t="-212" r="1" b="19659"/>
            <a:stretch/>
          </p:blipFill>
          <p:spPr bwMode="auto">
            <a:xfrm>
              <a:off x="8089900" y="-571500"/>
              <a:ext cx="3605276" cy="7188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 descr="Figure 1">
              <a:extLst>
                <a:ext uri="{FF2B5EF4-FFF2-40B4-BE49-F238E27FC236}">
                  <a16:creationId xmlns:a16="http://schemas.microsoft.com/office/drawing/2014/main" id="{10D11C47-9F41-4548-A2F9-2B31B6B94AA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185" t="79629" r="1" b="1585"/>
            <a:stretch/>
          </p:blipFill>
          <p:spPr bwMode="auto">
            <a:xfrm>
              <a:off x="8127999" y="4825999"/>
              <a:ext cx="1814576" cy="17907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4394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933a40eac_0_0"/>
          <p:cNvSpPr txBox="1">
            <a:spLocks noGrp="1"/>
          </p:cNvSpPr>
          <p:nvPr>
            <p:ph type="title"/>
          </p:nvPr>
        </p:nvSpPr>
        <p:spPr>
          <a:xfrm>
            <a:off x="1795173" y="347895"/>
            <a:ext cx="3095626" cy="14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Proteins</a:t>
            </a:r>
            <a:endParaRPr dirty="0"/>
          </a:p>
        </p:txBody>
      </p:sp>
      <p:sp>
        <p:nvSpPr>
          <p:cNvPr id="99" name="Google Shape;99;gf933a40eac_0_0"/>
          <p:cNvSpPr txBox="1">
            <a:spLocks noGrp="1"/>
          </p:cNvSpPr>
          <p:nvPr>
            <p:ph type="body" idx="1"/>
          </p:nvPr>
        </p:nvSpPr>
        <p:spPr>
          <a:xfrm>
            <a:off x="1272659" y="1357200"/>
            <a:ext cx="5622434" cy="5265537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 dirty="0"/>
              <a:t>The 2 proteins investigated in this study were:</a:t>
            </a:r>
          </a:p>
          <a:p>
            <a:pPr lvl="0" indent="-457200" algn="l" rtl="0">
              <a:spcBef>
                <a:spcPts val="1000"/>
              </a:spcBef>
              <a:spcAft>
                <a:spcPts val="0"/>
              </a:spcAft>
              <a:buAutoNum type="arabicPeriod"/>
            </a:pPr>
            <a:r>
              <a:rPr lang="en-GB" sz="1800" dirty="0"/>
              <a:t>NDUFB8</a:t>
            </a:r>
          </a:p>
          <a:p>
            <a:pPr lvl="0" indent="-457200" algn="l" rtl="0">
              <a:spcBef>
                <a:spcPts val="1000"/>
              </a:spcBef>
              <a:spcAft>
                <a:spcPts val="0"/>
              </a:spcAft>
              <a:buAutoNum type="arabicPeriod"/>
            </a:pPr>
            <a:r>
              <a:rPr lang="en-GB" sz="1800" dirty="0"/>
              <a:t>NDUFA13</a:t>
            </a:r>
          </a:p>
          <a:p>
            <a:pPr marL="0" lvl="0" indent="0"/>
            <a:endParaRPr lang="en-GB" sz="500" dirty="0"/>
          </a:p>
          <a:p>
            <a:pPr marL="0" lvl="0" indent="0"/>
            <a:r>
              <a:rPr lang="en-GB" sz="1800" dirty="0"/>
              <a:t>Both are part of Complex I (CI) of the respiratory chain and are used in the oxidative phosphorylation process during the transfer of electrons in the respiratory chain for the release of energy for the cell.</a:t>
            </a:r>
          </a:p>
          <a:p>
            <a:pPr marL="0" lvl="0" indent="0"/>
            <a:r>
              <a:rPr lang="en-GB" b="1" u="sng" dirty="0"/>
              <a:t>Why them?</a:t>
            </a:r>
          </a:p>
          <a:p>
            <a:pPr marL="0" lvl="0" indent="0"/>
            <a:r>
              <a:rPr lang="en-GB" sz="1800" dirty="0"/>
              <a:t>Using these proteins because complex I (CI) is known to be deficient in patients with mitochondrial diseases, which would correlate with deficiencies of these proteins, hence a deficiency in the respiratory chain protein.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98A5A469-6082-E745-BD7D-051B59E29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209" y="550900"/>
            <a:ext cx="3942791" cy="57562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A9D3E07-4109-B947-8DCF-F2FA793CC318}"/>
              </a:ext>
            </a:extLst>
          </p:cNvPr>
          <p:cNvCxnSpPr/>
          <p:nvPr/>
        </p:nvCxnSpPr>
        <p:spPr>
          <a:xfrm>
            <a:off x="7898860" y="914400"/>
            <a:ext cx="350195" cy="6225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A6D1B6B-FD76-394B-A2F6-F67236E36ED6}"/>
              </a:ext>
            </a:extLst>
          </p:cNvPr>
          <p:cNvSpPr txBox="1"/>
          <p:nvPr/>
        </p:nvSpPr>
        <p:spPr>
          <a:xfrm>
            <a:off x="7529209" y="677566"/>
            <a:ext cx="1070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Complex I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Picture 108" descr="Background pattern&#10;&#10;Description automatically generated">
            <a:extLst>
              <a:ext uri="{FF2B5EF4-FFF2-40B4-BE49-F238E27FC236}">
                <a16:creationId xmlns:a16="http://schemas.microsoft.com/office/drawing/2014/main" id="{E71C4D89-3010-4C72-A8D6-BAAE345DDB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prstClr val="white"/>
            </a:duotone>
            <a:alphaModFix amt="35000"/>
          </a:blip>
          <a:srcRect t="1607" b="4643"/>
          <a:stretch/>
        </p:blipFill>
        <p:spPr>
          <a:xfrm>
            <a:off x="20" y="-25390"/>
            <a:ext cx="12191980" cy="6857990"/>
          </a:xfrm>
          <a:prstGeom prst="rect">
            <a:avLst/>
          </a:prstGeom>
        </p:spPr>
      </p:pic>
      <p:sp>
        <p:nvSpPr>
          <p:cNvPr id="127" name="Rectangle 126">
            <a:extLst>
              <a:ext uri="{FF2B5EF4-FFF2-40B4-BE49-F238E27FC236}">
                <a16:creationId xmlns:a16="http://schemas.microsoft.com/office/drawing/2014/main" id="{FCEC2294-5A7B-45E5-9251-C1AA89F4A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>
              <a:alpha val="6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Google Shape;105;p3"/>
          <p:cNvSpPr txBox="1"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  <a:prstGeom prst="rect">
            <a:avLst/>
          </a:prstGeom>
        </p:spPr>
        <p:txBody>
          <a:bodyPr spcFirstLastPara="1" lIns="0" tIns="0" rIns="0" bIns="0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sz="4000"/>
              <a:t>Work Undertaken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0" name="Google Shape;106;p3">
            <a:extLst>
              <a:ext uri="{FF2B5EF4-FFF2-40B4-BE49-F238E27FC236}">
                <a16:creationId xmlns:a16="http://schemas.microsoft.com/office/drawing/2014/main" id="{ABC89716-2F03-4D99-BA7D-133D4EE6C9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0918641"/>
              </p:ext>
            </p:extLst>
          </p:nvPr>
        </p:nvGraphicFramePr>
        <p:xfrm>
          <a:off x="5155379" y="1065862"/>
          <a:ext cx="6192319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52F4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4"/>
          <p:cNvSpPr/>
          <p:nvPr/>
        </p:nvSpPr>
        <p:spPr>
          <a:xfrm>
            <a:off x="0" y="0"/>
            <a:ext cx="5412222" cy="3734405"/>
          </a:xfrm>
          <a:custGeom>
            <a:avLst/>
            <a:gdLst/>
            <a:ahLst/>
            <a:cxnLst/>
            <a:rect l="l" t="t" r="r" b="b"/>
            <a:pathLst>
              <a:path w="5412222" h="3734405" extrusionOk="0">
                <a:moveTo>
                  <a:pt x="1441992" y="2504513"/>
                </a:moveTo>
                <a:cubicBezTo>
                  <a:pt x="1478883" y="2504513"/>
                  <a:pt x="1520385" y="2509143"/>
                  <a:pt x="1566499" y="2518404"/>
                </a:cubicBezTo>
                <a:cubicBezTo>
                  <a:pt x="1658726" y="2536924"/>
                  <a:pt x="1732509" y="2573965"/>
                  <a:pt x="1750954" y="2629527"/>
                </a:cubicBezTo>
                <a:cubicBezTo>
                  <a:pt x="1787845" y="2703609"/>
                  <a:pt x="1714063" y="3296268"/>
                  <a:pt x="1714063" y="3370350"/>
                </a:cubicBezTo>
                <a:cubicBezTo>
                  <a:pt x="1695617" y="3555556"/>
                  <a:pt x="1658726" y="3666679"/>
                  <a:pt x="1548053" y="3703720"/>
                </a:cubicBezTo>
                <a:cubicBezTo>
                  <a:pt x="1492717" y="3740761"/>
                  <a:pt x="1418935" y="3740761"/>
                  <a:pt x="1345153" y="3722241"/>
                </a:cubicBezTo>
                <a:cubicBezTo>
                  <a:pt x="1252925" y="3722241"/>
                  <a:pt x="1179143" y="3685199"/>
                  <a:pt x="1142252" y="3611117"/>
                </a:cubicBezTo>
                <a:cubicBezTo>
                  <a:pt x="1123807" y="3555556"/>
                  <a:pt x="1105361" y="3481473"/>
                  <a:pt x="1123807" y="3388870"/>
                </a:cubicBezTo>
                <a:cubicBezTo>
                  <a:pt x="1123807" y="3388870"/>
                  <a:pt x="1160697" y="3055500"/>
                  <a:pt x="1160697" y="3018459"/>
                </a:cubicBezTo>
                <a:cubicBezTo>
                  <a:pt x="1160697" y="2962897"/>
                  <a:pt x="1179143" y="2870294"/>
                  <a:pt x="1179143" y="2851774"/>
                </a:cubicBezTo>
                <a:cubicBezTo>
                  <a:pt x="1197589" y="2722130"/>
                  <a:pt x="1197589" y="2722130"/>
                  <a:pt x="1197589" y="2722130"/>
                </a:cubicBezTo>
                <a:cubicBezTo>
                  <a:pt x="1234480" y="2611007"/>
                  <a:pt x="1289816" y="2555445"/>
                  <a:pt x="1345153" y="2518404"/>
                </a:cubicBezTo>
                <a:cubicBezTo>
                  <a:pt x="1372821" y="2509143"/>
                  <a:pt x="1405101" y="2504513"/>
                  <a:pt x="1441992" y="2504513"/>
                </a:cubicBezTo>
                <a:close/>
                <a:moveTo>
                  <a:pt x="2975080" y="2484443"/>
                </a:moveTo>
                <a:cubicBezTo>
                  <a:pt x="3031460" y="2487048"/>
                  <a:pt x="3069626" y="2507883"/>
                  <a:pt x="3097382" y="2507883"/>
                </a:cubicBezTo>
                <a:cubicBezTo>
                  <a:pt x="3134391" y="2526404"/>
                  <a:pt x="3152895" y="2544924"/>
                  <a:pt x="3189904" y="2581966"/>
                </a:cubicBezTo>
                <a:cubicBezTo>
                  <a:pt x="3208409" y="2619007"/>
                  <a:pt x="3226913" y="2656048"/>
                  <a:pt x="3263922" y="2730130"/>
                </a:cubicBezTo>
                <a:cubicBezTo>
                  <a:pt x="3282426" y="2804212"/>
                  <a:pt x="3356443" y="3322788"/>
                  <a:pt x="3356443" y="3322788"/>
                </a:cubicBezTo>
                <a:cubicBezTo>
                  <a:pt x="3374948" y="3433912"/>
                  <a:pt x="3356443" y="3507994"/>
                  <a:pt x="3337939" y="3545035"/>
                </a:cubicBezTo>
                <a:cubicBezTo>
                  <a:pt x="3319435" y="3582076"/>
                  <a:pt x="3300930" y="3619117"/>
                  <a:pt x="3282426" y="3637638"/>
                </a:cubicBezTo>
                <a:cubicBezTo>
                  <a:pt x="3245417" y="3656158"/>
                  <a:pt x="3208409" y="3656158"/>
                  <a:pt x="3171400" y="3674679"/>
                </a:cubicBezTo>
                <a:cubicBezTo>
                  <a:pt x="3152895" y="3674679"/>
                  <a:pt x="3134391" y="3693200"/>
                  <a:pt x="3115887" y="3693200"/>
                </a:cubicBezTo>
                <a:cubicBezTo>
                  <a:pt x="3060374" y="3711720"/>
                  <a:pt x="3004860" y="3711720"/>
                  <a:pt x="2967852" y="3674679"/>
                </a:cubicBezTo>
                <a:cubicBezTo>
                  <a:pt x="2912339" y="3656158"/>
                  <a:pt x="2875330" y="3619117"/>
                  <a:pt x="2838321" y="3563556"/>
                </a:cubicBezTo>
                <a:cubicBezTo>
                  <a:pt x="2801312" y="3507994"/>
                  <a:pt x="2782808" y="3433912"/>
                  <a:pt x="2782808" y="3359829"/>
                </a:cubicBezTo>
                <a:cubicBezTo>
                  <a:pt x="2764304" y="3156103"/>
                  <a:pt x="2764304" y="3156103"/>
                  <a:pt x="2764304" y="3156103"/>
                </a:cubicBezTo>
                <a:cubicBezTo>
                  <a:pt x="2708791" y="2878295"/>
                  <a:pt x="2708791" y="2878295"/>
                  <a:pt x="2708791" y="2878295"/>
                </a:cubicBezTo>
                <a:cubicBezTo>
                  <a:pt x="2671782" y="2767171"/>
                  <a:pt x="2671782" y="2693089"/>
                  <a:pt x="2690286" y="2637527"/>
                </a:cubicBezTo>
                <a:cubicBezTo>
                  <a:pt x="2727295" y="2563445"/>
                  <a:pt x="2801312" y="2489363"/>
                  <a:pt x="2912339" y="2489363"/>
                </a:cubicBezTo>
                <a:cubicBezTo>
                  <a:pt x="2935469" y="2484733"/>
                  <a:pt x="2956286" y="2483575"/>
                  <a:pt x="2975080" y="2484443"/>
                </a:cubicBezTo>
                <a:close/>
                <a:moveTo>
                  <a:pt x="4122198" y="1964873"/>
                </a:moveTo>
                <a:cubicBezTo>
                  <a:pt x="4177850" y="1964873"/>
                  <a:pt x="4233502" y="1983451"/>
                  <a:pt x="4289154" y="2020607"/>
                </a:cubicBezTo>
                <a:cubicBezTo>
                  <a:pt x="4344804" y="2039186"/>
                  <a:pt x="4400456" y="2094920"/>
                  <a:pt x="4437557" y="2169233"/>
                </a:cubicBezTo>
                <a:cubicBezTo>
                  <a:pt x="4567411" y="2336436"/>
                  <a:pt x="4567411" y="2336436"/>
                  <a:pt x="4567411" y="2336436"/>
                </a:cubicBezTo>
                <a:cubicBezTo>
                  <a:pt x="4752916" y="2540795"/>
                  <a:pt x="4752916" y="2540795"/>
                  <a:pt x="4752916" y="2540795"/>
                </a:cubicBezTo>
                <a:cubicBezTo>
                  <a:pt x="4827118" y="2633686"/>
                  <a:pt x="4864220" y="2707999"/>
                  <a:pt x="4882769" y="2763733"/>
                </a:cubicBezTo>
                <a:cubicBezTo>
                  <a:pt x="4882769" y="2838046"/>
                  <a:pt x="4864220" y="2930936"/>
                  <a:pt x="4771467" y="2986671"/>
                </a:cubicBezTo>
                <a:cubicBezTo>
                  <a:pt x="4697264" y="3042405"/>
                  <a:pt x="4623063" y="3060983"/>
                  <a:pt x="4567411" y="3060983"/>
                </a:cubicBezTo>
                <a:cubicBezTo>
                  <a:pt x="4548860" y="3060983"/>
                  <a:pt x="4511759" y="3060983"/>
                  <a:pt x="4474659" y="3042405"/>
                </a:cubicBezTo>
                <a:cubicBezTo>
                  <a:pt x="4437557" y="3023827"/>
                  <a:pt x="4400456" y="2986671"/>
                  <a:pt x="4344804" y="2949514"/>
                </a:cubicBezTo>
                <a:cubicBezTo>
                  <a:pt x="4289154" y="2893780"/>
                  <a:pt x="3955244" y="2466483"/>
                  <a:pt x="3955244" y="2466483"/>
                </a:cubicBezTo>
                <a:cubicBezTo>
                  <a:pt x="3899592" y="2392170"/>
                  <a:pt x="3862491" y="2317858"/>
                  <a:pt x="3862491" y="2280701"/>
                </a:cubicBezTo>
                <a:cubicBezTo>
                  <a:pt x="3862491" y="2224967"/>
                  <a:pt x="3862491" y="2187811"/>
                  <a:pt x="3881042" y="2169233"/>
                </a:cubicBezTo>
                <a:cubicBezTo>
                  <a:pt x="3899592" y="2132076"/>
                  <a:pt x="3918143" y="2113498"/>
                  <a:pt x="3936693" y="2076342"/>
                </a:cubicBezTo>
                <a:cubicBezTo>
                  <a:pt x="3973794" y="2057764"/>
                  <a:pt x="3992345" y="2039186"/>
                  <a:pt x="3992345" y="2039186"/>
                </a:cubicBezTo>
                <a:cubicBezTo>
                  <a:pt x="4029446" y="2002029"/>
                  <a:pt x="4085097" y="1983451"/>
                  <a:pt x="4122198" y="1964873"/>
                </a:cubicBezTo>
                <a:close/>
                <a:moveTo>
                  <a:pt x="146310" y="1953889"/>
                </a:moveTo>
                <a:cubicBezTo>
                  <a:pt x="201962" y="1953889"/>
                  <a:pt x="276164" y="1991027"/>
                  <a:pt x="350366" y="2046733"/>
                </a:cubicBezTo>
                <a:cubicBezTo>
                  <a:pt x="424568" y="2102439"/>
                  <a:pt x="443118" y="2176714"/>
                  <a:pt x="443118" y="2232420"/>
                </a:cubicBezTo>
                <a:cubicBezTo>
                  <a:pt x="443118" y="2288126"/>
                  <a:pt x="424568" y="2362401"/>
                  <a:pt x="368916" y="2455245"/>
                </a:cubicBezTo>
                <a:cubicBezTo>
                  <a:pt x="368916" y="2455245"/>
                  <a:pt x="181092" y="2674589"/>
                  <a:pt x="55877" y="2823429"/>
                </a:cubicBezTo>
                <a:lnTo>
                  <a:pt x="0" y="2890207"/>
                </a:lnTo>
                <a:lnTo>
                  <a:pt x="0" y="2010548"/>
                </a:lnTo>
                <a:lnTo>
                  <a:pt x="48920" y="1981743"/>
                </a:lnTo>
                <a:cubicBezTo>
                  <a:pt x="86021" y="1963174"/>
                  <a:pt x="118485" y="1953889"/>
                  <a:pt x="146310" y="1953889"/>
                </a:cubicBezTo>
                <a:close/>
                <a:moveTo>
                  <a:pt x="4987001" y="730996"/>
                </a:moveTo>
                <a:cubicBezTo>
                  <a:pt x="5079441" y="730996"/>
                  <a:pt x="5079441" y="730996"/>
                  <a:pt x="5079441" y="730996"/>
                </a:cubicBezTo>
                <a:cubicBezTo>
                  <a:pt x="5190368" y="749448"/>
                  <a:pt x="5282808" y="786350"/>
                  <a:pt x="5338271" y="804801"/>
                </a:cubicBezTo>
                <a:cubicBezTo>
                  <a:pt x="5393734" y="841703"/>
                  <a:pt x="5412222" y="897056"/>
                  <a:pt x="5412222" y="970860"/>
                </a:cubicBezTo>
                <a:cubicBezTo>
                  <a:pt x="5412222" y="1007762"/>
                  <a:pt x="5412222" y="1044664"/>
                  <a:pt x="5412222" y="1100017"/>
                </a:cubicBezTo>
                <a:cubicBezTo>
                  <a:pt x="5393734" y="1155371"/>
                  <a:pt x="5375246" y="1210724"/>
                  <a:pt x="5338271" y="1266077"/>
                </a:cubicBezTo>
                <a:cubicBezTo>
                  <a:pt x="5301295" y="1302979"/>
                  <a:pt x="5245832" y="1321430"/>
                  <a:pt x="5171880" y="1339881"/>
                </a:cubicBezTo>
                <a:cubicBezTo>
                  <a:pt x="5060954" y="1339881"/>
                  <a:pt x="5171880" y="1358332"/>
                  <a:pt x="4913050" y="1339881"/>
                </a:cubicBezTo>
                <a:cubicBezTo>
                  <a:pt x="4635731" y="1339881"/>
                  <a:pt x="4580268" y="1339881"/>
                  <a:pt x="4580268" y="1339881"/>
                </a:cubicBezTo>
                <a:cubicBezTo>
                  <a:pt x="4413877" y="1321430"/>
                  <a:pt x="4413877" y="1321430"/>
                  <a:pt x="4413877" y="1321430"/>
                </a:cubicBezTo>
                <a:cubicBezTo>
                  <a:pt x="4321437" y="1302979"/>
                  <a:pt x="4265974" y="1284528"/>
                  <a:pt x="4247486" y="1247626"/>
                </a:cubicBezTo>
                <a:cubicBezTo>
                  <a:pt x="4210510" y="1210724"/>
                  <a:pt x="4192022" y="1173821"/>
                  <a:pt x="4192022" y="1118468"/>
                </a:cubicBezTo>
                <a:cubicBezTo>
                  <a:pt x="4192022" y="1118468"/>
                  <a:pt x="4192022" y="1081566"/>
                  <a:pt x="4192022" y="1026213"/>
                </a:cubicBezTo>
                <a:cubicBezTo>
                  <a:pt x="4192022" y="970860"/>
                  <a:pt x="4210510" y="915507"/>
                  <a:pt x="4247486" y="860154"/>
                </a:cubicBezTo>
                <a:cubicBezTo>
                  <a:pt x="4265974" y="823252"/>
                  <a:pt x="4321437" y="786350"/>
                  <a:pt x="4395389" y="786350"/>
                </a:cubicBezTo>
                <a:cubicBezTo>
                  <a:pt x="4487828" y="767899"/>
                  <a:pt x="4561780" y="767899"/>
                  <a:pt x="4617243" y="767899"/>
                </a:cubicBezTo>
                <a:cubicBezTo>
                  <a:pt x="4783634" y="749448"/>
                  <a:pt x="4876074" y="730996"/>
                  <a:pt x="4987001" y="730996"/>
                </a:cubicBezTo>
                <a:close/>
                <a:moveTo>
                  <a:pt x="3807960" y="0"/>
                </a:moveTo>
                <a:lnTo>
                  <a:pt x="4404064" y="0"/>
                </a:lnTo>
                <a:lnTo>
                  <a:pt x="4368291" y="41360"/>
                </a:lnTo>
                <a:cubicBezTo>
                  <a:pt x="4352100" y="60329"/>
                  <a:pt x="4338800" y="76226"/>
                  <a:pt x="4329548" y="87787"/>
                </a:cubicBezTo>
                <a:cubicBezTo>
                  <a:pt x="4255530" y="161780"/>
                  <a:pt x="4181513" y="198776"/>
                  <a:pt x="4107495" y="198776"/>
                </a:cubicBezTo>
                <a:cubicBezTo>
                  <a:pt x="4033478" y="217275"/>
                  <a:pt x="3959460" y="180278"/>
                  <a:pt x="3885443" y="106285"/>
                </a:cubicBezTo>
                <a:cubicBezTo>
                  <a:pt x="3857687" y="78538"/>
                  <a:pt x="3834556" y="50790"/>
                  <a:pt x="3818365" y="2304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4"/>
          <p:cNvSpPr txBox="1">
            <a:spLocks noGrp="1"/>
          </p:cNvSpPr>
          <p:nvPr>
            <p:ph type="title"/>
          </p:nvPr>
        </p:nvSpPr>
        <p:spPr>
          <a:xfrm>
            <a:off x="720000" y="619201"/>
            <a:ext cx="3095626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 dirty="0"/>
              <a:t>Key Findings</a:t>
            </a:r>
            <a:endParaRPr dirty="0"/>
          </a:p>
        </p:txBody>
      </p:sp>
      <p:sp>
        <p:nvSpPr>
          <p:cNvPr id="115" name="Google Shape;115;p4"/>
          <p:cNvSpPr txBox="1">
            <a:spLocks noGrp="1"/>
          </p:cNvSpPr>
          <p:nvPr>
            <p:ph idx="1"/>
          </p:nvPr>
        </p:nvSpPr>
        <p:spPr>
          <a:xfrm>
            <a:off x="1471647" y="4145165"/>
            <a:ext cx="5088345" cy="2093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fontScale="77500" lnSpcReduction="20000"/>
          </a:bodyPr>
          <a:lstStyle/>
          <a:p>
            <a:pPr marL="228600" lvl="0" indent="-101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GB" dirty="0"/>
              <a:t> Comparing both the GMM and k-means plots of the two proteins, GMM produced a split that corresponds to the natural split of the data seen in the plot, whereas k-means did not, although it produced two clusters.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5C5B331-7470-F24C-8895-05303D2A5F4C}"/>
              </a:ext>
            </a:extLst>
          </p:cNvPr>
          <p:cNvGrpSpPr/>
          <p:nvPr/>
        </p:nvGrpSpPr>
        <p:grpSpPr>
          <a:xfrm>
            <a:off x="7363435" y="37500"/>
            <a:ext cx="4108522" cy="3144785"/>
            <a:chOff x="2497390" y="1787053"/>
            <a:chExt cx="5697220" cy="398589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F5F1B8B-CC7C-2D47-8721-9008A0A292A7}"/>
                </a:ext>
              </a:extLst>
            </p:cNvPr>
            <p:cNvGrpSpPr/>
            <p:nvPr/>
          </p:nvGrpSpPr>
          <p:grpSpPr>
            <a:xfrm>
              <a:off x="2497390" y="1787053"/>
              <a:ext cx="5697220" cy="3985895"/>
              <a:chOff x="0" y="0"/>
              <a:chExt cx="5697220" cy="3985895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FCDE881-FCBE-4146-8615-AB9E277E62B2}"/>
                  </a:ext>
                </a:extLst>
              </p:cNvPr>
              <p:cNvSpPr/>
              <p:nvPr/>
            </p:nvSpPr>
            <p:spPr>
              <a:xfrm>
                <a:off x="0" y="0"/>
                <a:ext cx="5697200" cy="3985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r>
                  <a:rPr lang="en-GB" sz="120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 </a:t>
                </a:r>
              </a:p>
            </p:txBody>
          </p:sp>
          <p:pic>
            <p:nvPicPr>
              <p:cNvPr id="10" name="Shape 19" descr="Chart, scatter chart&#10;&#10;Description automatically generated">
                <a:extLst>
                  <a:ext uri="{FF2B5EF4-FFF2-40B4-BE49-F238E27FC236}">
                    <a16:creationId xmlns:a16="http://schemas.microsoft.com/office/drawing/2014/main" id="{19D9C18F-97AA-454F-BAEA-DE8C00BF853A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0" y="0"/>
                <a:ext cx="2847975" cy="184975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" name="Shape 20" descr="Chart, scatter chart&#10;&#10;Description automatically generated">
                <a:extLst>
                  <a:ext uri="{FF2B5EF4-FFF2-40B4-BE49-F238E27FC236}">
                    <a16:creationId xmlns:a16="http://schemas.microsoft.com/office/drawing/2014/main" id="{B1A395B5-F5AF-7D43-B45C-D6C9B35F9E10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2933700" y="0"/>
                <a:ext cx="2763520" cy="184975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" name="Shape 21" descr="Chart, scatter chart&#10;&#10;Description automatically generated">
                <a:extLst>
                  <a:ext uri="{FF2B5EF4-FFF2-40B4-BE49-F238E27FC236}">
                    <a16:creationId xmlns:a16="http://schemas.microsoft.com/office/drawing/2014/main" id="{0B32027B-06BF-E041-97B2-7ECC8FC5322E}"/>
                  </a:ext>
                </a:extLst>
              </p:cNvPr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1270000" y="1905000"/>
                <a:ext cx="3162300" cy="208089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8E6B142-BFBC-DB4B-B504-68A910A26731}"/>
              </a:ext>
            </a:extLst>
          </p:cNvPr>
          <p:cNvGrpSpPr/>
          <p:nvPr/>
        </p:nvGrpSpPr>
        <p:grpSpPr>
          <a:xfrm>
            <a:off x="7071138" y="3387446"/>
            <a:ext cx="4692200" cy="3362139"/>
            <a:chOff x="2494533" y="1751810"/>
            <a:chExt cx="5702935" cy="405638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658685D-28D6-5141-B431-5BDC21D64721}"/>
                </a:ext>
              </a:extLst>
            </p:cNvPr>
            <p:cNvGrpSpPr/>
            <p:nvPr/>
          </p:nvGrpSpPr>
          <p:grpSpPr>
            <a:xfrm>
              <a:off x="2494533" y="1751810"/>
              <a:ext cx="5702935" cy="4056380"/>
              <a:chOff x="0" y="0"/>
              <a:chExt cx="5703298" cy="4056924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DB8AB8A-D024-7C49-8810-F4F844107D25}"/>
                  </a:ext>
                </a:extLst>
              </p:cNvPr>
              <p:cNvSpPr/>
              <p:nvPr/>
            </p:nvSpPr>
            <p:spPr>
              <a:xfrm>
                <a:off x="0" y="0"/>
                <a:ext cx="5703275" cy="405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r>
                  <a:rPr lang="en-GB" sz="120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 </a:t>
                </a: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8F07FB5D-BE8E-5E44-A2BE-0FA119A44437}"/>
                  </a:ext>
                </a:extLst>
              </p:cNvPr>
              <p:cNvGrpSpPr/>
              <p:nvPr/>
            </p:nvGrpSpPr>
            <p:grpSpPr>
              <a:xfrm>
                <a:off x="0" y="0"/>
                <a:ext cx="5703298" cy="4056924"/>
                <a:chOff x="0" y="0"/>
                <a:chExt cx="5703298" cy="4056924"/>
              </a:xfrm>
            </p:grpSpPr>
            <p:pic>
              <p:nvPicPr>
                <p:cNvPr id="18" name="Shape 6" descr="Chart, scatter chart&#10;&#10;Description automatically generated">
                  <a:extLst>
                    <a:ext uri="{FF2B5EF4-FFF2-40B4-BE49-F238E27FC236}">
                      <a16:creationId xmlns:a16="http://schemas.microsoft.com/office/drawing/2014/main" id="{F48D1D23-C373-1A4F-A4F0-D71E3F46F688}"/>
                    </a:ext>
                  </a:extLst>
                </p:cNvPr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/>
                <a:stretch/>
              </p:blipFill>
              <p:spPr>
                <a:xfrm>
                  <a:off x="0" y="0"/>
                  <a:ext cx="2757170" cy="186753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9" name="Shape 7" descr="Chart, scatter chart&#10;&#10;Description automatically generated">
                  <a:extLst>
                    <a:ext uri="{FF2B5EF4-FFF2-40B4-BE49-F238E27FC236}">
                      <a16:creationId xmlns:a16="http://schemas.microsoft.com/office/drawing/2014/main" id="{944348F0-6E7A-9140-8E93-D547D9D505ED}"/>
                    </a:ext>
                  </a:extLst>
                </p:cNvPr>
                <p:cNvPicPr preferRelativeResize="0"/>
                <p:nvPr/>
              </p:nvPicPr>
              <p:blipFill rotWithShape="1">
                <a:blip r:embed="rId7">
                  <a:alphaModFix/>
                </a:blip>
                <a:srcRect/>
                <a:stretch/>
              </p:blipFill>
              <p:spPr>
                <a:xfrm>
                  <a:off x="2939143" y="0"/>
                  <a:ext cx="2764155" cy="186753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0" name="Shape 8">
                  <a:extLst>
                    <a:ext uri="{FF2B5EF4-FFF2-40B4-BE49-F238E27FC236}">
                      <a16:creationId xmlns:a16="http://schemas.microsoft.com/office/drawing/2014/main" id="{9A8EA723-06EB-F241-865F-76F2422424ED}"/>
                    </a:ext>
                  </a:extLst>
                </p:cNvPr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/>
                <a:stretch/>
              </p:blipFill>
              <p:spPr>
                <a:xfrm>
                  <a:off x="1169125" y="1939834"/>
                  <a:ext cx="3266440" cy="211709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44D151C-7FC5-044B-96A8-22AB37E09CAD}"/>
                  </a:ext>
                </a:extLst>
              </p:cNvPr>
              <p:cNvSpPr/>
              <p:nvPr/>
            </p:nvSpPr>
            <p:spPr>
              <a:xfrm rot="-5400000">
                <a:off x="954520" y="2820728"/>
                <a:ext cx="638175" cy="20352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/>
                <a:r>
                  <a:rPr lang="en-GB" sz="65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logNDUFB8</a:t>
                </a:r>
                <a:endParaRPr lang="en-GB" sz="120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A94AF-2B04-9C40-B311-CC59F907D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K-means</a:t>
            </a:r>
          </a:p>
        </p:txBody>
      </p:sp>
      <p:sp>
        <p:nvSpPr>
          <p:cNvPr id="34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12326C06-59E4-C646-9B7D-C4E154DBC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1900"/>
              <a:t>The control, especially C03 had a high proportion of RC-deficient fibres which was unexpected.</a:t>
            </a:r>
          </a:p>
          <a:p>
            <a:r>
              <a:rPr lang="en-US" sz="1900"/>
              <a:t>CI had almost 100% of fibres as RC deficient so this met expectations</a:t>
            </a:r>
          </a:p>
          <a:p>
            <a:r>
              <a:rPr lang="en-US" sz="1900"/>
              <a:t>New finding that deletion and MT-TL1 disease types had varying proportions for each patient which was surprising.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D1CF7B6-73F8-9344-ACA2-959E2E4A7C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843235"/>
              </p:ext>
            </p:extLst>
          </p:nvPr>
        </p:nvGraphicFramePr>
        <p:xfrm>
          <a:off x="4744253" y="640080"/>
          <a:ext cx="6723807" cy="5577843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603984">
                  <a:extLst>
                    <a:ext uri="{9D8B030D-6E8A-4147-A177-3AD203B41FA5}">
                      <a16:colId xmlns:a16="http://schemas.microsoft.com/office/drawing/2014/main" val="3441538136"/>
                    </a:ext>
                  </a:extLst>
                </a:gridCol>
                <a:gridCol w="1912549">
                  <a:extLst>
                    <a:ext uri="{9D8B030D-6E8A-4147-A177-3AD203B41FA5}">
                      <a16:colId xmlns:a16="http://schemas.microsoft.com/office/drawing/2014/main" val="1120721232"/>
                    </a:ext>
                  </a:extLst>
                </a:gridCol>
                <a:gridCol w="1490959">
                  <a:extLst>
                    <a:ext uri="{9D8B030D-6E8A-4147-A177-3AD203B41FA5}">
                      <a16:colId xmlns:a16="http://schemas.microsoft.com/office/drawing/2014/main" val="1507063411"/>
                    </a:ext>
                  </a:extLst>
                </a:gridCol>
                <a:gridCol w="1716315">
                  <a:extLst>
                    <a:ext uri="{9D8B030D-6E8A-4147-A177-3AD203B41FA5}">
                      <a16:colId xmlns:a16="http://schemas.microsoft.com/office/drawing/2014/main" val="4015532860"/>
                    </a:ext>
                  </a:extLst>
                </a:gridCol>
              </a:tblGrid>
              <a:tr h="78967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100" b="1" cap="all" spc="60">
                          <a:solidFill>
                            <a:schemeClr val="tx1"/>
                          </a:solidFill>
                          <a:effectLst/>
                        </a:rPr>
                        <a:t>Individual</a:t>
                      </a:r>
                      <a:endParaRPr lang="en-GB" sz="1100" b="1" cap="all" spc="6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86283" marB="86283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100" b="1" cap="all" spc="60">
                          <a:solidFill>
                            <a:schemeClr val="tx1"/>
                          </a:solidFill>
                          <a:effectLst/>
                        </a:rPr>
                        <a:t>Proportion of RC deficient Fibres (%)</a:t>
                      </a:r>
                      <a:endParaRPr lang="en-GB" sz="1100" b="1" cap="all" spc="6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86283" marB="86283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100" b="1" cap="all" spc="60">
                          <a:solidFill>
                            <a:schemeClr val="tx1"/>
                          </a:solidFill>
                          <a:effectLst/>
                        </a:rPr>
                        <a:t>Disease Type</a:t>
                      </a:r>
                      <a:endParaRPr lang="en-GB" sz="1100" b="1" cap="all" spc="6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86283" marB="86283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100" b="1" cap="all" spc="60">
                          <a:solidFill>
                            <a:schemeClr val="tx1"/>
                          </a:solidFill>
                          <a:effectLst/>
                        </a:rPr>
                        <a:t>Proportion of RC deficient Fibres (%)</a:t>
                      </a:r>
                      <a:endParaRPr lang="en-GB" sz="1100" b="1" cap="all" spc="6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86283" marB="86283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2734642"/>
                  </a:ext>
                </a:extLst>
              </a:tr>
              <a:tr h="36832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C01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1.4%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7654383"/>
                  </a:ext>
                </a:extLst>
              </a:tr>
              <a:tr h="36832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C02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0%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Control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19.0%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196610"/>
                  </a:ext>
                </a:extLst>
              </a:tr>
              <a:tr h="36832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C03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80.9%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8633946"/>
                  </a:ext>
                </a:extLst>
              </a:tr>
              <a:tr h="36832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P01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97.6%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CI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98.1%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292955"/>
                  </a:ext>
                </a:extLst>
              </a:tr>
              <a:tr h="36832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P02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98.7%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8325888"/>
                  </a:ext>
                </a:extLst>
              </a:tr>
              <a:tr h="36832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P03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0.8%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Deletion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33.8%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049912"/>
                  </a:ext>
                </a:extLst>
              </a:tr>
              <a:tr h="36832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P04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84.8%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7566331"/>
                  </a:ext>
                </a:extLst>
              </a:tr>
              <a:tr h="36832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P05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20.1%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648156"/>
                  </a:ext>
                </a:extLst>
              </a:tr>
              <a:tr h="36832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P06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76.4%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MT-TL1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39.8%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9639133"/>
                  </a:ext>
                </a:extLst>
              </a:tr>
              <a:tr h="36832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P07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49.5%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742949"/>
                  </a:ext>
                </a:extLst>
              </a:tr>
              <a:tr h="36832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P08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54.8%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MT-TG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54.8%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19608"/>
                  </a:ext>
                </a:extLst>
              </a:tr>
              <a:tr h="36832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P09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50.2%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MT-TE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50.2%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59704"/>
                  </a:ext>
                </a:extLst>
              </a:tr>
              <a:tr h="36832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P10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80.9%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MT-TW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80.9%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125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18118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A94AF-2B04-9C40-B311-CC59F907D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262" y="315404"/>
            <a:ext cx="2015088" cy="791701"/>
          </a:xfrm>
        </p:spPr>
        <p:txBody>
          <a:bodyPr>
            <a:normAutofit/>
          </a:bodyPr>
          <a:lstStyle/>
          <a:p>
            <a:r>
              <a:rPr lang="en-US" dirty="0"/>
              <a:t>GMM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26C06-59E4-C646-9B7D-C4E154DBC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3467" y="2950619"/>
            <a:ext cx="1681269" cy="586301"/>
          </a:xfrm>
        </p:spPr>
        <p:txBody>
          <a:bodyPr>
            <a:normAutofit fontScale="92500"/>
          </a:bodyPr>
          <a:lstStyle/>
          <a:p>
            <a:pPr marL="114300" indent="0">
              <a:buNone/>
            </a:pPr>
            <a:r>
              <a:rPr lang="en-US" dirty="0"/>
              <a:t>NDUFA13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1698E0D-C29B-5C41-9D4F-E98F6CCDC9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206645"/>
              </p:ext>
            </p:extLst>
          </p:nvPr>
        </p:nvGraphicFramePr>
        <p:xfrm>
          <a:off x="6403467" y="3387647"/>
          <a:ext cx="5562607" cy="319164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11240">
                  <a:extLst>
                    <a:ext uri="{9D8B030D-6E8A-4147-A177-3AD203B41FA5}">
                      <a16:colId xmlns:a16="http://schemas.microsoft.com/office/drawing/2014/main" val="2292801664"/>
                    </a:ext>
                  </a:extLst>
                </a:gridCol>
                <a:gridCol w="1463577">
                  <a:extLst>
                    <a:ext uri="{9D8B030D-6E8A-4147-A177-3AD203B41FA5}">
                      <a16:colId xmlns:a16="http://schemas.microsoft.com/office/drawing/2014/main" val="2988505363"/>
                    </a:ext>
                  </a:extLst>
                </a:gridCol>
                <a:gridCol w="1293895">
                  <a:extLst>
                    <a:ext uri="{9D8B030D-6E8A-4147-A177-3AD203B41FA5}">
                      <a16:colId xmlns:a16="http://schemas.microsoft.com/office/drawing/2014/main" val="3161030562"/>
                    </a:ext>
                  </a:extLst>
                </a:gridCol>
                <a:gridCol w="1293895">
                  <a:extLst>
                    <a:ext uri="{9D8B030D-6E8A-4147-A177-3AD203B41FA5}">
                      <a16:colId xmlns:a16="http://schemas.microsoft.com/office/drawing/2014/main" val="294417279"/>
                    </a:ext>
                  </a:extLst>
                </a:gridCol>
              </a:tblGrid>
              <a:tr h="47524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Individual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 dirty="0">
                          <a:effectLst/>
                        </a:rPr>
                        <a:t>Proportion of RC deficient Fibres (%)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Disease Type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Proportion of RC deficient Fibres (%)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3917929"/>
                  </a:ext>
                </a:extLst>
              </a:tr>
              <a:tr h="1514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C01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0%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6455721"/>
                  </a:ext>
                </a:extLst>
              </a:tr>
              <a:tr h="1514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 dirty="0">
                          <a:effectLst/>
                        </a:rPr>
                        <a:t>C02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 dirty="0">
                          <a:effectLst/>
                        </a:rPr>
                        <a:t>0.3%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Control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0.2%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0066512"/>
                  </a:ext>
                </a:extLst>
              </a:tr>
              <a:tr h="1514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 dirty="0">
                          <a:effectLst/>
                        </a:rPr>
                        <a:t>C03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0%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5217952"/>
                  </a:ext>
                </a:extLst>
              </a:tr>
              <a:tr h="1514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P01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100%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CI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100%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5193198"/>
                  </a:ext>
                </a:extLst>
              </a:tr>
              <a:tr h="1514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P02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100%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0067062"/>
                  </a:ext>
                </a:extLst>
              </a:tr>
              <a:tr h="1514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P03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2.6%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Deletion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1.5%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6396909"/>
                  </a:ext>
                </a:extLst>
              </a:tr>
              <a:tr h="1514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P04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3.4%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99016896"/>
                  </a:ext>
                </a:extLst>
              </a:tr>
              <a:tr h="1514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P05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21.4%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9668754"/>
                  </a:ext>
                </a:extLst>
              </a:tr>
              <a:tr h="1514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P06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9.5 %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MT-TL1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28.2%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2716061"/>
                  </a:ext>
                </a:extLst>
              </a:tr>
              <a:tr h="1514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P07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65.3%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5984376"/>
                  </a:ext>
                </a:extLst>
              </a:tr>
              <a:tr h="1514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P08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83.6%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MT-TG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83.6%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3877059"/>
                  </a:ext>
                </a:extLst>
              </a:tr>
              <a:tr h="1514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P09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37.7%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MT-TE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37.7%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3356122"/>
                  </a:ext>
                </a:extLst>
              </a:tr>
              <a:tr h="1514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P10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 dirty="0">
                          <a:effectLst/>
                        </a:rPr>
                        <a:t>80.9%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MT-TW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 dirty="0">
                          <a:effectLst/>
                        </a:rPr>
                        <a:t>80.9%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314408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B3A840A-ED3E-7C4A-882C-2B4E46743A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659150"/>
              </p:ext>
            </p:extLst>
          </p:nvPr>
        </p:nvGraphicFramePr>
        <p:xfrm>
          <a:off x="719998" y="3429000"/>
          <a:ext cx="5165719" cy="319164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03414">
                  <a:extLst>
                    <a:ext uri="{9D8B030D-6E8A-4147-A177-3AD203B41FA5}">
                      <a16:colId xmlns:a16="http://schemas.microsoft.com/office/drawing/2014/main" val="3255264808"/>
                    </a:ext>
                  </a:extLst>
                </a:gridCol>
                <a:gridCol w="1359151">
                  <a:extLst>
                    <a:ext uri="{9D8B030D-6E8A-4147-A177-3AD203B41FA5}">
                      <a16:colId xmlns:a16="http://schemas.microsoft.com/office/drawing/2014/main" val="162335092"/>
                    </a:ext>
                  </a:extLst>
                </a:gridCol>
                <a:gridCol w="1201577">
                  <a:extLst>
                    <a:ext uri="{9D8B030D-6E8A-4147-A177-3AD203B41FA5}">
                      <a16:colId xmlns:a16="http://schemas.microsoft.com/office/drawing/2014/main" val="1179924486"/>
                    </a:ext>
                  </a:extLst>
                </a:gridCol>
                <a:gridCol w="1201577">
                  <a:extLst>
                    <a:ext uri="{9D8B030D-6E8A-4147-A177-3AD203B41FA5}">
                      <a16:colId xmlns:a16="http://schemas.microsoft.com/office/drawing/2014/main" val="1993241168"/>
                    </a:ext>
                  </a:extLst>
                </a:gridCol>
              </a:tblGrid>
              <a:tr h="59250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Individual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Proportion of RC deficient Fibres (%)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Disease Type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Proportion of RC deficient Fibres (%)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0714192"/>
                  </a:ext>
                </a:extLst>
              </a:tr>
              <a:tr h="18880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C01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0.7%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2040655"/>
                  </a:ext>
                </a:extLst>
              </a:tr>
              <a:tr h="18880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C02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2.1%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Control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1.4%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5097175"/>
                  </a:ext>
                </a:extLst>
              </a:tr>
              <a:tr h="18880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C03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0%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5974053"/>
                  </a:ext>
                </a:extLst>
              </a:tr>
              <a:tr h="18880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P01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99.7%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CI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99.8%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2203657"/>
                  </a:ext>
                </a:extLst>
              </a:tr>
              <a:tr h="18880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P02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 dirty="0">
                          <a:effectLst/>
                        </a:rPr>
                        <a:t>100%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8105960"/>
                  </a:ext>
                </a:extLst>
              </a:tr>
              <a:tr h="18880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P03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3.8%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Deletion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4.0%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2711346"/>
                  </a:ext>
                </a:extLst>
              </a:tr>
              <a:tr h="18880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P04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4.3%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5083387"/>
                  </a:ext>
                </a:extLst>
              </a:tr>
              <a:tr h="18880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P05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23.7%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 dirty="0">
                          <a:effectLst/>
                        </a:rPr>
                        <a:t> 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8861281"/>
                  </a:ext>
                </a:extLst>
              </a:tr>
              <a:tr h="18880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P06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11.3%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 dirty="0">
                          <a:effectLst/>
                        </a:rPr>
                        <a:t>MT-TL1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30.7%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0051763"/>
                  </a:ext>
                </a:extLst>
              </a:tr>
              <a:tr h="18880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P07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68.9%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5464644"/>
                  </a:ext>
                </a:extLst>
              </a:tr>
              <a:tr h="18880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P08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87.3%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MT-TG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87.3%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8432564"/>
                  </a:ext>
                </a:extLst>
              </a:tr>
              <a:tr h="18880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P09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42.5%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MT-TE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42.5%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6293830"/>
                  </a:ext>
                </a:extLst>
              </a:tr>
              <a:tr h="18880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P10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83.6%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MT-TW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 dirty="0">
                          <a:effectLst/>
                        </a:rPr>
                        <a:t>83.6%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4577907"/>
                  </a:ext>
                </a:extLst>
              </a:tr>
            </a:tbl>
          </a:graphicData>
        </a:graphic>
      </p:graphicFrame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7B49090-DAB7-DB42-BEDE-A8F12B113274}"/>
              </a:ext>
            </a:extLst>
          </p:cNvPr>
          <p:cNvSpPr txBox="1">
            <a:spLocks/>
          </p:cNvSpPr>
          <p:nvPr/>
        </p:nvSpPr>
        <p:spPr>
          <a:xfrm>
            <a:off x="719998" y="2991796"/>
            <a:ext cx="2015088" cy="79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US" dirty="0"/>
              <a:t>NDUFB8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E7D8A4-7F03-1C42-8EE4-767FC3B0DD7E}"/>
              </a:ext>
            </a:extLst>
          </p:cNvPr>
          <p:cNvSpPr txBox="1"/>
          <p:nvPr/>
        </p:nvSpPr>
        <p:spPr>
          <a:xfrm>
            <a:off x="719998" y="992611"/>
            <a:ext cx="11323137" cy="1754326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Results from both proteins show that the GMM predicted the control as close to 0%.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CI </a:t>
            </a:r>
            <a:r>
              <a:rPr lang="en-US" sz="1800" dirty="0" err="1"/>
              <a:t>fibres</a:t>
            </a:r>
            <a:r>
              <a:rPr lang="en-US" sz="1800" dirty="0"/>
              <a:t> were predicted to be approximately 100% RC deficient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Both patients with the deletion variant were predicted to have a very low proportion of RC deficient </a:t>
            </a:r>
            <a:r>
              <a:rPr lang="en-US" sz="1800" dirty="0" err="1"/>
              <a:t>fibres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MT-TL1 is still showing each patient with varying RC deficient fibre proportions – likely that other factors play a role in the classification of this disease e.g. deficiency of other proteins produced by tRNA for oxidative phosphorylation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remaining diseases have a high proportion of RC deficient </a:t>
            </a:r>
            <a:r>
              <a:rPr lang="en-US" sz="1800" dirty="0" err="1"/>
              <a:t>fibres</a:t>
            </a:r>
            <a:endParaRPr lang="en-US" sz="180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31BDB08-1BEE-3C4E-B911-3F6B325AE3D0}"/>
              </a:ext>
            </a:extLst>
          </p:cNvPr>
          <p:cNvSpPr txBox="1">
            <a:spLocks/>
          </p:cNvSpPr>
          <p:nvPr/>
        </p:nvSpPr>
        <p:spPr>
          <a:xfrm>
            <a:off x="2301367" y="2917248"/>
            <a:ext cx="1681269" cy="586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Arial" panose="020B0604020202020204" pitchFamily="34" charset="0"/>
              <a:buNone/>
            </a:pPr>
            <a:r>
              <a:rPr lang="en-US" dirty="0"/>
              <a:t>NDUFB8</a:t>
            </a:r>
          </a:p>
        </p:txBody>
      </p:sp>
    </p:spTree>
    <p:extLst>
      <p:ext uri="{BB962C8B-B14F-4D97-AF65-F5344CB8AC3E}">
        <p14:creationId xmlns:p14="http://schemas.microsoft.com/office/powerpoint/2010/main" val="2710537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52F4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6">
            <a:hlinkClick r:id="rId3" tooltip="GitHub"/>
          </p:cNvPr>
          <p:cNvSpPr/>
          <p:nvPr/>
        </p:nvSpPr>
        <p:spPr>
          <a:xfrm>
            <a:off x="1" y="0"/>
            <a:ext cx="9705717" cy="6858000"/>
          </a:xfrm>
          <a:custGeom>
            <a:avLst/>
            <a:gdLst/>
            <a:ahLst/>
            <a:cxnLst/>
            <a:rect l="l" t="t" r="r" b="b"/>
            <a:pathLst>
              <a:path w="9705717" h="6858000" extrusionOk="0">
                <a:moveTo>
                  <a:pt x="0" y="0"/>
                </a:moveTo>
                <a:lnTo>
                  <a:pt x="8892014" y="0"/>
                </a:lnTo>
                <a:lnTo>
                  <a:pt x="8948109" y="119185"/>
                </a:lnTo>
                <a:cubicBezTo>
                  <a:pt x="9080774" y="406683"/>
                  <a:pt x="9216041" y="706568"/>
                  <a:pt x="9361712" y="1009060"/>
                </a:cubicBezTo>
                <a:cubicBezTo>
                  <a:pt x="9986018" y="2093861"/>
                  <a:pt x="9569814" y="4346908"/>
                  <a:pt x="9569814" y="4722415"/>
                </a:cubicBezTo>
                <a:cubicBezTo>
                  <a:pt x="9569814" y="5635108"/>
                  <a:pt x="9260912" y="6189243"/>
                  <a:pt x="8937785" y="6619105"/>
                </a:cubicBezTo>
                <a:lnTo>
                  <a:pt x="874928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6"/>
          <p:cNvSpPr txBox="1">
            <a:spLocks noGrp="1"/>
          </p:cNvSpPr>
          <p:nvPr>
            <p:ph idx="1"/>
          </p:nvPr>
        </p:nvSpPr>
        <p:spPr>
          <a:xfrm>
            <a:off x="424861" y="1435100"/>
            <a:ext cx="6622913" cy="43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228600" lvl="0" indent="-101600">
              <a:spcBef>
                <a:spcPts val="0"/>
              </a:spcBef>
              <a:buSzPts val="2000"/>
              <a:buNone/>
            </a:pPr>
            <a:r>
              <a:rPr lang="en-GB" dirty="0">
                <a:solidFill>
                  <a:schemeClr val="bg1"/>
                </a:solidFill>
              </a:rPr>
              <a:t>The k-means vs GMM models:</a:t>
            </a:r>
          </a:p>
          <a:p>
            <a:pPr marL="927100" lvl="1">
              <a:spcBef>
                <a:spcPts val="0"/>
              </a:spcBef>
              <a:buSzPts val="2000"/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bg1"/>
                </a:solidFill>
              </a:rPr>
              <a:t>Visual inspection of 2Dmito plots shows GMM captures the two forks of the V-shaped data whilst k-means does not</a:t>
            </a:r>
          </a:p>
          <a:p>
            <a:pPr marL="127000" indent="0">
              <a:spcBef>
                <a:spcPts val="0"/>
              </a:spcBef>
              <a:buSzPts val="2000"/>
              <a:buNone/>
            </a:pPr>
            <a:r>
              <a:rPr lang="en-GB" dirty="0">
                <a:solidFill>
                  <a:schemeClr val="bg1"/>
                </a:solidFill>
              </a:rPr>
              <a:t>Quantitative inspection:</a:t>
            </a:r>
          </a:p>
          <a:p>
            <a:pPr marL="927100" lvl="1">
              <a:spcBef>
                <a:spcPts val="0"/>
              </a:spcBef>
              <a:buSzPts val="2000"/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bg1"/>
                </a:solidFill>
              </a:rPr>
              <a:t>Control expected to be 0%, GMM shows this but k-means does not</a:t>
            </a:r>
          </a:p>
          <a:p>
            <a:pPr marL="927100" lvl="1">
              <a:spcBef>
                <a:spcPts val="0"/>
              </a:spcBef>
              <a:buSzPts val="2000"/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bg1"/>
                </a:solidFill>
              </a:rPr>
              <a:t>CI expected to be 100%, both GMM and k-means show this</a:t>
            </a:r>
          </a:p>
          <a:p>
            <a:pPr marL="927100" lvl="1">
              <a:spcBef>
                <a:spcPts val="0"/>
              </a:spcBef>
              <a:buSzPts val="2000"/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bg1"/>
                </a:solidFill>
              </a:rPr>
              <a:t>Deletion expected to be low but the same for both patients which GMM shows. However, k-means shows varying results for each patient.</a:t>
            </a:r>
          </a:p>
          <a:p>
            <a:pPr marL="927100" lvl="1">
              <a:spcBef>
                <a:spcPts val="0"/>
              </a:spcBef>
              <a:buSzPts val="2000"/>
              <a:buFont typeface="Courier New" panose="02070309020205020404" pitchFamily="49" charset="0"/>
              <a:buChar char="o"/>
            </a:pPr>
            <a:endParaRPr dirty="0">
              <a:solidFill>
                <a:schemeClr val="bg1"/>
              </a:solidFill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14AB0F3-5642-BD43-9AFE-8C41260867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7262362"/>
              </p:ext>
            </p:extLst>
          </p:nvPr>
        </p:nvGraphicFramePr>
        <p:xfrm>
          <a:off x="548360" y="63398"/>
          <a:ext cx="6131840" cy="1371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3" name="Shape 20" descr="Chart, scatter chart&#10;&#10;Description automatically generated">
            <a:extLst>
              <a:ext uri="{FF2B5EF4-FFF2-40B4-BE49-F238E27FC236}">
                <a16:creationId xmlns:a16="http://schemas.microsoft.com/office/drawing/2014/main" id="{4D1267DB-594B-4343-B672-1B4FBFEE6D84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835899" y="174196"/>
            <a:ext cx="3728623" cy="3252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Shape 21" descr="Chart, scatter chart&#10;&#10;Description automatically generated">
            <a:extLst>
              <a:ext uri="{FF2B5EF4-FFF2-40B4-BE49-F238E27FC236}">
                <a16:creationId xmlns:a16="http://schemas.microsoft.com/office/drawing/2014/main" id="{D8646EF3-E65F-0C48-BBBA-29452A24A3FC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835899" y="3516098"/>
            <a:ext cx="3728621" cy="325243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0DFE8AC-2992-E644-BAC9-D9F94CB6C937}"/>
              </a:ext>
            </a:extLst>
          </p:cNvPr>
          <p:cNvSpPr txBox="1"/>
          <p:nvPr/>
        </p:nvSpPr>
        <p:spPr>
          <a:xfrm>
            <a:off x="3459580" y="5765800"/>
            <a:ext cx="89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C45D7FFA-D09C-A241-AFB0-FCDDB66A1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1547" y="-934497"/>
            <a:ext cx="12843392" cy="8721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2267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2628</TotalTime>
  <Words>973</Words>
  <Application>Microsoft Macintosh PowerPoint</Application>
  <PresentationFormat>Widescreen</PresentationFormat>
  <Paragraphs>224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Apple Chancery</vt:lpstr>
      <vt:lpstr>Arial</vt:lpstr>
      <vt:lpstr>Calibri</vt:lpstr>
      <vt:lpstr>Calibri Light</vt:lpstr>
      <vt:lpstr>Courier New</vt:lpstr>
      <vt:lpstr>Office Theme</vt:lpstr>
      <vt:lpstr>CLASSIFICATION OF FIBRES FROM THE  MITOCHONRIOAL DISEASE DATASET USING CLUSTERING TECHNIQUES  </vt:lpstr>
      <vt:lpstr>Background to the Project </vt:lpstr>
      <vt:lpstr>Proteins</vt:lpstr>
      <vt:lpstr>Work Undertaken</vt:lpstr>
      <vt:lpstr>Key Findings</vt:lpstr>
      <vt:lpstr>K-means</vt:lpstr>
      <vt:lpstr>GMM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FIBRE CLASSIFICATION FOR PATIENT AND CONTROL DATASETS USING CLUSTERING ALGORITHMS  </dc:title>
  <dc:creator>Frestie Ngongo (PGT)</dc:creator>
  <cp:lastModifiedBy>Frestie Ngongo (PGT)</cp:lastModifiedBy>
  <cp:revision>12</cp:revision>
  <dcterms:created xsi:type="dcterms:W3CDTF">2021-10-13T19:51:43Z</dcterms:created>
  <dcterms:modified xsi:type="dcterms:W3CDTF">2021-10-21T20:10:51Z</dcterms:modified>
</cp:coreProperties>
</file>